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6E_851105.xml" ContentType="application/vnd.ms-powerpoint.comments+xml"/>
  <Override PartName="/ppt/media/image58.jpg" ContentType="image/jpeg"/>
  <Override PartName="/ppt/media/image59.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handoutMasterIdLst>
    <p:handoutMasterId r:id="rId70"/>
  </p:handoutMasterIdLst>
  <p:sldIdLst>
    <p:sldId id="258" r:id="rId5"/>
    <p:sldId id="259" r:id="rId6"/>
    <p:sldId id="260" r:id="rId7"/>
    <p:sldId id="261" r:id="rId8"/>
    <p:sldId id="287" r:id="rId9"/>
    <p:sldId id="276" r:id="rId10"/>
    <p:sldId id="265" r:id="rId11"/>
    <p:sldId id="274" r:id="rId12"/>
    <p:sldId id="364" r:id="rId13"/>
    <p:sldId id="365" r:id="rId14"/>
    <p:sldId id="366" r:id="rId15"/>
    <p:sldId id="367" r:id="rId16"/>
    <p:sldId id="288" r:id="rId17"/>
    <p:sldId id="357" r:id="rId18"/>
    <p:sldId id="368" r:id="rId19"/>
    <p:sldId id="369" r:id="rId20"/>
    <p:sldId id="402" r:id="rId21"/>
    <p:sldId id="370" r:id="rId22"/>
    <p:sldId id="403" r:id="rId23"/>
    <p:sldId id="298" r:id="rId24"/>
    <p:sldId id="358" r:id="rId25"/>
    <p:sldId id="299" r:id="rId26"/>
    <p:sldId id="371" r:id="rId27"/>
    <p:sldId id="372" r:id="rId28"/>
    <p:sldId id="373" r:id="rId29"/>
    <p:sldId id="308" r:id="rId30"/>
    <p:sldId id="359" r:id="rId31"/>
    <p:sldId id="374" r:id="rId32"/>
    <p:sldId id="375" r:id="rId33"/>
    <p:sldId id="376" r:id="rId34"/>
    <p:sldId id="378" r:id="rId35"/>
    <p:sldId id="323" r:id="rId36"/>
    <p:sldId id="360" r:id="rId37"/>
    <p:sldId id="379" r:id="rId38"/>
    <p:sldId id="380" r:id="rId39"/>
    <p:sldId id="381" r:id="rId40"/>
    <p:sldId id="382" r:id="rId41"/>
    <p:sldId id="383" r:id="rId42"/>
    <p:sldId id="384" r:id="rId43"/>
    <p:sldId id="330" r:id="rId44"/>
    <p:sldId id="361" r:id="rId45"/>
    <p:sldId id="385" r:id="rId46"/>
    <p:sldId id="386" r:id="rId47"/>
    <p:sldId id="387" r:id="rId48"/>
    <p:sldId id="388" r:id="rId49"/>
    <p:sldId id="389" r:id="rId50"/>
    <p:sldId id="345" r:id="rId51"/>
    <p:sldId id="362" r:id="rId52"/>
    <p:sldId id="390" r:id="rId53"/>
    <p:sldId id="391" r:id="rId54"/>
    <p:sldId id="392" r:id="rId55"/>
    <p:sldId id="393" r:id="rId56"/>
    <p:sldId id="394" r:id="rId57"/>
    <p:sldId id="395" r:id="rId58"/>
    <p:sldId id="396" r:id="rId59"/>
    <p:sldId id="349" r:id="rId60"/>
    <p:sldId id="363" r:id="rId61"/>
    <p:sldId id="397" r:id="rId62"/>
    <p:sldId id="398" r:id="rId63"/>
    <p:sldId id="399" r:id="rId64"/>
    <p:sldId id="400" r:id="rId65"/>
    <p:sldId id="401" r:id="rId66"/>
    <p:sldId id="305" r:id="rId67"/>
    <p:sldId id="268" r:id="rId68"/>
  </p:sldIdLst>
  <p:sldSz cx="12192000" cy="6858000"/>
  <p:notesSz cx="6797675" cy="987266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E9B0A1-6022-579D-3EDE-D7024D70046D}" name="Breidokaite" initials="S.B." userId="Breidokai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70C0"/>
    <a:srgbClr val="FFFFCC"/>
    <a:srgbClr val="FF00FF"/>
    <a:srgbClr val="00CCFF"/>
    <a:srgbClr val="FEC763"/>
    <a:srgbClr val="1994CA"/>
    <a:srgbClr val="146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81" autoAdjust="0"/>
  </p:normalViewPr>
  <p:slideViewPr>
    <p:cSldViewPr snapToGrid="0" showGuides="1">
      <p:cViewPr varScale="1">
        <p:scale>
          <a:sx n="76" d="100"/>
          <a:sy n="76" d="100"/>
        </p:scale>
        <p:origin x="998" y="48"/>
      </p:cViewPr>
      <p:guideLst/>
    </p:cSldViewPr>
  </p:slideViewPr>
  <p:outlineViewPr>
    <p:cViewPr>
      <p:scale>
        <a:sx n="33" d="100"/>
        <a:sy n="33" d="100"/>
      </p:scale>
      <p:origin x="0" y="-16484"/>
    </p:cViewPr>
  </p:outlineViewPr>
  <p:notesTextViewPr>
    <p:cViewPr>
      <p:scale>
        <a:sx n="1" d="1"/>
        <a:sy n="1" d="1"/>
      </p:scale>
      <p:origin x="0" y="0"/>
    </p:cViewPr>
  </p:notesTextViewPr>
  <p:notesViewPr>
    <p:cSldViewPr snapToGrid="0">
      <p:cViewPr varScale="1">
        <p:scale>
          <a:sx n="81" d="100"/>
          <a:sy n="81"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omments/modernComment_16E_851105.xml><?xml version="1.0" encoding="utf-8"?>
<p188:cmLst xmlns:a="http://schemas.openxmlformats.org/drawingml/2006/main" xmlns:r="http://schemas.openxmlformats.org/officeDocument/2006/relationships" xmlns:p188="http://schemas.microsoft.com/office/powerpoint/2018/8/main">
  <p188:cm id="{BBE31928-50E3-4AFB-80ED-7B5898A98B5C}" authorId="{57E9B0A1-6022-579D-3EDE-D7024D70046D}" created="2026-03-18T13:07:04.444">
    <ac:deMkLst xmlns:ac="http://schemas.microsoft.com/office/drawing/2013/main/command">
      <pc:docMk xmlns:pc="http://schemas.microsoft.com/office/powerpoint/2013/main/command"/>
      <pc:sldMk xmlns:pc="http://schemas.microsoft.com/office/powerpoint/2013/main/command" cId="8720645" sldId="366"/>
      <ac:spMk id="4" creationId="{433B4CB4-EF0B-1F1B-EED0-5824409FF9AB}"/>
    </ac:deMkLst>
    <p188:txBody>
      <a:bodyPr/>
      <a:lstStyle/>
      <a:p>
        <a:r>
          <a:rPr lang="lt-LT"/>
          <a:t>Sink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BC7FD5-01F2-AC48-F7D9-3CFBC6BB36B4}"/>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9DD49FE1-A7B8-6D50-FC0E-0CAB6F5BA8DB}"/>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2032D97A-6F88-4C37-8B02-041851FC4497}" type="datetimeFigureOut">
              <a:rPr lang="el-GR" smtClean="0"/>
              <a:t>8/4/2026</a:t>
            </a:fld>
            <a:endParaRPr lang="el-GR"/>
          </a:p>
        </p:txBody>
      </p:sp>
      <p:sp>
        <p:nvSpPr>
          <p:cNvPr id="4" name="Footer Placeholder 3">
            <a:extLst>
              <a:ext uri="{FF2B5EF4-FFF2-40B4-BE49-F238E27FC236}">
                <a16:creationId xmlns:a16="http://schemas.microsoft.com/office/drawing/2014/main" id="{3E4F4208-1FF2-FEEB-AACA-9C8477D339B1}"/>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r>
              <a:rPr lang="en-US"/>
              <a:t>Lesson x - title</a:t>
            </a:r>
            <a:endParaRPr lang="el-GR"/>
          </a:p>
        </p:txBody>
      </p:sp>
      <p:sp>
        <p:nvSpPr>
          <p:cNvPr id="5" name="Slide Number Placeholder 4">
            <a:extLst>
              <a:ext uri="{FF2B5EF4-FFF2-40B4-BE49-F238E27FC236}">
                <a16:creationId xmlns:a16="http://schemas.microsoft.com/office/drawing/2014/main" id="{54DEABE7-50E9-E306-06D4-0CF94E45517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CB21386-4F5F-4F51-9A4B-FE60F9D7B1DB}" type="slidenum">
              <a:rPr lang="el-GR" smtClean="0"/>
              <a:t>‹#›</a:t>
            </a:fld>
            <a:endParaRPr lang="el-GR"/>
          </a:p>
        </p:txBody>
      </p:sp>
    </p:spTree>
    <p:extLst>
      <p:ext uri="{BB962C8B-B14F-4D97-AF65-F5344CB8AC3E}">
        <p14:creationId xmlns:p14="http://schemas.microsoft.com/office/powerpoint/2010/main" val="229985196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1222884-E962-4894-9A4E-5CDB38D5D73B}" type="datetimeFigureOut">
              <a:rPr lang="el-GR" smtClean="0"/>
              <a:t>8/4/2026</a:t>
            </a:fld>
            <a:endParaRPr lang="el-GR"/>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r>
              <a:rPr lang="en-US"/>
              <a:t>Lesson x - title</a:t>
            </a:r>
            <a:endParaRPr lang="el-GR"/>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31BBEA5D-9270-47E8-97F3-B93262F68B3D}" type="slidenum">
              <a:rPr lang="el-GR" smtClean="0"/>
              <a:t>‹#›</a:t>
            </a:fld>
            <a:endParaRPr lang="el-GR"/>
          </a:p>
        </p:txBody>
      </p:sp>
    </p:spTree>
    <p:extLst>
      <p:ext uri="{BB962C8B-B14F-4D97-AF65-F5344CB8AC3E}">
        <p14:creationId xmlns:p14="http://schemas.microsoft.com/office/powerpoint/2010/main" val="229849928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VER – module">
    <p:spTree>
      <p:nvGrpSpPr>
        <p:cNvPr id="1" name=""/>
        <p:cNvGrpSpPr/>
        <p:nvPr/>
      </p:nvGrpSpPr>
      <p:grpSpPr>
        <a:xfrm>
          <a:off x="0" y="0"/>
          <a:ext cx="0" cy="0"/>
          <a:chOff x="0" y="0"/>
          <a:chExt cx="0" cy="0"/>
        </a:xfrm>
      </p:grpSpPr>
      <p:sp>
        <p:nvSpPr>
          <p:cNvPr id="2" name="Ορθογώνιο 6">
            <a:extLst>
              <a:ext uri="{FF2B5EF4-FFF2-40B4-BE49-F238E27FC236}">
                <a16:creationId xmlns:a16="http://schemas.microsoft.com/office/drawing/2014/main" id="{714E9362-015D-8626-49D9-94C80BC764E0}"/>
              </a:ext>
            </a:extLst>
          </p:cNvPr>
          <p:cNvSpPr/>
          <p:nvPr/>
        </p:nvSpPr>
        <p:spPr>
          <a:xfrm>
            <a:off x="231142" y="240030"/>
            <a:ext cx="11724637" cy="6377940"/>
          </a:xfrm>
          <a:prstGeom prst="rect">
            <a:avLst/>
          </a:prstGeom>
          <a:solidFill>
            <a:srgbClr val="89AACB"/>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cxnSp>
        <p:nvCxnSpPr>
          <p:cNvPr id="3" name="Ευθεία γραμμή σύνδεσης 7">
            <a:extLst>
              <a:ext uri="{FF2B5EF4-FFF2-40B4-BE49-F238E27FC236}">
                <a16:creationId xmlns:a16="http://schemas.microsoft.com/office/drawing/2014/main" id="{03E84D29-455A-54CF-CF4D-1FB9A4D21EB5}"/>
              </a:ext>
            </a:extLst>
          </p:cNvPr>
          <p:cNvCxnSpPr/>
          <p:nvPr/>
        </p:nvCxnSpPr>
        <p:spPr>
          <a:xfrm flipV="1">
            <a:off x="6093461" y="1595682"/>
            <a:ext cx="0" cy="2693896"/>
          </a:xfrm>
          <a:prstGeom prst="straightConnector1">
            <a:avLst/>
          </a:prstGeom>
          <a:noFill/>
          <a:ln w="10003" cap="flat">
            <a:solidFill>
              <a:srgbClr val="FFFFFF"/>
            </a:solidFill>
            <a:prstDash val="solid"/>
            <a:miter/>
          </a:ln>
        </p:spPr>
      </p:cxnSp>
      <p:sp>
        <p:nvSpPr>
          <p:cNvPr id="5" name="TextBox 18">
            <a:extLst>
              <a:ext uri="{FF2B5EF4-FFF2-40B4-BE49-F238E27FC236}">
                <a16:creationId xmlns:a16="http://schemas.microsoft.com/office/drawing/2014/main" id="{E52C6E3F-29B1-9BE9-A26D-E9139D3BF1D5}"/>
              </a:ext>
            </a:extLst>
          </p:cNvPr>
          <p:cNvSpPr txBox="1"/>
          <p:nvPr/>
        </p:nvSpPr>
        <p:spPr>
          <a:xfrm>
            <a:off x="2659834" y="5924050"/>
            <a:ext cx="8020348" cy="430883"/>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Calibri" pitchFamily="34"/>
              </a:rPr>
              <a:t>Co-funded by the European Union. Views and opinions expressed are however those of the author(s) only and do not necessarily reflect those of the European Union or CINEA. Neither the European Union nor the granting authority can be held responsible for them.</a:t>
            </a:r>
            <a:r>
              <a:rPr lang="en-US" sz="1100" b="0" i="0" u="none" strike="noStrike" kern="1200" cap="none" spc="0" baseline="0">
                <a:solidFill>
                  <a:srgbClr val="FFFFFF"/>
                </a:solidFill>
                <a:uFillTx/>
                <a:latin typeface="Calibri Light"/>
              </a:rPr>
              <a:t> </a:t>
            </a:r>
            <a:endParaRPr lang="el-GR" sz="1100" b="0" i="0" u="none" strike="noStrike" kern="1200" cap="none" spc="0" baseline="0">
              <a:solidFill>
                <a:srgbClr val="FFFFFF"/>
              </a:solidFill>
              <a:uFillTx/>
              <a:latin typeface="Calibri Light"/>
            </a:endParaRPr>
          </a:p>
        </p:txBody>
      </p:sp>
      <p:sp>
        <p:nvSpPr>
          <p:cNvPr id="6" name="Title 3">
            <a:extLst>
              <a:ext uri="{FF2B5EF4-FFF2-40B4-BE49-F238E27FC236}">
                <a16:creationId xmlns:a16="http://schemas.microsoft.com/office/drawing/2014/main" id="{A74E35C8-124A-4E3B-0969-6B24446C211C}"/>
              </a:ext>
            </a:extLst>
          </p:cNvPr>
          <p:cNvSpPr txBox="1">
            <a:spLocks noGrp="1"/>
          </p:cNvSpPr>
          <p:nvPr>
            <p:ph type="title" hasCustomPrompt="1"/>
          </p:nvPr>
        </p:nvSpPr>
        <p:spPr>
          <a:xfrm>
            <a:off x="6264892" y="1699256"/>
            <a:ext cx="5519446" cy="718169"/>
          </a:xfrm>
        </p:spPr>
        <p:txBody>
          <a:bodyPr/>
          <a:lstStyle>
            <a:lvl1pPr>
              <a:defRPr lang="en-US">
                <a:solidFill>
                  <a:srgbClr val="FFFFFF"/>
                </a:solidFill>
              </a:defRPr>
            </a:lvl1pPr>
          </a:lstStyle>
          <a:p>
            <a:pPr lvl="0"/>
            <a:r>
              <a:rPr lang="en-US" dirty="0"/>
              <a:t>Module 1</a:t>
            </a:r>
            <a:endParaRPr lang="el-GR" dirty="0"/>
          </a:p>
        </p:txBody>
      </p:sp>
      <p:sp>
        <p:nvSpPr>
          <p:cNvPr id="7" name="Subtitle 4">
            <a:extLst>
              <a:ext uri="{FF2B5EF4-FFF2-40B4-BE49-F238E27FC236}">
                <a16:creationId xmlns:a16="http://schemas.microsoft.com/office/drawing/2014/main" id="{B6A0D3FA-5525-74DB-E3C2-FB04A57D5FCF}"/>
              </a:ext>
            </a:extLst>
          </p:cNvPr>
          <p:cNvSpPr txBox="1">
            <a:spLocks noGrp="1"/>
          </p:cNvSpPr>
          <p:nvPr>
            <p:ph type="subTitle" idx="4294967295" hasCustomPrompt="1"/>
          </p:nvPr>
        </p:nvSpPr>
        <p:spPr>
          <a:xfrm>
            <a:off x="6264892" y="2727188"/>
            <a:ext cx="4598883" cy="430883"/>
          </a:xfrm>
        </p:spPr>
        <p:txBody>
          <a:bodyPr/>
          <a:lstStyle>
            <a:lvl1pPr marL="45720" indent="0">
              <a:buNone/>
              <a:defRPr lang="en-US">
                <a:solidFill>
                  <a:srgbClr val="1469A0"/>
                </a:solidFill>
              </a:defRPr>
            </a:lvl1pPr>
          </a:lstStyle>
          <a:p>
            <a:pPr lvl="0"/>
            <a:r>
              <a:rPr lang="en-US" dirty="0"/>
              <a:t>[Title of module]</a:t>
            </a:r>
          </a:p>
          <a:p>
            <a:pPr lvl="0"/>
            <a:endParaRPr lang="en-US" dirty="0"/>
          </a:p>
        </p:txBody>
      </p:sp>
      <p:pic>
        <p:nvPicPr>
          <p:cNvPr id="8" name="Εικόνα 6">
            <a:extLst>
              <a:ext uri="{FF2B5EF4-FFF2-40B4-BE49-F238E27FC236}">
                <a16:creationId xmlns:a16="http://schemas.microsoft.com/office/drawing/2014/main" id="{48F29518-DDF3-B1FA-25BF-9749515B6A13}"/>
              </a:ext>
            </a:extLst>
          </p:cNvPr>
          <p:cNvPicPr>
            <a:picLocks noChangeAspect="1"/>
          </p:cNvPicPr>
          <p:nvPr/>
        </p:nvPicPr>
        <p:blipFill>
          <a:blip r:embed="rId2"/>
          <a:srcRect/>
          <a:stretch>
            <a:fillRect/>
          </a:stretch>
        </p:blipFill>
        <p:spPr>
          <a:xfrm>
            <a:off x="656639" y="1699256"/>
            <a:ext cx="4866912" cy="2486747"/>
          </a:xfrm>
          <a:prstGeom prst="rect">
            <a:avLst/>
          </a:prstGeom>
          <a:noFill/>
          <a:ln w="88897" cap="sq">
            <a:solidFill>
              <a:srgbClr val="1469A0"/>
            </a:solidFill>
            <a:prstDash val="solid"/>
            <a:miter/>
          </a:ln>
        </p:spPr>
      </p:pic>
      <p:pic>
        <p:nvPicPr>
          <p:cNvPr id="9" name="Picture 14">
            <a:extLst>
              <a:ext uri="{FF2B5EF4-FFF2-40B4-BE49-F238E27FC236}">
                <a16:creationId xmlns:a16="http://schemas.microsoft.com/office/drawing/2014/main" id="{7FF7D31D-0CF8-2E7C-02D1-7603DFCD6E76}"/>
              </a:ext>
            </a:extLst>
          </p:cNvPr>
          <p:cNvPicPr>
            <a:picLocks noChangeAspect="1"/>
          </p:cNvPicPr>
          <p:nvPr/>
        </p:nvPicPr>
        <p:blipFill>
          <a:blip r:embed="rId3"/>
          <a:stretch>
            <a:fillRect/>
          </a:stretch>
        </p:blipFill>
        <p:spPr>
          <a:xfrm>
            <a:off x="10680192" y="5580281"/>
            <a:ext cx="955996" cy="955996"/>
          </a:xfrm>
          <a:prstGeom prst="rect">
            <a:avLst/>
          </a:prstGeom>
          <a:noFill/>
          <a:ln cap="flat">
            <a:noFill/>
          </a:ln>
        </p:spPr>
      </p:pic>
      <p:pic>
        <p:nvPicPr>
          <p:cNvPr id="10" name="Picture 12">
            <a:extLst>
              <a:ext uri="{FF2B5EF4-FFF2-40B4-BE49-F238E27FC236}">
                <a16:creationId xmlns:a16="http://schemas.microsoft.com/office/drawing/2014/main" id="{76469DBC-60D2-8A8D-900E-51936978A218}"/>
              </a:ext>
            </a:extLst>
          </p:cNvPr>
          <p:cNvPicPr>
            <a:picLocks noChangeAspect="1"/>
          </p:cNvPicPr>
          <p:nvPr userDrawn="1"/>
        </p:nvPicPr>
        <p:blipFill>
          <a:blip r:embed="rId4"/>
          <a:srcRect/>
          <a:stretch>
            <a:fillRect/>
          </a:stretch>
        </p:blipFill>
        <p:spPr>
          <a:xfrm>
            <a:off x="819214" y="5768809"/>
            <a:ext cx="1788403" cy="375787"/>
          </a:xfrm>
          <a:prstGeom prst="rect">
            <a:avLst/>
          </a:prstGeom>
          <a:noFill/>
          <a:ln cap="flat">
            <a:noFill/>
          </a:ln>
        </p:spPr>
      </p:pic>
      <p:pic>
        <p:nvPicPr>
          <p:cNvPr id="11" name="Picture 10">
            <a:extLst>
              <a:ext uri="{FF2B5EF4-FFF2-40B4-BE49-F238E27FC236}">
                <a16:creationId xmlns:a16="http://schemas.microsoft.com/office/drawing/2014/main" id="{79E63B0D-EC6E-FCBB-AA70-BAB4D54479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0833" y="6162881"/>
            <a:ext cx="825567" cy="288846"/>
          </a:xfrm>
          <a:prstGeom prst="rect">
            <a:avLst/>
          </a:prstGeom>
        </p:spPr>
      </p:pic>
      <p:sp>
        <p:nvSpPr>
          <p:cNvPr id="15" name="Text Placeholder 14">
            <a:extLst>
              <a:ext uri="{FF2B5EF4-FFF2-40B4-BE49-F238E27FC236}">
                <a16:creationId xmlns:a16="http://schemas.microsoft.com/office/drawing/2014/main" id="{77E99ED7-F9CF-AEA9-8437-E6E8D2421124}"/>
              </a:ext>
            </a:extLst>
          </p:cNvPr>
          <p:cNvSpPr>
            <a:spLocks noGrp="1"/>
          </p:cNvSpPr>
          <p:nvPr>
            <p:ph type="body" sz="quarter" idx="10" hasCustomPrompt="1"/>
          </p:nvPr>
        </p:nvSpPr>
        <p:spPr>
          <a:xfrm>
            <a:off x="6264891" y="3352962"/>
            <a:ext cx="5371291" cy="430884"/>
          </a:xfrm>
        </p:spPr>
        <p:txBody>
          <a:bodyPr/>
          <a:lstStyle>
            <a:lvl1pPr marL="228600" marR="0" indent="-182880" algn="l" defTabSz="914400" rtl="0" eaLnBrk="1" fontAlgn="auto" latinLnBrk="0" hangingPunct="1">
              <a:lnSpc>
                <a:spcPct val="90000"/>
              </a:lnSpc>
              <a:spcBef>
                <a:spcPts val="1400"/>
              </a:spcBef>
              <a:spcAft>
                <a:spcPts val="0"/>
              </a:spcAft>
              <a:buClr>
                <a:srgbClr val="9FC3E1"/>
              </a:buClr>
              <a:buSzPct val="80000"/>
              <a:buFontTx/>
              <a:buNone/>
              <a:tabLst/>
              <a:defRPr b="0" cap="none" spc="0">
                <a:ln w="0"/>
                <a:solidFill>
                  <a:srgbClr val="1469A0"/>
                </a:solidFill>
                <a:effectLst>
                  <a:outerShdw blurRad="38100" dist="25400" dir="5400000" algn="ctr" rotWithShape="0">
                    <a:srgbClr val="6E747A">
                      <a:alpha val="43000"/>
                    </a:srgbClr>
                  </a:outerShdw>
                </a:effectLst>
              </a:defRPr>
            </a:lvl1pPr>
          </a:lstStyle>
          <a:p>
            <a:pPr marL="228600" marR="0" lvl="0" indent="-182880" algn="l" defTabSz="914400" rtl="0" eaLnBrk="1" fontAlgn="auto" latinLnBrk="0" hangingPunct="1">
              <a:lnSpc>
                <a:spcPct val="90000"/>
              </a:lnSpc>
              <a:spcBef>
                <a:spcPts val="1400"/>
              </a:spcBef>
              <a:spcAft>
                <a:spcPts val="0"/>
              </a:spcAft>
              <a:buClr>
                <a:srgbClr val="9FC3E1"/>
              </a:buClr>
              <a:buSzPct val="80000"/>
              <a:buFont typeface="Corbel" pitchFamily="34"/>
              <a:buChar char="•"/>
              <a:tabLst/>
              <a:defRPr/>
            </a:pPr>
            <a:r>
              <a:rPr lang="en-US" dirty="0"/>
              <a:t>Developed by: </a:t>
            </a:r>
          </a:p>
          <a:p>
            <a:pPr marL="228600" marR="0" lvl="0" indent="-182880" algn="l" defTabSz="914400" rtl="0" eaLnBrk="1" fontAlgn="auto" latinLnBrk="0" hangingPunct="1">
              <a:lnSpc>
                <a:spcPct val="90000"/>
              </a:lnSpc>
              <a:spcBef>
                <a:spcPts val="1400"/>
              </a:spcBef>
              <a:spcAft>
                <a:spcPts val="0"/>
              </a:spcAft>
              <a:buClr>
                <a:srgbClr val="9FC3E1"/>
              </a:buClr>
              <a:buSzPct val="80000"/>
              <a:buFont typeface="Corbel" pitchFamily="34"/>
              <a:buChar char="•"/>
              <a:tabLst/>
              <a:defRPr/>
            </a:pPr>
            <a:endParaRPr lang="el-GR" dirty="0"/>
          </a:p>
        </p:txBody>
      </p:sp>
    </p:spTree>
    <p:extLst>
      <p:ext uri="{BB962C8B-B14F-4D97-AF65-F5344CB8AC3E}">
        <p14:creationId xmlns:p14="http://schemas.microsoft.com/office/powerpoint/2010/main" val="350827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Content with visual">
    <p:spTree>
      <p:nvGrpSpPr>
        <p:cNvPr id="1" name=""/>
        <p:cNvGrpSpPr/>
        <p:nvPr/>
      </p:nvGrpSpPr>
      <p:grpSpPr>
        <a:xfrm>
          <a:off x="0" y="0"/>
          <a:ext cx="0" cy="0"/>
          <a:chOff x="0" y="0"/>
          <a:chExt cx="0" cy="0"/>
        </a:xfrm>
      </p:grpSpPr>
      <p:sp>
        <p:nvSpPr>
          <p:cNvPr id="2" name="Τίτλος 7">
            <a:extLst>
              <a:ext uri="{FF2B5EF4-FFF2-40B4-BE49-F238E27FC236}">
                <a16:creationId xmlns:a16="http://schemas.microsoft.com/office/drawing/2014/main" id="{09D79FBA-5253-E1DC-8624-A0236FDACB47}"/>
              </a:ext>
            </a:extLst>
          </p:cNvPr>
          <p:cNvSpPr txBox="1">
            <a:spLocks noGrp="1"/>
          </p:cNvSpPr>
          <p:nvPr>
            <p:ph type="title"/>
          </p:nvPr>
        </p:nvSpPr>
        <p:spPr>
          <a:xfrm>
            <a:off x="331694" y="242047"/>
            <a:ext cx="10686826" cy="797859"/>
          </a:xfrm>
        </p:spPr>
        <p:txBody>
          <a:bodyPr/>
          <a:lstStyle>
            <a:lvl1pPr>
              <a:defRPr>
                <a:solidFill>
                  <a:srgbClr val="0070C0"/>
                </a:solidFill>
              </a:defRPr>
            </a:lvl1pPr>
          </a:lstStyle>
          <a:p>
            <a:pPr lvl="0"/>
            <a:r>
              <a:rPr lang="en-US" dirty="0"/>
              <a:t>Click to edit Master title style</a:t>
            </a:r>
            <a:endParaRPr lang="el-GR" dirty="0"/>
          </a:p>
        </p:txBody>
      </p:sp>
      <p:sp>
        <p:nvSpPr>
          <p:cNvPr id="3" name="Θέση περιεχομένου 2">
            <a:extLst>
              <a:ext uri="{FF2B5EF4-FFF2-40B4-BE49-F238E27FC236}">
                <a16:creationId xmlns:a16="http://schemas.microsoft.com/office/drawing/2014/main" id="{82C0C2EA-F1B2-49BE-C404-D8184C669C6E}"/>
              </a:ext>
            </a:extLst>
          </p:cNvPr>
          <p:cNvSpPr txBox="1">
            <a:spLocks noGrp="1"/>
          </p:cNvSpPr>
          <p:nvPr>
            <p:ph idx="1"/>
          </p:nvPr>
        </p:nvSpPr>
        <p:spPr>
          <a:xfrm>
            <a:off x="331694" y="1228165"/>
            <a:ext cx="5566186" cy="4852595"/>
          </a:xfrm>
        </p:spPr>
        <p:txBody>
          <a:bodyPr/>
          <a:lstStyle>
            <a:lvl1pPr>
              <a:lnSpc>
                <a:spcPct val="100000"/>
              </a:lnSpc>
              <a:spcBef>
                <a:spcPts val="0"/>
              </a:spcBef>
              <a:spcAft>
                <a:spcPts val="0"/>
              </a:spcAft>
              <a:defRPr>
                <a:solidFill>
                  <a:schemeClr val="tx1"/>
                </a:solidFill>
              </a:defRPr>
            </a:lvl1pPr>
            <a:lvl2pPr>
              <a:lnSpc>
                <a:spcPct val="100000"/>
              </a:lnSpc>
              <a:spcBef>
                <a:spcPts val="0"/>
              </a:spcBef>
              <a:spcAft>
                <a:spcPts val="0"/>
              </a:spcAft>
              <a:defRPr>
                <a:solidFill>
                  <a:schemeClr val="tx1"/>
                </a:solidFill>
              </a:defRPr>
            </a:lvl2pPr>
            <a:lvl3pPr>
              <a:lnSpc>
                <a:spcPct val="100000"/>
              </a:lnSpc>
              <a:spcBef>
                <a:spcPts val="0"/>
              </a:spcBef>
              <a:spcAft>
                <a:spcPts val="0"/>
              </a:spcAft>
              <a:defRPr>
                <a:solidFill>
                  <a:schemeClr val="tx1"/>
                </a:solidFill>
              </a:defRPr>
            </a:lvl3pPr>
            <a:lvl4pPr>
              <a:lnSpc>
                <a:spcPct val="100000"/>
              </a:lnSpc>
              <a:spcBef>
                <a:spcPts val="0"/>
              </a:spcBef>
              <a:spcAft>
                <a:spcPts val="0"/>
              </a:spcAft>
              <a:defRPr>
                <a:solidFill>
                  <a:schemeClr val="tx1"/>
                </a:solidFill>
              </a:defRPr>
            </a:lvl4pPr>
            <a:lvl5pPr>
              <a:lnSpc>
                <a:spcPct val="100000"/>
              </a:lnSpc>
              <a:spcBef>
                <a:spcPts val="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Θέση περιεχομένου 3">
            <a:extLst>
              <a:ext uri="{FF2B5EF4-FFF2-40B4-BE49-F238E27FC236}">
                <a16:creationId xmlns:a16="http://schemas.microsoft.com/office/drawing/2014/main" id="{FA35A0EE-AEB9-FE54-A53E-48145EE1D9B2}"/>
              </a:ext>
            </a:extLst>
          </p:cNvPr>
          <p:cNvSpPr txBox="1">
            <a:spLocks noGrp="1"/>
          </p:cNvSpPr>
          <p:nvPr>
            <p:ph idx="2"/>
          </p:nvPr>
        </p:nvSpPr>
        <p:spPr>
          <a:xfrm>
            <a:off x="6096000" y="1228165"/>
            <a:ext cx="4926488" cy="48525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399212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Content (split)">
    <p:spTree>
      <p:nvGrpSpPr>
        <p:cNvPr id="1" name=""/>
        <p:cNvGrpSpPr/>
        <p:nvPr/>
      </p:nvGrpSpPr>
      <p:grpSpPr>
        <a:xfrm>
          <a:off x="0" y="0"/>
          <a:ext cx="0" cy="0"/>
          <a:chOff x="0" y="0"/>
          <a:chExt cx="0" cy="0"/>
        </a:xfrm>
      </p:grpSpPr>
      <p:sp>
        <p:nvSpPr>
          <p:cNvPr id="2" name="Τίτλος 7">
            <a:extLst>
              <a:ext uri="{FF2B5EF4-FFF2-40B4-BE49-F238E27FC236}">
                <a16:creationId xmlns:a16="http://schemas.microsoft.com/office/drawing/2014/main" id="{09D79FBA-5253-E1DC-8624-A0236FDACB47}"/>
              </a:ext>
            </a:extLst>
          </p:cNvPr>
          <p:cNvSpPr txBox="1">
            <a:spLocks noGrp="1"/>
          </p:cNvSpPr>
          <p:nvPr>
            <p:ph type="title"/>
          </p:nvPr>
        </p:nvSpPr>
        <p:spPr>
          <a:xfrm>
            <a:off x="385482" y="385486"/>
            <a:ext cx="11447930" cy="609597"/>
          </a:xfrm>
        </p:spPr>
        <p:txBody>
          <a:bodyPr/>
          <a:lstStyle>
            <a:lvl1pPr>
              <a:defRPr>
                <a:solidFill>
                  <a:srgbClr val="0070C0"/>
                </a:solidFill>
              </a:defRPr>
            </a:lvl1pPr>
          </a:lstStyle>
          <a:p>
            <a:pPr lvl="0"/>
            <a:r>
              <a:rPr lang="en-US" dirty="0"/>
              <a:t>Click to edit Master title style</a:t>
            </a:r>
            <a:endParaRPr lang="el-GR" dirty="0"/>
          </a:p>
        </p:txBody>
      </p:sp>
      <p:sp>
        <p:nvSpPr>
          <p:cNvPr id="3" name="Θέση περιεχομένου 2">
            <a:extLst>
              <a:ext uri="{FF2B5EF4-FFF2-40B4-BE49-F238E27FC236}">
                <a16:creationId xmlns:a16="http://schemas.microsoft.com/office/drawing/2014/main" id="{82C0C2EA-F1B2-49BE-C404-D8184C669C6E}"/>
              </a:ext>
            </a:extLst>
          </p:cNvPr>
          <p:cNvSpPr txBox="1">
            <a:spLocks noGrp="1"/>
          </p:cNvSpPr>
          <p:nvPr>
            <p:ph idx="1"/>
          </p:nvPr>
        </p:nvSpPr>
        <p:spPr>
          <a:xfrm>
            <a:off x="385481" y="1187824"/>
            <a:ext cx="5271247" cy="437029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Θέση περιεχομένου 3">
            <a:extLst>
              <a:ext uri="{FF2B5EF4-FFF2-40B4-BE49-F238E27FC236}">
                <a16:creationId xmlns:a16="http://schemas.microsoft.com/office/drawing/2014/main" id="{FA35A0EE-AEB9-FE54-A53E-48145EE1D9B2}"/>
              </a:ext>
            </a:extLst>
          </p:cNvPr>
          <p:cNvSpPr txBox="1">
            <a:spLocks noGrp="1"/>
          </p:cNvSpPr>
          <p:nvPr>
            <p:ph idx="2"/>
          </p:nvPr>
        </p:nvSpPr>
        <p:spPr>
          <a:xfrm>
            <a:off x="5853953" y="1196788"/>
            <a:ext cx="5271246" cy="43702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163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2 Content (split with details)">
    <p:spTree>
      <p:nvGrpSpPr>
        <p:cNvPr id="1" name=""/>
        <p:cNvGrpSpPr/>
        <p:nvPr/>
      </p:nvGrpSpPr>
      <p:grpSpPr>
        <a:xfrm>
          <a:off x="0" y="0"/>
          <a:ext cx="0" cy="0"/>
          <a:chOff x="0" y="0"/>
          <a:chExt cx="0" cy="0"/>
        </a:xfrm>
      </p:grpSpPr>
      <p:sp>
        <p:nvSpPr>
          <p:cNvPr id="2" name="Τίτλος 9">
            <a:extLst>
              <a:ext uri="{FF2B5EF4-FFF2-40B4-BE49-F238E27FC236}">
                <a16:creationId xmlns:a16="http://schemas.microsoft.com/office/drawing/2014/main" id="{8B97F51A-D81E-65FF-CE0C-74E7C298C4E6}"/>
              </a:ext>
            </a:extLst>
          </p:cNvPr>
          <p:cNvSpPr txBox="1">
            <a:spLocks noGrp="1"/>
          </p:cNvSpPr>
          <p:nvPr>
            <p:ph type="title"/>
          </p:nvPr>
        </p:nvSpPr>
        <p:spPr/>
        <p:txBody>
          <a:bodyPr/>
          <a:lstStyle>
            <a:lvl1pPr>
              <a:defRPr>
                <a:solidFill>
                  <a:srgbClr val="0070C0"/>
                </a:solidFill>
              </a:defRPr>
            </a:lvl1pPr>
          </a:lstStyle>
          <a:p>
            <a:pPr lvl="0"/>
            <a:r>
              <a:rPr lang="en-US" dirty="0"/>
              <a:t>Click to edit Master title style</a:t>
            </a:r>
            <a:endParaRPr lang="el-GR" dirty="0"/>
          </a:p>
        </p:txBody>
      </p:sp>
      <p:sp>
        <p:nvSpPr>
          <p:cNvPr id="3" name="Θέση κειμένου 2">
            <a:extLst>
              <a:ext uri="{FF2B5EF4-FFF2-40B4-BE49-F238E27FC236}">
                <a16:creationId xmlns:a16="http://schemas.microsoft.com/office/drawing/2014/main" id="{B295A812-AAC7-8AD6-3D95-C03075AE2AD7}"/>
              </a:ext>
            </a:extLst>
          </p:cNvPr>
          <p:cNvSpPr txBox="1">
            <a:spLocks noGrp="1"/>
          </p:cNvSpPr>
          <p:nvPr>
            <p:ph type="body" idx="1"/>
          </p:nvPr>
        </p:nvSpPr>
        <p:spPr>
          <a:xfrm>
            <a:off x="1143000" y="2001511"/>
            <a:ext cx="4754880" cy="777240"/>
          </a:xfrm>
        </p:spPr>
        <p:txBody>
          <a:bodyPr anchor="ctr"/>
          <a:lstStyle>
            <a:lvl1pPr marL="0" indent="0">
              <a:spcBef>
                <a:spcPts val="0"/>
              </a:spcBef>
              <a:buNone/>
              <a:defRPr sz="2400" b="1">
                <a:solidFill>
                  <a:srgbClr val="1994CA"/>
                </a:solidFill>
              </a:defRPr>
            </a:lvl1pPr>
          </a:lstStyle>
          <a:p>
            <a:pPr lvl="0"/>
            <a:r>
              <a:rPr lang="en-US" dirty="0"/>
              <a:t>Click to edit Master text styles</a:t>
            </a:r>
          </a:p>
        </p:txBody>
      </p:sp>
      <p:sp>
        <p:nvSpPr>
          <p:cNvPr id="4" name="Θέση περιεχομένου 3">
            <a:extLst>
              <a:ext uri="{FF2B5EF4-FFF2-40B4-BE49-F238E27FC236}">
                <a16:creationId xmlns:a16="http://schemas.microsoft.com/office/drawing/2014/main" id="{C10875F7-538C-1181-441A-BDC68350D766}"/>
              </a:ext>
            </a:extLst>
          </p:cNvPr>
          <p:cNvSpPr txBox="1">
            <a:spLocks noGrp="1"/>
          </p:cNvSpPr>
          <p:nvPr>
            <p:ph idx="2"/>
          </p:nvPr>
        </p:nvSpPr>
        <p:spPr>
          <a:xfrm>
            <a:off x="1143000" y="2721482"/>
            <a:ext cx="4754880" cy="338328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Θέση κειμένου 4">
            <a:extLst>
              <a:ext uri="{FF2B5EF4-FFF2-40B4-BE49-F238E27FC236}">
                <a16:creationId xmlns:a16="http://schemas.microsoft.com/office/drawing/2014/main" id="{E89F1FAC-BE7E-5BD5-F6D6-8D18D8B253F8}"/>
              </a:ext>
            </a:extLst>
          </p:cNvPr>
          <p:cNvSpPr txBox="1">
            <a:spLocks noGrp="1"/>
          </p:cNvSpPr>
          <p:nvPr>
            <p:ph type="body" idx="3"/>
          </p:nvPr>
        </p:nvSpPr>
        <p:spPr>
          <a:xfrm>
            <a:off x="6269172" y="1999033"/>
            <a:ext cx="4754880" cy="777240"/>
          </a:xfrm>
        </p:spPr>
        <p:txBody>
          <a:bodyPr anchor="ctr"/>
          <a:lstStyle>
            <a:lvl1pPr marL="0" indent="0">
              <a:spcBef>
                <a:spcPts val="0"/>
              </a:spcBef>
              <a:buNone/>
              <a:defRPr sz="2400" b="1">
                <a:solidFill>
                  <a:srgbClr val="1994CA"/>
                </a:solidFill>
              </a:defRPr>
            </a:lvl1pPr>
          </a:lstStyle>
          <a:p>
            <a:pPr lvl="0"/>
            <a:r>
              <a:rPr lang="en-US" dirty="0"/>
              <a:t>Click to edit Master text styles</a:t>
            </a:r>
          </a:p>
        </p:txBody>
      </p:sp>
      <p:sp>
        <p:nvSpPr>
          <p:cNvPr id="6" name="Θέση περιεχομένου 5">
            <a:extLst>
              <a:ext uri="{FF2B5EF4-FFF2-40B4-BE49-F238E27FC236}">
                <a16:creationId xmlns:a16="http://schemas.microsoft.com/office/drawing/2014/main" id="{3DB17A14-CE22-240F-F343-4AD15B20BA97}"/>
              </a:ext>
            </a:extLst>
          </p:cNvPr>
          <p:cNvSpPr txBox="1">
            <a:spLocks noGrp="1"/>
          </p:cNvSpPr>
          <p:nvPr>
            <p:ph idx="4"/>
          </p:nvPr>
        </p:nvSpPr>
        <p:spPr>
          <a:xfrm>
            <a:off x="6269172" y="2719325"/>
            <a:ext cx="4754880" cy="338328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86754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Image">
    <p:spTree>
      <p:nvGrpSpPr>
        <p:cNvPr id="1" name=""/>
        <p:cNvGrpSpPr/>
        <p:nvPr/>
      </p:nvGrpSpPr>
      <p:grpSpPr>
        <a:xfrm>
          <a:off x="0" y="0"/>
          <a:ext cx="0" cy="0"/>
          <a:chOff x="0" y="0"/>
          <a:chExt cx="0" cy="0"/>
        </a:xfrm>
      </p:grpSpPr>
      <p:sp>
        <p:nvSpPr>
          <p:cNvPr id="26" name="Τίτλος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rtlCol="0" anchor="t">
            <a:noAutofit/>
          </a:bodyPr>
          <a:lstStyle>
            <a:lvl1pPr>
              <a:defRPr lang="el-GR" sz="3600" b="1">
                <a:solidFill>
                  <a:schemeClr val="accent5"/>
                </a:solidFill>
              </a:defRPr>
            </a:lvl1pPr>
          </a:lstStyle>
          <a:p>
            <a:pPr rtl="0"/>
            <a:r>
              <a:rPr lang="en-US" dirty="0"/>
              <a:t>title</a:t>
            </a:r>
            <a:br>
              <a:rPr lang="el-GR" dirty="0"/>
            </a:br>
            <a:endParaRPr lang="el-GR" dirty="0"/>
          </a:p>
        </p:txBody>
      </p:sp>
      <p:sp>
        <p:nvSpPr>
          <p:cNvPr id="27" name="Θέση κειμένου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4733" y="1586636"/>
            <a:ext cx="10540404" cy="479900"/>
          </a:xfrm>
        </p:spPr>
        <p:txBody>
          <a:bodyPr lIns="0" tIns="0" rIns="0" bIns="0" rtlCol="0">
            <a:noAutofit/>
          </a:bodyPr>
          <a:lstStyle>
            <a:lvl1pPr marL="0" indent="0">
              <a:buNone/>
              <a:defRPr lang="el-GR" sz="2800" b="1">
                <a:solidFill>
                  <a:schemeClr val="accent6"/>
                </a:solidFill>
              </a:defRPr>
            </a:lvl1pPr>
          </a:lstStyle>
          <a:p>
            <a:pPr lvl="0" rtl="0"/>
            <a:r>
              <a:rPr lang="en-US" dirty="0"/>
              <a:t>text</a:t>
            </a:r>
            <a:endParaRPr lang="el-GR" dirty="0"/>
          </a:p>
        </p:txBody>
      </p:sp>
      <p:sp>
        <p:nvSpPr>
          <p:cNvPr id="3" name="Θέση εικόνας 2">
            <a:extLst>
              <a:ext uri="{FF2B5EF4-FFF2-40B4-BE49-F238E27FC236}">
                <a16:creationId xmlns:a16="http://schemas.microsoft.com/office/drawing/2014/main" id="{37BB3087-49AA-480C-A462-1133A6E7C6C7}"/>
              </a:ext>
            </a:extLst>
          </p:cNvPr>
          <p:cNvSpPr>
            <a:spLocks noGrp="1"/>
          </p:cNvSpPr>
          <p:nvPr>
            <p:ph type="pic" sz="quarter" idx="22"/>
          </p:nvPr>
        </p:nvSpPr>
        <p:spPr>
          <a:xfrm>
            <a:off x="-1" y="2066536"/>
            <a:ext cx="12188951" cy="4800602"/>
          </a:xfrm>
          <a:solidFill>
            <a:schemeClr val="accent1"/>
          </a:solidFill>
        </p:spPr>
        <p:txBody>
          <a:bodyPr rtlCol="0" anchor="ctr">
            <a:normAutofit/>
          </a:bodyPr>
          <a:lstStyle>
            <a:lvl1pPr algn="ctr">
              <a:buNone/>
              <a:defRPr lang="el-GR" sz="1600"/>
            </a:lvl1pPr>
          </a:lstStyle>
          <a:p>
            <a:pPr rtl="0"/>
            <a:endParaRPr lang="el-GR" dirty="0"/>
          </a:p>
        </p:txBody>
      </p:sp>
      <p:sp>
        <p:nvSpPr>
          <p:cNvPr id="12" name="Θέση κειμένου 9">
            <a:extLst>
              <a:ext uri="{FF2B5EF4-FFF2-40B4-BE49-F238E27FC236}">
                <a16:creationId xmlns:a16="http://schemas.microsoft.com/office/drawing/2014/main" id="{60AF7B98-3554-234B-A9A0-828B8E3E8697}"/>
              </a:ext>
            </a:extLst>
          </p:cNvPr>
          <p:cNvSpPr>
            <a:spLocks noGrp="1"/>
          </p:cNvSpPr>
          <p:nvPr>
            <p:ph type="body" sz="quarter" idx="10" hasCustomPrompt="1"/>
          </p:nvPr>
        </p:nvSpPr>
        <p:spPr>
          <a:xfrm>
            <a:off x="0" y="2066537"/>
            <a:ext cx="6096000" cy="4800604"/>
          </a:xfrm>
          <a:solidFill>
            <a:srgbClr val="262626">
              <a:alpha val="61961"/>
            </a:srgbClr>
          </a:solidFill>
        </p:spPr>
        <p:txBody>
          <a:bodyPr lIns="1920240" tIns="274320" rtlCol="0" anchor="ctr" anchorCtr="0">
            <a:normAutofit/>
          </a:bodyPr>
          <a:lstStyle>
            <a:lvl1pPr marL="0" indent="0" algn="l">
              <a:lnSpc>
                <a:spcPct val="60000"/>
              </a:lnSpc>
              <a:buNone/>
              <a:defRPr lang="el-GR" sz="1600" b="0" i="0">
                <a:solidFill>
                  <a:schemeClr val="bg1"/>
                </a:solidFill>
                <a:latin typeface="+mn-lt"/>
                <a:cs typeface="Arial" panose="020B0604020202020204" pitchFamily="34" charset="0"/>
              </a:defRPr>
            </a:lvl1pPr>
          </a:lstStyle>
          <a:p>
            <a:pPr lvl="0" rtl="0"/>
            <a:r>
              <a:rPr lang="en-US" dirty="0"/>
              <a:t>text</a:t>
            </a:r>
            <a:endParaRPr lang="el-GR" dirty="0"/>
          </a:p>
          <a:p>
            <a:pPr lvl="0" rtl="0"/>
            <a:endParaRPr lang="el-GR" dirty="0"/>
          </a:p>
        </p:txBody>
      </p:sp>
      <p:pic>
        <p:nvPicPr>
          <p:cNvPr id="2" name="Εικόνα 1">
            <a:extLst>
              <a:ext uri="{FF2B5EF4-FFF2-40B4-BE49-F238E27FC236}">
                <a16:creationId xmlns:a16="http://schemas.microsoft.com/office/drawing/2014/main" id="{1BCBACBA-D2D3-C2FA-9D67-E53F4DF880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8" y="6264168"/>
            <a:ext cx="601454" cy="601454"/>
          </a:xfrm>
          <a:prstGeom prst="rect">
            <a:avLst/>
          </a:prstGeom>
        </p:spPr>
      </p:pic>
      <p:pic>
        <p:nvPicPr>
          <p:cNvPr id="4" name="Εικόνα 3">
            <a:extLst>
              <a:ext uri="{FF2B5EF4-FFF2-40B4-BE49-F238E27FC236}">
                <a16:creationId xmlns:a16="http://schemas.microsoft.com/office/drawing/2014/main" id="{1F02FC6E-009C-C771-686A-EB6C0A787C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122" y="6264168"/>
            <a:ext cx="563459" cy="593832"/>
          </a:xfrm>
          <a:prstGeom prst="rect">
            <a:avLst/>
          </a:prstGeom>
        </p:spPr>
      </p:pic>
    </p:spTree>
    <p:extLst>
      <p:ext uri="{BB962C8B-B14F-4D97-AF65-F5344CB8AC3E}">
        <p14:creationId xmlns:p14="http://schemas.microsoft.com/office/powerpoint/2010/main" val="2404329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2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the end">
    <p:spTree>
      <p:nvGrpSpPr>
        <p:cNvPr id="1" name=""/>
        <p:cNvGrpSpPr/>
        <p:nvPr/>
      </p:nvGrpSpPr>
      <p:grpSpPr>
        <a:xfrm>
          <a:off x="0" y="0"/>
          <a:ext cx="0" cy="0"/>
          <a:chOff x="0" y="0"/>
          <a:chExt cx="0" cy="0"/>
        </a:xfrm>
      </p:grpSpPr>
      <p:sp>
        <p:nvSpPr>
          <p:cNvPr id="4" name="Θέση εικόνας 3">
            <a:extLst>
              <a:ext uri="{FF2B5EF4-FFF2-40B4-BE49-F238E27FC236}">
                <a16:creationId xmlns:a16="http://schemas.microsoft.com/office/drawing/2014/main" id="{60269070-4807-43E2-A9DF-90767C93C775}"/>
              </a:ext>
            </a:extLst>
          </p:cNvPr>
          <p:cNvSpPr>
            <a:spLocks noGrp="1"/>
          </p:cNvSpPr>
          <p:nvPr>
            <p:ph type="pic" sz="quarter" idx="15" hasCustomPrompt="1"/>
          </p:nvPr>
        </p:nvSpPr>
        <p:spPr>
          <a:xfrm>
            <a:off x="0" y="0"/>
            <a:ext cx="12207239" cy="6858000"/>
          </a:xfrm>
          <a:solidFill>
            <a:schemeClr val="accent1"/>
          </a:solidFill>
        </p:spPr>
        <p:txBody>
          <a:bodyPr tIns="2560320" rtlCol="0" anchor="ctr">
            <a:noAutofit/>
          </a:bodyPr>
          <a:lstStyle>
            <a:lvl1pPr algn="ctr">
              <a:defRPr lang="el-GR" sz="1800"/>
            </a:lvl1pPr>
          </a:lstStyle>
          <a:p>
            <a:pPr rtl="0"/>
            <a:r>
              <a:rPr lang="en-US" dirty="0"/>
              <a:t>Click to enter an image</a:t>
            </a:r>
            <a:endParaRPr lang="el-GR" dirty="0"/>
          </a:p>
        </p:txBody>
      </p:sp>
      <p:sp>
        <p:nvSpPr>
          <p:cNvPr id="6" name="Θέση κειμένου 9">
            <a:extLst>
              <a:ext uri="{FF2B5EF4-FFF2-40B4-BE49-F238E27FC236}">
                <a16:creationId xmlns:a16="http://schemas.microsoft.com/office/drawing/2014/main" id="{B95A5A22-1295-5A4C-BEED-CDAAB6B38DA8}"/>
              </a:ext>
            </a:extLst>
          </p:cNvPr>
          <p:cNvSpPr>
            <a:spLocks noGrp="1"/>
          </p:cNvSpPr>
          <p:nvPr>
            <p:ph type="body" sz="quarter" idx="14"/>
          </p:nvPr>
        </p:nvSpPr>
        <p:spPr>
          <a:xfrm>
            <a:off x="-11574" y="-11151"/>
            <a:ext cx="12207240" cy="3429000"/>
          </a:xfrm>
          <a:solidFill>
            <a:srgbClr val="262626">
              <a:alpha val="61961"/>
            </a:srgbClr>
          </a:solidFill>
          <a:ln>
            <a:noFill/>
          </a:ln>
        </p:spPr>
        <p:txBody>
          <a:bodyPr lIns="868680" tIns="2057400" bIns="91440" rtlCol="0" anchor="t" anchorCtr="0">
            <a:normAutofit/>
          </a:bodyPr>
          <a:lstStyle>
            <a:lvl1pPr marL="0" marR="0" indent="0" algn="l" defTabSz="914400" rtl="0" eaLnBrk="1" fontAlgn="auto" latinLnBrk="0" hangingPunct="1">
              <a:lnSpc>
                <a:spcPct val="60000"/>
              </a:lnSpc>
              <a:spcBef>
                <a:spcPts val="1000"/>
              </a:spcBef>
              <a:spcAft>
                <a:spcPts val="0"/>
              </a:spcAft>
              <a:buClrTx/>
              <a:buSzTx/>
              <a:buFontTx/>
              <a:buNone/>
              <a:tabLst/>
              <a:defRPr lang="el-GR" sz="1600" b="0" i="0">
                <a:solidFill>
                  <a:schemeClr val="bg1"/>
                </a:solidFill>
                <a:latin typeface="+mn-lt"/>
                <a:cs typeface="Arial" panose="020B0604020202020204" pitchFamily="34" charset="0"/>
              </a:defRPr>
            </a:lvl1pPr>
          </a:lstStyle>
          <a:p>
            <a:pPr lvl="0" rtl="0"/>
            <a:endParaRPr lang="el-GR" dirty="0"/>
          </a:p>
        </p:txBody>
      </p:sp>
      <p:sp>
        <p:nvSpPr>
          <p:cNvPr id="2" name="Τίτλος 1">
            <a:extLst>
              <a:ext uri="{FF2B5EF4-FFF2-40B4-BE49-F238E27FC236}">
                <a16:creationId xmlns:a16="http://schemas.microsoft.com/office/drawing/2014/main" id="{AEDEBD28-F38A-B644-853D-75CBD6A9F711}"/>
              </a:ext>
            </a:extLst>
          </p:cNvPr>
          <p:cNvSpPr>
            <a:spLocks noGrp="1"/>
          </p:cNvSpPr>
          <p:nvPr>
            <p:ph type="title"/>
          </p:nvPr>
        </p:nvSpPr>
        <p:spPr>
          <a:xfrm>
            <a:off x="838200" y="565847"/>
            <a:ext cx="10515600" cy="1062232"/>
          </a:xfrm>
        </p:spPr>
        <p:txBody>
          <a:bodyPr lIns="0" tIns="0" rIns="0" bIns="0" rtlCol="0" anchor="t">
            <a:normAutofit/>
          </a:bodyPr>
          <a:lstStyle>
            <a:lvl1pPr>
              <a:defRPr lang="el-GR" sz="2800">
                <a:solidFill>
                  <a:schemeClr val="bg1"/>
                </a:solidFill>
              </a:defRPr>
            </a:lvl1pPr>
          </a:lstStyle>
          <a:p>
            <a:pPr rtl="0"/>
            <a:endParaRPr lang="el-GR" dirty="0"/>
          </a:p>
        </p:txBody>
      </p:sp>
      <p:sp>
        <p:nvSpPr>
          <p:cNvPr id="7" name="Πλαίσιο κειμένου 6">
            <a:extLst>
              <a:ext uri="{FF2B5EF4-FFF2-40B4-BE49-F238E27FC236}">
                <a16:creationId xmlns:a16="http://schemas.microsoft.com/office/drawing/2014/main" id="{C3B6C998-067D-F24C-8880-399DE7EC60CF}"/>
              </a:ext>
            </a:extLst>
          </p:cNvPr>
          <p:cNvSpPr txBox="1"/>
          <p:nvPr userDrawn="1"/>
        </p:nvSpPr>
        <p:spPr>
          <a:xfrm>
            <a:off x="3340444" y="5935091"/>
            <a:ext cx="5511112" cy="523220"/>
          </a:xfrm>
          <a:prstGeom prst="rect">
            <a:avLst/>
          </a:prstGeom>
          <a:solidFill>
            <a:schemeClr val="bg1">
              <a:alpha val="0"/>
            </a:schemeClr>
          </a:solidFill>
        </p:spPr>
        <p:txBody>
          <a:bodyPr wrap="square" rtlCol="0">
            <a:spAutoFit/>
          </a:bodyPr>
          <a:lstStyle>
            <a:defPPr>
              <a:defRPr lang="el-GR"/>
            </a:defPPr>
          </a:lstStyle>
          <a:p>
            <a:pPr lvl="0" algn="ctr" rtl="0"/>
            <a:r>
              <a:rPr lang="en-US" sz="2800" b="1" dirty="0">
                <a:solidFill>
                  <a:schemeClr val="accent5"/>
                </a:solidFill>
              </a:rPr>
              <a:t>-----</a:t>
            </a:r>
            <a:endParaRPr lang="el-GR" sz="2800" b="1" dirty="0">
              <a:solidFill>
                <a:schemeClr val="accent5"/>
              </a:solidFill>
            </a:endParaRPr>
          </a:p>
        </p:txBody>
      </p:sp>
      <p:pic>
        <p:nvPicPr>
          <p:cNvPr id="3" name="Εικόνα 2">
            <a:extLst>
              <a:ext uri="{FF2B5EF4-FFF2-40B4-BE49-F238E27FC236}">
                <a16:creationId xmlns:a16="http://schemas.microsoft.com/office/drawing/2014/main" id="{10289971-8AB5-11D3-CBF5-23B27DDE1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68" y="6264168"/>
            <a:ext cx="601454" cy="601454"/>
          </a:xfrm>
          <a:prstGeom prst="rect">
            <a:avLst/>
          </a:prstGeom>
        </p:spPr>
      </p:pic>
      <p:pic>
        <p:nvPicPr>
          <p:cNvPr id="5" name="Εικόνα 4">
            <a:extLst>
              <a:ext uri="{FF2B5EF4-FFF2-40B4-BE49-F238E27FC236}">
                <a16:creationId xmlns:a16="http://schemas.microsoft.com/office/drawing/2014/main" id="{8166528E-BD1E-541F-EFF2-FE82CCD7E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122" y="6264168"/>
            <a:ext cx="563459" cy="593832"/>
          </a:xfrm>
          <a:prstGeom prst="rect">
            <a:avLst/>
          </a:prstGeom>
        </p:spPr>
      </p:pic>
    </p:spTree>
    <p:extLst>
      <p:ext uri="{BB962C8B-B14F-4D97-AF65-F5344CB8AC3E}">
        <p14:creationId xmlns:p14="http://schemas.microsoft.com/office/powerpoint/2010/main" val="3662317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MODULE OBJECTIVES">
    <p:spTree>
      <p:nvGrpSpPr>
        <p:cNvPr id="1" name=""/>
        <p:cNvGrpSpPr/>
        <p:nvPr/>
      </p:nvGrpSpPr>
      <p:grpSpPr>
        <a:xfrm>
          <a:off x="0" y="0"/>
          <a:ext cx="0" cy="0"/>
          <a:chOff x="0" y="0"/>
          <a:chExt cx="0" cy="0"/>
        </a:xfrm>
      </p:grpSpPr>
      <p:sp>
        <p:nvSpPr>
          <p:cNvPr id="12" name="Τίτλος 10">
            <a:extLst>
              <a:ext uri="{FF2B5EF4-FFF2-40B4-BE49-F238E27FC236}">
                <a16:creationId xmlns:a16="http://schemas.microsoft.com/office/drawing/2014/main" id="{CCC26816-37BC-AB12-83EC-200D63A3269A}"/>
              </a:ext>
            </a:extLst>
          </p:cNvPr>
          <p:cNvSpPr>
            <a:spLocks noGrp="1"/>
          </p:cNvSpPr>
          <p:nvPr>
            <p:ph type="title" hasCustomPrompt="1"/>
          </p:nvPr>
        </p:nvSpPr>
        <p:spPr>
          <a:xfrm>
            <a:off x="838199" y="566928"/>
            <a:ext cx="10537683" cy="862621"/>
          </a:xfrm>
        </p:spPr>
        <p:txBody>
          <a:bodyPr/>
          <a:lstStyle>
            <a:lvl1pPr>
              <a:defRPr>
                <a:solidFill>
                  <a:srgbClr val="0070C0"/>
                </a:solidFill>
              </a:defRPr>
            </a:lvl1pPr>
          </a:lstStyle>
          <a:p>
            <a:r>
              <a:rPr lang="en-US" dirty="0"/>
              <a:t>Module 1 Overview</a:t>
            </a:r>
            <a:endParaRPr lang="el-GR" dirty="0"/>
          </a:p>
        </p:txBody>
      </p:sp>
      <p:sp>
        <p:nvSpPr>
          <p:cNvPr id="14" name="Θέση κειμένου 15">
            <a:extLst>
              <a:ext uri="{FF2B5EF4-FFF2-40B4-BE49-F238E27FC236}">
                <a16:creationId xmlns:a16="http://schemas.microsoft.com/office/drawing/2014/main" id="{104C43C5-B72E-869B-1A8D-475A10C23D1E}"/>
              </a:ext>
            </a:extLst>
          </p:cNvPr>
          <p:cNvSpPr>
            <a:spLocks noGrp="1"/>
          </p:cNvSpPr>
          <p:nvPr>
            <p:ph type="body" sz="quarter" idx="35" hasCustomPrompt="1"/>
          </p:nvPr>
        </p:nvSpPr>
        <p:spPr>
          <a:xfrm>
            <a:off x="6107040" y="2022680"/>
            <a:ext cx="3200400" cy="1225296"/>
          </a:xfrm>
        </p:spPr>
        <p:txBody>
          <a:bodyPr/>
          <a:lstStyle>
            <a:lvl1pPr>
              <a:defRPr>
                <a:solidFill>
                  <a:srgbClr val="1994CA"/>
                </a:solidFill>
              </a:defRPr>
            </a:lvl1pPr>
          </a:lstStyle>
          <a:p>
            <a:r>
              <a:rPr lang="en-US" dirty="0"/>
              <a:t>Fixing a heat pump 1</a:t>
            </a:r>
            <a:endParaRPr lang="el-GR" dirty="0"/>
          </a:p>
        </p:txBody>
      </p:sp>
      <p:sp>
        <p:nvSpPr>
          <p:cNvPr id="16" name="Θέση κειμένου 11">
            <a:extLst>
              <a:ext uri="{FF2B5EF4-FFF2-40B4-BE49-F238E27FC236}">
                <a16:creationId xmlns:a16="http://schemas.microsoft.com/office/drawing/2014/main" id="{932B79F6-208A-C997-E49A-744C5C79154F}"/>
              </a:ext>
            </a:extLst>
          </p:cNvPr>
          <p:cNvSpPr>
            <a:spLocks noGrp="1"/>
          </p:cNvSpPr>
          <p:nvPr>
            <p:ph type="body" sz="quarter" idx="22" hasCustomPrompt="1"/>
          </p:nvPr>
        </p:nvSpPr>
        <p:spPr>
          <a:xfrm>
            <a:off x="6096000" y="3470340"/>
            <a:ext cx="3200400" cy="1225296"/>
          </a:xfrm>
        </p:spPr>
        <p:txBody>
          <a:bodyPr/>
          <a:lstStyle>
            <a:lvl1pPr>
              <a:defRPr>
                <a:solidFill>
                  <a:srgbClr val="1994CA"/>
                </a:solidFill>
              </a:defRPr>
            </a:lvl1pPr>
          </a:lstStyle>
          <a:p>
            <a:r>
              <a:rPr lang="en-US" dirty="0"/>
              <a:t>Fixing a heat pump 2 </a:t>
            </a:r>
            <a:endParaRPr lang="el-GR" dirty="0"/>
          </a:p>
        </p:txBody>
      </p:sp>
      <p:sp>
        <p:nvSpPr>
          <p:cNvPr id="18" name="Θέση κειμένου 16">
            <a:extLst>
              <a:ext uri="{FF2B5EF4-FFF2-40B4-BE49-F238E27FC236}">
                <a16:creationId xmlns:a16="http://schemas.microsoft.com/office/drawing/2014/main" id="{F8523829-C889-045F-C8EC-A8AD51259D6B}"/>
              </a:ext>
            </a:extLst>
          </p:cNvPr>
          <p:cNvSpPr>
            <a:spLocks noGrp="1"/>
          </p:cNvSpPr>
          <p:nvPr>
            <p:ph type="body" sz="quarter" idx="36" hasCustomPrompt="1"/>
          </p:nvPr>
        </p:nvSpPr>
        <p:spPr>
          <a:xfrm>
            <a:off x="6096000" y="4922214"/>
            <a:ext cx="3200400" cy="1225296"/>
          </a:xfrm>
        </p:spPr>
        <p:txBody>
          <a:bodyPr/>
          <a:lstStyle>
            <a:lvl1pPr>
              <a:defRPr>
                <a:solidFill>
                  <a:srgbClr val="1994CA"/>
                </a:solidFill>
              </a:defRPr>
            </a:lvl1pPr>
          </a:lstStyle>
          <a:p>
            <a:r>
              <a:rPr lang="en-US" dirty="0"/>
              <a:t>Fixing a heat pump 3</a:t>
            </a:r>
            <a:endParaRPr lang="el-GR" dirty="0"/>
          </a:p>
        </p:txBody>
      </p:sp>
      <p:sp>
        <p:nvSpPr>
          <p:cNvPr id="20" name="Θέση κειμένου 17">
            <a:extLst>
              <a:ext uri="{FF2B5EF4-FFF2-40B4-BE49-F238E27FC236}">
                <a16:creationId xmlns:a16="http://schemas.microsoft.com/office/drawing/2014/main" id="{FD320AD6-B85F-8970-3442-4D6506714CA5}"/>
              </a:ext>
            </a:extLst>
          </p:cNvPr>
          <p:cNvSpPr>
            <a:spLocks noGrp="1"/>
          </p:cNvSpPr>
          <p:nvPr>
            <p:ph type="body" sz="quarter" idx="37" hasCustomPrompt="1"/>
          </p:nvPr>
        </p:nvSpPr>
        <p:spPr>
          <a:xfrm>
            <a:off x="838199" y="1473993"/>
            <a:ext cx="10645589" cy="655637"/>
          </a:xfrm>
        </p:spPr>
        <p:txBody>
          <a:bodyPr/>
          <a:lstStyle>
            <a:lvl1pPr>
              <a:buNone/>
              <a:defRPr>
                <a:solidFill>
                  <a:srgbClr val="1994CA"/>
                </a:solidFill>
              </a:defRPr>
            </a:lvl1pPr>
          </a:lstStyle>
          <a:p>
            <a:r>
              <a:rPr lang="en-US" dirty="0"/>
              <a:t>Introduction</a:t>
            </a:r>
            <a:endParaRPr lang="el-GR" dirty="0"/>
          </a:p>
        </p:txBody>
      </p:sp>
      <p:sp>
        <p:nvSpPr>
          <p:cNvPr id="2" name="Θέση εικόνας 3">
            <a:extLst>
              <a:ext uri="{FF2B5EF4-FFF2-40B4-BE49-F238E27FC236}">
                <a16:creationId xmlns:a16="http://schemas.microsoft.com/office/drawing/2014/main" id="{EECE731D-A454-0CFC-BC10-05B490F3C632}"/>
              </a:ext>
            </a:extLst>
          </p:cNvPr>
          <p:cNvSpPr>
            <a:spLocks noGrp="1"/>
          </p:cNvSpPr>
          <p:nvPr>
            <p:ph type="pic" sz="quarter" idx="32" hasCustomPrompt="1"/>
          </p:nvPr>
        </p:nvSpPr>
        <p:spPr>
          <a:xfrm>
            <a:off x="2895600" y="2022680"/>
            <a:ext cx="3200400" cy="1225296"/>
          </a:xfrm>
          <a:solidFill>
            <a:schemeClr val="accent1"/>
          </a:solidFill>
          <a:ln w="12700">
            <a:solidFill>
              <a:schemeClr val="accent5"/>
            </a:solidFill>
          </a:ln>
        </p:spPr>
        <p:txBody>
          <a:bodyPr rtlCol="0" anchor="ctr">
            <a:normAutofit/>
          </a:bodyPr>
          <a:lstStyle>
            <a:lvl1pPr algn="ctr">
              <a:defRPr lang="el-GR" sz="1600"/>
            </a:lvl1pPr>
          </a:lstStyle>
          <a:p>
            <a:pPr rtl="0"/>
            <a:r>
              <a:rPr lang="el-GR"/>
              <a:t>Κάντε κλικ για εισαγωγή εικόνας</a:t>
            </a:r>
          </a:p>
        </p:txBody>
      </p:sp>
      <p:sp>
        <p:nvSpPr>
          <p:cNvPr id="3" name="Θέση εικόνας 3">
            <a:extLst>
              <a:ext uri="{FF2B5EF4-FFF2-40B4-BE49-F238E27FC236}">
                <a16:creationId xmlns:a16="http://schemas.microsoft.com/office/drawing/2014/main" id="{F289597C-AB55-DF83-47D9-74A2C687D2E4}"/>
              </a:ext>
            </a:extLst>
          </p:cNvPr>
          <p:cNvSpPr>
            <a:spLocks noGrp="1"/>
          </p:cNvSpPr>
          <p:nvPr>
            <p:ph type="pic" sz="quarter" idx="33" hasCustomPrompt="1"/>
          </p:nvPr>
        </p:nvSpPr>
        <p:spPr>
          <a:xfrm>
            <a:off x="2895600" y="3470340"/>
            <a:ext cx="3200400" cy="1225296"/>
          </a:xfrm>
          <a:solidFill>
            <a:schemeClr val="accent1"/>
          </a:solidFill>
          <a:ln w="12700">
            <a:solidFill>
              <a:schemeClr val="accent5"/>
            </a:solidFill>
          </a:ln>
        </p:spPr>
        <p:txBody>
          <a:bodyPr rtlCol="0" anchor="ctr">
            <a:normAutofit/>
          </a:bodyPr>
          <a:lstStyle>
            <a:lvl1pPr algn="ctr">
              <a:defRPr lang="el-GR" sz="1600"/>
            </a:lvl1pPr>
          </a:lstStyle>
          <a:p>
            <a:pPr rtl="0"/>
            <a:r>
              <a:rPr lang="el-GR"/>
              <a:t>Κάντε κλικ για εισαγωγή εικόνας</a:t>
            </a:r>
          </a:p>
        </p:txBody>
      </p:sp>
      <p:sp>
        <p:nvSpPr>
          <p:cNvPr id="4" name="Θέση εικόνας 3">
            <a:extLst>
              <a:ext uri="{FF2B5EF4-FFF2-40B4-BE49-F238E27FC236}">
                <a16:creationId xmlns:a16="http://schemas.microsoft.com/office/drawing/2014/main" id="{B6C2C236-C1EC-0089-5FFB-0DF0F53A448C}"/>
              </a:ext>
            </a:extLst>
          </p:cNvPr>
          <p:cNvSpPr>
            <a:spLocks noGrp="1"/>
          </p:cNvSpPr>
          <p:nvPr>
            <p:ph type="pic" sz="quarter" idx="34" hasCustomPrompt="1"/>
          </p:nvPr>
        </p:nvSpPr>
        <p:spPr>
          <a:xfrm>
            <a:off x="2895600" y="4922214"/>
            <a:ext cx="3200400" cy="1225296"/>
          </a:xfrm>
          <a:solidFill>
            <a:schemeClr val="accent1"/>
          </a:solidFill>
          <a:ln w="12700">
            <a:solidFill>
              <a:schemeClr val="accent5"/>
            </a:solidFill>
          </a:ln>
        </p:spPr>
        <p:txBody>
          <a:bodyPr rtlCol="0" anchor="ctr">
            <a:normAutofit/>
          </a:bodyPr>
          <a:lstStyle>
            <a:lvl1pPr algn="ctr">
              <a:defRPr lang="el-GR" sz="1600"/>
            </a:lvl1pPr>
          </a:lstStyle>
          <a:p>
            <a:pPr rtl="0"/>
            <a:r>
              <a:rPr lang="el-GR"/>
              <a:t>Κάντε κλικ για εισαγωγή εικόνας</a:t>
            </a:r>
          </a:p>
        </p:txBody>
      </p:sp>
    </p:spTree>
    <p:extLst>
      <p:ext uri="{BB962C8B-B14F-4D97-AF65-F5344CB8AC3E}">
        <p14:creationId xmlns:p14="http://schemas.microsoft.com/office/powerpoint/2010/main" val="28738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MODULE CONTENT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6B566-D73E-EA77-127E-3907199C49BF}"/>
              </a:ext>
            </a:extLst>
          </p:cNvPr>
          <p:cNvSpPr txBox="1">
            <a:spLocks noGrp="1"/>
          </p:cNvSpPr>
          <p:nvPr>
            <p:ph type="title" hasCustomPrompt="1"/>
          </p:nvPr>
        </p:nvSpPr>
        <p:spPr>
          <a:xfrm>
            <a:off x="1143000" y="609603"/>
            <a:ext cx="9875520" cy="636491"/>
          </a:xfrm>
        </p:spPr>
        <p:txBody>
          <a:bodyPr/>
          <a:lstStyle>
            <a:lvl1pPr>
              <a:defRPr>
                <a:solidFill>
                  <a:srgbClr val="0070C0"/>
                </a:solidFill>
              </a:defRPr>
            </a:lvl1pPr>
          </a:lstStyle>
          <a:p>
            <a:pPr lvl="0"/>
            <a:r>
              <a:rPr lang="en-US" dirty="0"/>
              <a:t>Module 1 contents</a:t>
            </a:r>
            <a:endParaRPr lang="el-GR" dirty="0"/>
          </a:p>
        </p:txBody>
      </p:sp>
      <p:graphicFrame>
        <p:nvGraphicFramePr>
          <p:cNvPr id="11" name="Table 10">
            <a:extLst>
              <a:ext uri="{FF2B5EF4-FFF2-40B4-BE49-F238E27FC236}">
                <a16:creationId xmlns:a16="http://schemas.microsoft.com/office/drawing/2014/main" id="{FFF8061C-64E1-4194-7F7D-9F2BBB8FEA0A}"/>
              </a:ext>
            </a:extLst>
          </p:cNvPr>
          <p:cNvGraphicFramePr>
            <a:graphicFrameLocks noGrp="1"/>
          </p:cNvGraphicFramePr>
          <p:nvPr userDrawn="1">
            <p:extLst>
              <p:ext uri="{D42A27DB-BD31-4B8C-83A1-F6EECF244321}">
                <p14:modId xmlns:p14="http://schemas.microsoft.com/office/powerpoint/2010/main" val="1146869264"/>
              </p:ext>
            </p:extLst>
          </p:nvPr>
        </p:nvGraphicFramePr>
        <p:xfrm>
          <a:off x="1075765" y="1622612"/>
          <a:ext cx="9942756" cy="3908610"/>
        </p:xfrm>
        <a:graphic>
          <a:graphicData uri="http://schemas.openxmlformats.org/drawingml/2006/table">
            <a:tbl>
              <a:tblPr firstRow="1" bandRow="1">
                <a:tableStyleId>{69CF1AB2-1976-4502-BF36-3FF5EA218861}</a:tableStyleId>
              </a:tblPr>
              <a:tblGrid>
                <a:gridCol w="1864659">
                  <a:extLst>
                    <a:ext uri="{9D8B030D-6E8A-4147-A177-3AD203B41FA5}">
                      <a16:colId xmlns:a16="http://schemas.microsoft.com/office/drawing/2014/main" val="3642724709"/>
                    </a:ext>
                  </a:extLst>
                </a:gridCol>
                <a:gridCol w="3106719">
                  <a:extLst>
                    <a:ext uri="{9D8B030D-6E8A-4147-A177-3AD203B41FA5}">
                      <a16:colId xmlns:a16="http://schemas.microsoft.com/office/drawing/2014/main" val="2376567444"/>
                    </a:ext>
                  </a:extLst>
                </a:gridCol>
                <a:gridCol w="1752151">
                  <a:extLst>
                    <a:ext uri="{9D8B030D-6E8A-4147-A177-3AD203B41FA5}">
                      <a16:colId xmlns:a16="http://schemas.microsoft.com/office/drawing/2014/main" val="145662985"/>
                    </a:ext>
                  </a:extLst>
                </a:gridCol>
                <a:gridCol w="3219227">
                  <a:extLst>
                    <a:ext uri="{9D8B030D-6E8A-4147-A177-3AD203B41FA5}">
                      <a16:colId xmlns:a16="http://schemas.microsoft.com/office/drawing/2014/main" val="1827010982"/>
                    </a:ext>
                  </a:extLst>
                </a:gridCol>
              </a:tblGrid>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3016169980"/>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2784063946"/>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2912322884"/>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400257522"/>
                  </a:ext>
                </a:extLst>
              </a:tr>
              <a:tr h="651435">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818126301"/>
                  </a:ext>
                </a:extLst>
              </a:tr>
              <a:tr h="651435">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438775573"/>
                  </a:ext>
                </a:extLst>
              </a:tr>
            </a:tbl>
          </a:graphicData>
        </a:graphic>
      </p:graphicFrame>
      <p:sp>
        <p:nvSpPr>
          <p:cNvPr id="15" name="Content Placeholder 14">
            <a:extLst>
              <a:ext uri="{FF2B5EF4-FFF2-40B4-BE49-F238E27FC236}">
                <a16:creationId xmlns:a16="http://schemas.microsoft.com/office/drawing/2014/main" id="{0A480F7B-E308-1C82-FACE-D8BF96898396}"/>
              </a:ext>
            </a:extLst>
          </p:cNvPr>
          <p:cNvSpPr>
            <a:spLocks noGrp="1"/>
          </p:cNvSpPr>
          <p:nvPr>
            <p:ph sz="quarter" idx="10" hasCustomPrompt="1"/>
          </p:nvPr>
        </p:nvSpPr>
        <p:spPr>
          <a:xfrm>
            <a:off x="1143000" y="1676400"/>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16" name="Content Placeholder 14">
            <a:extLst>
              <a:ext uri="{FF2B5EF4-FFF2-40B4-BE49-F238E27FC236}">
                <a16:creationId xmlns:a16="http://schemas.microsoft.com/office/drawing/2014/main" id="{0C21BCB8-FD40-03AC-34C7-3643C967132D}"/>
              </a:ext>
            </a:extLst>
          </p:cNvPr>
          <p:cNvSpPr>
            <a:spLocks noGrp="1"/>
          </p:cNvSpPr>
          <p:nvPr>
            <p:ph sz="quarter" idx="11" hasCustomPrompt="1"/>
          </p:nvPr>
        </p:nvSpPr>
        <p:spPr>
          <a:xfrm>
            <a:off x="3030070" y="1676400"/>
            <a:ext cx="2958353" cy="528638"/>
          </a:xfrm>
        </p:spPr>
        <p:txBody>
          <a:bodyPr/>
          <a:lstStyle>
            <a:lvl1pPr>
              <a:buNone/>
              <a:defRPr>
                <a:solidFill>
                  <a:srgbClr val="1994CA"/>
                </a:solidFill>
              </a:defRPr>
            </a:lvl1pPr>
          </a:lstStyle>
          <a:p>
            <a:pPr lvl="0"/>
            <a:r>
              <a:rPr lang="en-US" dirty="0"/>
              <a:t>title</a:t>
            </a:r>
          </a:p>
        </p:txBody>
      </p:sp>
      <p:sp>
        <p:nvSpPr>
          <p:cNvPr id="28" name="Content Placeholder 14">
            <a:extLst>
              <a:ext uri="{FF2B5EF4-FFF2-40B4-BE49-F238E27FC236}">
                <a16:creationId xmlns:a16="http://schemas.microsoft.com/office/drawing/2014/main" id="{DE7BE385-F03F-9D77-CB9F-02A0A04ECB60}"/>
              </a:ext>
            </a:extLst>
          </p:cNvPr>
          <p:cNvSpPr>
            <a:spLocks noGrp="1"/>
          </p:cNvSpPr>
          <p:nvPr>
            <p:ph sz="quarter" idx="12" hasCustomPrompt="1"/>
          </p:nvPr>
        </p:nvSpPr>
        <p:spPr>
          <a:xfrm>
            <a:off x="1143000" y="2317237"/>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29" name="Content Placeholder 14">
            <a:extLst>
              <a:ext uri="{FF2B5EF4-FFF2-40B4-BE49-F238E27FC236}">
                <a16:creationId xmlns:a16="http://schemas.microsoft.com/office/drawing/2014/main" id="{7475A389-4291-CEAE-D253-C6F2B3F64D9B}"/>
              </a:ext>
            </a:extLst>
          </p:cNvPr>
          <p:cNvSpPr>
            <a:spLocks noGrp="1"/>
          </p:cNvSpPr>
          <p:nvPr>
            <p:ph sz="quarter" idx="13" hasCustomPrompt="1"/>
          </p:nvPr>
        </p:nvSpPr>
        <p:spPr>
          <a:xfrm>
            <a:off x="3030070" y="2317237"/>
            <a:ext cx="2958353" cy="528638"/>
          </a:xfrm>
        </p:spPr>
        <p:txBody>
          <a:bodyPr/>
          <a:lstStyle>
            <a:lvl1pPr>
              <a:buNone/>
              <a:defRPr>
                <a:solidFill>
                  <a:srgbClr val="1994CA"/>
                </a:solidFill>
              </a:defRPr>
            </a:lvl1pPr>
          </a:lstStyle>
          <a:p>
            <a:pPr lvl="0"/>
            <a:r>
              <a:rPr lang="en-US" dirty="0"/>
              <a:t>title</a:t>
            </a:r>
          </a:p>
        </p:txBody>
      </p:sp>
      <p:sp>
        <p:nvSpPr>
          <p:cNvPr id="32" name="Content Placeholder 14">
            <a:extLst>
              <a:ext uri="{FF2B5EF4-FFF2-40B4-BE49-F238E27FC236}">
                <a16:creationId xmlns:a16="http://schemas.microsoft.com/office/drawing/2014/main" id="{5A76F080-50F8-1B39-98D4-19EC81785405}"/>
              </a:ext>
            </a:extLst>
          </p:cNvPr>
          <p:cNvSpPr>
            <a:spLocks noGrp="1"/>
          </p:cNvSpPr>
          <p:nvPr>
            <p:ph sz="quarter" idx="16" hasCustomPrompt="1"/>
          </p:nvPr>
        </p:nvSpPr>
        <p:spPr>
          <a:xfrm>
            <a:off x="1143000" y="2985386"/>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33" name="Content Placeholder 14">
            <a:extLst>
              <a:ext uri="{FF2B5EF4-FFF2-40B4-BE49-F238E27FC236}">
                <a16:creationId xmlns:a16="http://schemas.microsoft.com/office/drawing/2014/main" id="{9686EFFA-1E52-901B-D2CB-0396158B3309}"/>
              </a:ext>
            </a:extLst>
          </p:cNvPr>
          <p:cNvSpPr>
            <a:spLocks noGrp="1"/>
          </p:cNvSpPr>
          <p:nvPr>
            <p:ph sz="quarter" idx="17" hasCustomPrompt="1"/>
          </p:nvPr>
        </p:nvSpPr>
        <p:spPr>
          <a:xfrm>
            <a:off x="3030070" y="2985386"/>
            <a:ext cx="2958353" cy="528638"/>
          </a:xfrm>
        </p:spPr>
        <p:txBody>
          <a:bodyPr/>
          <a:lstStyle>
            <a:lvl1pPr>
              <a:buNone/>
              <a:defRPr>
                <a:solidFill>
                  <a:srgbClr val="1994CA"/>
                </a:solidFill>
              </a:defRPr>
            </a:lvl1pPr>
          </a:lstStyle>
          <a:p>
            <a:pPr lvl="0"/>
            <a:r>
              <a:rPr lang="en-US" dirty="0"/>
              <a:t>title</a:t>
            </a:r>
          </a:p>
        </p:txBody>
      </p:sp>
      <p:sp>
        <p:nvSpPr>
          <p:cNvPr id="34" name="Content Placeholder 14">
            <a:extLst>
              <a:ext uri="{FF2B5EF4-FFF2-40B4-BE49-F238E27FC236}">
                <a16:creationId xmlns:a16="http://schemas.microsoft.com/office/drawing/2014/main" id="{BC530529-5962-A2EB-9073-B0A536E30D2D}"/>
              </a:ext>
            </a:extLst>
          </p:cNvPr>
          <p:cNvSpPr>
            <a:spLocks noGrp="1"/>
          </p:cNvSpPr>
          <p:nvPr>
            <p:ph sz="quarter" idx="18" hasCustomPrompt="1"/>
          </p:nvPr>
        </p:nvSpPr>
        <p:spPr>
          <a:xfrm>
            <a:off x="1143000" y="3608295"/>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35" name="Content Placeholder 14">
            <a:extLst>
              <a:ext uri="{FF2B5EF4-FFF2-40B4-BE49-F238E27FC236}">
                <a16:creationId xmlns:a16="http://schemas.microsoft.com/office/drawing/2014/main" id="{BF1B43D0-5E34-1474-EFE4-4527E73ED231}"/>
              </a:ext>
            </a:extLst>
          </p:cNvPr>
          <p:cNvSpPr>
            <a:spLocks noGrp="1"/>
          </p:cNvSpPr>
          <p:nvPr>
            <p:ph sz="quarter" idx="19" hasCustomPrompt="1"/>
          </p:nvPr>
        </p:nvSpPr>
        <p:spPr>
          <a:xfrm>
            <a:off x="3030070" y="3608295"/>
            <a:ext cx="2958353" cy="528638"/>
          </a:xfrm>
        </p:spPr>
        <p:txBody>
          <a:bodyPr/>
          <a:lstStyle>
            <a:lvl1pPr>
              <a:buNone/>
              <a:defRPr>
                <a:solidFill>
                  <a:srgbClr val="1994CA"/>
                </a:solidFill>
              </a:defRPr>
            </a:lvl1pPr>
          </a:lstStyle>
          <a:p>
            <a:pPr lvl="0"/>
            <a:r>
              <a:rPr lang="en-US" dirty="0"/>
              <a:t>title</a:t>
            </a:r>
          </a:p>
        </p:txBody>
      </p:sp>
      <p:sp>
        <p:nvSpPr>
          <p:cNvPr id="36" name="Content Placeholder 14">
            <a:extLst>
              <a:ext uri="{FF2B5EF4-FFF2-40B4-BE49-F238E27FC236}">
                <a16:creationId xmlns:a16="http://schemas.microsoft.com/office/drawing/2014/main" id="{4650B891-D309-51C2-F765-71079894148E}"/>
              </a:ext>
            </a:extLst>
          </p:cNvPr>
          <p:cNvSpPr>
            <a:spLocks noGrp="1"/>
          </p:cNvSpPr>
          <p:nvPr>
            <p:ph sz="quarter" idx="20" hasCustomPrompt="1"/>
          </p:nvPr>
        </p:nvSpPr>
        <p:spPr>
          <a:xfrm>
            <a:off x="1143000" y="4276027"/>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37" name="Content Placeholder 14">
            <a:extLst>
              <a:ext uri="{FF2B5EF4-FFF2-40B4-BE49-F238E27FC236}">
                <a16:creationId xmlns:a16="http://schemas.microsoft.com/office/drawing/2014/main" id="{19AA0E79-6B61-18A9-3F26-49C93B1A3DE7}"/>
              </a:ext>
            </a:extLst>
          </p:cNvPr>
          <p:cNvSpPr>
            <a:spLocks noGrp="1"/>
          </p:cNvSpPr>
          <p:nvPr>
            <p:ph sz="quarter" idx="21" hasCustomPrompt="1"/>
          </p:nvPr>
        </p:nvSpPr>
        <p:spPr>
          <a:xfrm>
            <a:off x="3030070" y="4276027"/>
            <a:ext cx="2958353" cy="528638"/>
          </a:xfrm>
        </p:spPr>
        <p:txBody>
          <a:bodyPr/>
          <a:lstStyle>
            <a:lvl1pPr>
              <a:buNone/>
              <a:defRPr>
                <a:solidFill>
                  <a:srgbClr val="1994CA"/>
                </a:solidFill>
              </a:defRPr>
            </a:lvl1pPr>
          </a:lstStyle>
          <a:p>
            <a:pPr lvl="0"/>
            <a:r>
              <a:rPr lang="en-US" dirty="0"/>
              <a:t>title</a:t>
            </a:r>
          </a:p>
        </p:txBody>
      </p:sp>
      <p:sp>
        <p:nvSpPr>
          <p:cNvPr id="38" name="Content Placeholder 14">
            <a:extLst>
              <a:ext uri="{FF2B5EF4-FFF2-40B4-BE49-F238E27FC236}">
                <a16:creationId xmlns:a16="http://schemas.microsoft.com/office/drawing/2014/main" id="{72FED9BB-9BAB-BD28-6105-D8E8010B7BF1}"/>
              </a:ext>
            </a:extLst>
          </p:cNvPr>
          <p:cNvSpPr>
            <a:spLocks noGrp="1"/>
          </p:cNvSpPr>
          <p:nvPr>
            <p:ph sz="quarter" idx="22" hasCustomPrompt="1"/>
          </p:nvPr>
        </p:nvSpPr>
        <p:spPr>
          <a:xfrm>
            <a:off x="1143000" y="4944176"/>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39" name="Content Placeholder 14">
            <a:extLst>
              <a:ext uri="{FF2B5EF4-FFF2-40B4-BE49-F238E27FC236}">
                <a16:creationId xmlns:a16="http://schemas.microsoft.com/office/drawing/2014/main" id="{89D89FB5-ACFD-4477-B93F-6527D6138FC5}"/>
              </a:ext>
            </a:extLst>
          </p:cNvPr>
          <p:cNvSpPr>
            <a:spLocks noGrp="1"/>
          </p:cNvSpPr>
          <p:nvPr>
            <p:ph sz="quarter" idx="23" hasCustomPrompt="1"/>
          </p:nvPr>
        </p:nvSpPr>
        <p:spPr>
          <a:xfrm>
            <a:off x="3030070" y="4944176"/>
            <a:ext cx="2958353" cy="528638"/>
          </a:xfrm>
        </p:spPr>
        <p:txBody>
          <a:bodyPr/>
          <a:lstStyle>
            <a:lvl1pPr>
              <a:buNone/>
              <a:defRPr>
                <a:solidFill>
                  <a:srgbClr val="1994CA"/>
                </a:solidFill>
              </a:defRPr>
            </a:lvl1pPr>
          </a:lstStyle>
          <a:p>
            <a:pPr lvl="0"/>
            <a:r>
              <a:rPr lang="en-US" dirty="0"/>
              <a:t>title</a:t>
            </a:r>
          </a:p>
        </p:txBody>
      </p:sp>
      <p:sp>
        <p:nvSpPr>
          <p:cNvPr id="46" name="Content Placeholder 14">
            <a:extLst>
              <a:ext uri="{FF2B5EF4-FFF2-40B4-BE49-F238E27FC236}">
                <a16:creationId xmlns:a16="http://schemas.microsoft.com/office/drawing/2014/main" id="{812E6174-E0D4-0528-1692-5CFB886AF2DD}"/>
              </a:ext>
            </a:extLst>
          </p:cNvPr>
          <p:cNvSpPr>
            <a:spLocks noGrp="1"/>
          </p:cNvSpPr>
          <p:nvPr>
            <p:ph sz="quarter" idx="24" hasCustomPrompt="1"/>
          </p:nvPr>
        </p:nvSpPr>
        <p:spPr>
          <a:xfrm>
            <a:off x="6096000" y="1667574"/>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47" name="Content Placeholder 14">
            <a:extLst>
              <a:ext uri="{FF2B5EF4-FFF2-40B4-BE49-F238E27FC236}">
                <a16:creationId xmlns:a16="http://schemas.microsoft.com/office/drawing/2014/main" id="{3BE94B89-297A-133B-911C-84FC17773952}"/>
              </a:ext>
            </a:extLst>
          </p:cNvPr>
          <p:cNvSpPr>
            <a:spLocks noGrp="1"/>
          </p:cNvSpPr>
          <p:nvPr>
            <p:ph sz="quarter" idx="25" hasCustomPrompt="1"/>
          </p:nvPr>
        </p:nvSpPr>
        <p:spPr>
          <a:xfrm>
            <a:off x="7983070" y="1667574"/>
            <a:ext cx="2958353" cy="528638"/>
          </a:xfrm>
        </p:spPr>
        <p:txBody>
          <a:bodyPr/>
          <a:lstStyle>
            <a:lvl1pPr>
              <a:buNone/>
              <a:defRPr>
                <a:solidFill>
                  <a:srgbClr val="1994CA"/>
                </a:solidFill>
              </a:defRPr>
            </a:lvl1pPr>
          </a:lstStyle>
          <a:p>
            <a:pPr lvl="0"/>
            <a:r>
              <a:rPr lang="en-US" dirty="0"/>
              <a:t>title</a:t>
            </a:r>
          </a:p>
        </p:txBody>
      </p:sp>
      <p:sp>
        <p:nvSpPr>
          <p:cNvPr id="48" name="Content Placeholder 14">
            <a:extLst>
              <a:ext uri="{FF2B5EF4-FFF2-40B4-BE49-F238E27FC236}">
                <a16:creationId xmlns:a16="http://schemas.microsoft.com/office/drawing/2014/main" id="{A6673E32-1787-448C-E3BC-B264861E7005}"/>
              </a:ext>
            </a:extLst>
          </p:cNvPr>
          <p:cNvSpPr>
            <a:spLocks noGrp="1"/>
          </p:cNvSpPr>
          <p:nvPr>
            <p:ph sz="quarter" idx="26" hasCustomPrompt="1"/>
          </p:nvPr>
        </p:nvSpPr>
        <p:spPr>
          <a:xfrm>
            <a:off x="6096000" y="2308411"/>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49" name="Content Placeholder 14">
            <a:extLst>
              <a:ext uri="{FF2B5EF4-FFF2-40B4-BE49-F238E27FC236}">
                <a16:creationId xmlns:a16="http://schemas.microsoft.com/office/drawing/2014/main" id="{A619F587-DB41-3996-1949-5877F09FFDE5}"/>
              </a:ext>
            </a:extLst>
          </p:cNvPr>
          <p:cNvSpPr>
            <a:spLocks noGrp="1"/>
          </p:cNvSpPr>
          <p:nvPr>
            <p:ph sz="quarter" idx="27" hasCustomPrompt="1"/>
          </p:nvPr>
        </p:nvSpPr>
        <p:spPr>
          <a:xfrm>
            <a:off x="7983070" y="2308411"/>
            <a:ext cx="2958353" cy="528638"/>
          </a:xfrm>
        </p:spPr>
        <p:txBody>
          <a:bodyPr/>
          <a:lstStyle>
            <a:lvl1pPr>
              <a:buNone/>
              <a:defRPr>
                <a:solidFill>
                  <a:srgbClr val="1994CA"/>
                </a:solidFill>
              </a:defRPr>
            </a:lvl1pPr>
          </a:lstStyle>
          <a:p>
            <a:pPr lvl="0"/>
            <a:r>
              <a:rPr lang="en-US" dirty="0"/>
              <a:t>title</a:t>
            </a:r>
          </a:p>
        </p:txBody>
      </p:sp>
      <p:sp>
        <p:nvSpPr>
          <p:cNvPr id="50" name="Content Placeholder 14">
            <a:extLst>
              <a:ext uri="{FF2B5EF4-FFF2-40B4-BE49-F238E27FC236}">
                <a16:creationId xmlns:a16="http://schemas.microsoft.com/office/drawing/2014/main" id="{0ACD23BB-8D49-3081-64EC-3DDAD78DA576}"/>
              </a:ext>
            </a:extLst>
          </p:cNvPr>
          <p:cNvSpPr>
            <a:spLocks noGrp="1"/>
          </p:cNvSpPr>
          <p:nvPr>
            <p:ph sz="quarter" idx="28" hasCustomPrompt="1"/>
          </p:nvPr>
        </p:nvSpPr>
        <p:spPr>
          <a:xfrm>
            <a:off x="6096000" y="2976560"/>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1" name="Content Placeholder 14">
            <a:extLst>
              <a:ext uri="{FF2B5EF4-FFF2-40B4-BE49-F238E27FC236}">
                <a16:creationId xmlns:a16="http://schemas.microsoft.com/office/drawing/2014/main" id="{4B777303-68F6-BBDF-BD2E-3399F7366CD4}"/>
              </a:ext>
            </a:extLst>
          </p:cNvPr>
          <p:cNvSpPr>
            <a:spLocks noGrp="1"/>
          </p:cNvSpPr>
          <p:nvPr>
            <p:ph sz="quarter" idx="29" hasCustomPrompt="1"/>
          </p:nvPr>
        </p:nvSpPr>
        <p:spPr>
          <a:xfrm>
            <a:off x="7983070" y="2976560"/>
            <a:ext cx="2958353" cy="528638"/>
          </a:xfrm>
        </p:spPr>
        <p:txBody>
          <a:bodyPr/>
          <a:lstStyle>
            <a:lvl1pPr>
              <a:buNone/>
              <a:defRPr>
                <a:solidFill>
                  <a:srgbClr val="1994CA"/>
                </a:solidFill>
              </a:defRPr>
            </a:lvl1pPr>
          </a:lstStyle>
          <a:p>
            <a:pPr lvl="0"/>
            <a:r>
              <a:rPr lang="en-US" dirty="0"/>
              <a:t>title</a:t>
            </a:r>
          </a:p>
        </p:txBody>
      </p:sp>
      <p:sp>
        <p:nvSpPr>
          <p:cNvPr id="52" name="Content Placeholder 14">
            <a:extLst>
              <a:ext uri="{FF2B5EF4-FFF2-40B4-BE49-F238E27FC236}">
                <a16:creationId xmlns:a16="http://schemas.microsoft.com/office/drawing/2014/main" id="{4EC317BE-B9D6-94DE-8958-594A11C1C2F9}"/>
              </a:ext>
            </a:extLst>
          </p:cNvPr>
          <p:cNvSpPr>
            <a:spLocks noGrp="1"/>
          </p:cNvSpPr>
          <p:nvPr>
            <p:ph sz="quarter" idx="30" hasCustomPrompt="1"/>
          </p:nvPr>
        </p:nvSpPr>
        <p:spPr>
          <a:xfrm>
            <a:off x="6096000" y="3599469"/>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53" name="Content Placeholder 14">
            <a:extLst>
              <a:ext uri="{FF2B5EF4-FFF2-40B4-BE49-F238E27FC236}">
                <a16:creationId xmlns:a16="http://schemas.microsoft.com/office/drawing/2014/main" id="{92E03ABC-2447-050B-70EB-7E24B01184CD}"/>
              </a:ext>
            </a:extLst>
          </p:cNvPr>
          <p:cNvSpPr>
            <a:spLocks noGrp="1"/>
          </p:cNvSpPr>
          <p:nvPr>
            <p:ph sz="quarter" idx="31" hasCustomPrompt="1"/>
          </p:nvPr>
        </p:nvSpPr>
        <p:spPr>
          <a:xfrm>
            <a:off x="7983070" y="3599469"/>
            <a:ext cx="2958353" cy="528638"/>
          </a:xfrm>
        </p:spPr>
        <p:txBody>
          <a:bodyPr/>
          <a:lstStyle>
            <a:lvl1pPr>
              <a:buNone/>
              <a:defRPr>
                <a:solidFill>
                  <a:srgbClr val="1994CA"/>
                </a:solidFill>
              </a:defRPr>
            </a:lvl1pPr>
          </a:lstStyle>
          <a:p>
            <a:pPr lvl="0"/>
            <a:r>
              <a:rPr lang="en-US" dirty="0"/>
              <a:t>title</a:t>
            </a:r>
          </a:p>
        </p:txBody>
      </p:sp>
      <p:sp>
        <p:nvSpPr>
          <p:cNvPr id="54" name="Content Placeholder 14">
            <a:extLst>
              <a:ext uri="{FF2B5EF4-FFF2-40B4-BE49-F238E27FC236}">
                <a16:creationId xmlns:a16="http://schemas.microsoft.com/office/drawing/2014/main" id="{A0CC5C8C-A46C-4CEC-40F4-BB5F907A0F9B}"/>
              </a:ext>
            </a:extLst>
          </p:cNvPr>
          <p:cNvSpPr>
            <a:spLocks noGrp="1"/>
          </p:cNvSpPr>
          <p:nvPr>
            <p:ph sz="quarter" idx="32" hasCustomPrompt="1"/>
          </p:nvPr>
        </p:nvSpPr>
        <p:spPr>
          <a:xfrm>
            <a:off x="6096000" y="4267201"/>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5" name="Content Placeholder 14">
            <a:extLst>
              <a:ext uri="{FF2B5EF4-FFF2-40B4-BE49-F238E27FC236}">
                <a16:creationId xmlns:a16="http://schemas.microsoft.com/office/drawing/2014/main" id="{D72AE228-13F4-4951-5113-56ED785C9A45}"/>
              </a:ext>
            </a:extLst>
          </p:cNvPr>
          <p:cNvSpPr>
            <a:spLocks noGrp="1"/>
          </p:cNvSpPr>
          <p:nvPr>
            <p:ph sz="quarter" idx="33" hasCustomPrompt="1"/>
          </p:nvPr>
        </p:nvSpPr>
        <p:spPr>
          <a:xfrm>
            <a:off x="7983070" y="4267201"/>
            <a:ext cx="2958353" cy="528638"/>
          </a:xfrm>
        </p:spPr>
        <p:txBody>
          <a:bodyPr/>
          <a:lstStyle>
            <a:lvl1pPr>
              <a:buNone/>
              <a:defRPr>
                <a:solidFill>
                  <a:srgbClr val="1994CA"/>
                </a:solidFill>
              </a:defRPr>
            </a:lvl1pPr>
          </a:lstStyle>
          <a:p>
            <a:pPr lvl="0"/>
            <a:r>
              <a:rPr lang="en-US" dirty="0"/>
              <a:t>title</a:t>
            </a:r>
          </a:p>
        </p:txBody>
      </p:sp>
      <p:sp>
        <p:nvSpPr>
          <p:cNvPr id="56" name="Content Placeholder 14">
            <a:extLst>
              <a:ext uri="{FF2B5EF4-FFF2-40B4-BE49-F238E27FC236}">
                <a16:creationId xmlns:a16="http://schemas.microsoft.com/office/drawing/2014/main" id="{8269A85A-0482-4EF1-8E2D-BCEB1836A413}"/>
              </a:ext>
            </a:extLst>
          </p:cNvPr>
          <p:cNvSpPr>
            <a:spLocks noGrp="1"/>
          </p:cNvSpPr>
          <p:nvPr>
            <p:ph sz="quarter" idx="34" hasCustomPrompt="1"/>
          </p:nvPr>
        </p:nvSpPr>
        <p:spPr>
          <a:xfrm>
            <a:off x="6096000" y="4935350"/>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7" name="Content Placeholder 14">
            <a:extLst>
              <a:ext uri="{FF2B5EF4-FFF2-40B4-BE49-F238E27FC236}">
                <a16:creationId xmlns:a16="http://schemas.microsoft.com/office/drawing/2014/main" id="{1857B840-EEFE-0A9C-583C-E37CD5C6395B}"/>
              </a:ext>
            </a:extLst>
          </p:cNvPr>
          <p:cNvSpPr>
            <a:spLocks noGrp="1"/>
          </p:cNvSpPr>
          <p:nvPr>
            <p:ph sz="quarter" idx="35" hasCustomPrompt="1"/>
          </p:nvPr>
        </p:nvSpPr>
        <p:spPr>
          <a:xfrm>
            <a:off x="7983070" y="4935350"/>
            <a:ext cx="2958353" cy="528638"/>
          </a:xfrm>
        </p:spPr>
        <p:txBody>
          <a:bodyPr/>
          <a:lstStyle>
            <a:lvl1pPr>
              <a:buNone/>
              <a:defRPr>
                <a:solidFill>
                  <a:srgbClr val="1994CA"/>
                </a:solidFill>
              </a:defRPr>
            </a:lvl1pPr>
          </a:lstStyle>
          <a:p>
            <a:pPr lvl="0"/>
            <a:r>
              <a:rPr lang="en-US" dirty="0"/>
              <a:t>title</a:t>
            </a:r>
          </a:p>
        </p:txBody>
      </p:sp>
    </p:spTree>
    <p:extLst>
      <p:ext uri="{BB962C8B-B14F-4D97-AF65-F5344CB8AC3E}">
        <p14:creationId xmlns:p14="http://schemas.microsoft.com/office/powerpoint/2010/main" val="1342302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 LESSON COVER">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A05D6-2D1E-6334-9A70-B1EB7A5BD9E3}"/>
              </a:ext>
            </a:extLst>
          </p:cNvPr>
          <p:cNvSpPr txBox="1">
            <a:spLocks noGrp="1"/>
          </p:cNvSpPr>
          <p:nvPr>
            <p:ph type="title" hasCustomPrompt="1"/>
          </p:nvPr>
        </p:nvSpPr>
        <p:spPr>
          <a:xfrm>
            <a:off x="1106424" y="1173577"/>
            <a:ext cx="9966960" cy="2926080"/>
          </a:xfrm>
        </p:spPr>
        <p:txBody>
          <a:bodyPr anchor="b" anchorCtr="1">
            <a:noAutofit/>
          </a:bodyPr>
          <a:lstStyle>
            <a:lvl1pPr algn="ctr">
              <a:lnSpc>
                <a:spcPct val="85000"/>
              </a:lnSpc>
              <a:defRPr sz="5400" cap="all">
                <a:solidFill>
                  <a:srgbClr val="0070C0"/>
                </a:solidFill>
              </a:defRPr>
            </a:lvl1pPr>
          </a:lstStyle>
          <a:p>
            <a:pPr lvl="0"/>
            <a:r>
              <a:rPr lang="en-US" dirty="0"/>
              <a:t>Lesson 1</a:t>
            </a:r>
            <a:endParaRPr lang="el-GR" dirty="0"/>
          </a:p>
        </p:txBody>
      </p:sp>
      <p:sp>
        <p:nvSpPr>
          <p:cNvPr id="3" name="Θέση κειμένου 2">
            <a:extLst>
              <a:ext uri="{FF2B5EF4-FFF2-40B4-BE49-F238E27FC236}">
                <a16:creationId xmlns:a16="http://schemas.microsoft.com/office/drawing/2014/main" id="{94853A55-68F7-FB7A-3E54-F887D7FDE242}"/>
              </a:ext>
            </a:extLst>
          </p:cNvPr>
          <p:cNvSpPr txBox="1">
            <a:spLocks noGrp="1"/>
          </p:cNvSpPr>
          <p:nvPr>
            <p:ph type="body" idx="1" hasCustomPrompt="1"/>
          </p:nvPr>
        </p:nvSpPr>
        <p:spPr>
          <a:xfrm>
            <a:off x="1709928" y="4154521"/>
            <a:ext cx="8769096" cy="1363809"/>
          </a:xfrm>
        </p:spPr>
        <p:txBody>
          <a:bodyPr anchorCtr="1">
            <a:normAutofit/>
          </a:bodyPr>
          <a:lstStyle>
            <a:lvl1pPr marL="0" indent="0" algn="ctr">
              <a:buNone/>
              <a:defRPr sz="3200">
                <a:solidFill>
                  <a:srgbClr val="00B0F0"/>
                </a:solidFill>
              </a:defRPr>
            </a:lvl1pPr>
          </a:lstStyle>
          <a:p>
            <a:pPr lvl="0"/>
            <a:r>
              <a:rPr lang="en-US" dirty="0"/>
              <a:t>Title of lesson</a:t>
            </a:r>
          </a:p>
        </p:txBody>
      </p:sp>
      <p:cxnSp>
        <p:nvCxnSpPr>
          <p:cNvPr id="4" name="Ευθεία γραμμή σύνδεσης 6">
            <a:extLst>
              <a:ext uri="{FF2B5EF4-FFF2-40B4-BE49-F238E27FC236}">
                <a16:creationId xmlns:a16="http://schemas.microsoft.com/office/drawing/2014/main" id="{D812ED0D-A7A8-4A57-3616-974148DB27C1}"/>
              </a:ext>
            </a:extLst>
          </p:cNvPr>
          <p:cNvCxnSpPr/>
          <p:nvPr/>
        </p:nvCxnSpPr>
        <p:spPr>
          <a:xfrm>
            <a:off x="1981203" y="4020406"/>
            <a:ext cx="8229600" cy="0"/>
          </a:xfrm>
          <a:prstGeom prst="straightConnector1">
            <a:avLst/>
          </a:prstGeom>
          <a:noFill/>
          <a:ln w="10003" cap="flat">
            <a:solidFill>
              <a:srgbClr val="9FC3E1"/>
            </a:solidFill>
            <a:prstDash val="solid"/>
            <a:miter/>
          </a:ln>
        </p:spPr>
      </p:cxnSp>
    </p:spTree>
    <p:extLst>
      <p:ext uri="{BB962C8B-B14F-4D97-AF65-F5344CB8AC3E}">
        <p14:creationId xmlns:p14="http://schemas.microsoft.com/office/powerpoint/2010/main" val="205816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LESSON OBJECTIVES">
    <p:spTree>
      <p:nvGrpSpPr>
        <p:cNvPr id="1" name=""/>
        <p:cNvGrpSpPr/>
        <p:nvPr/>
      </p:nvGrpSpPr>
      <p:grpSpPr>
        <a:xfrm>
          <a:off x="0" y="0"/>
          <a:ext cx="0" cy="0"/>
          <a:chOff x="0" y="0"/>
          <a:chExt cx="0" cy="0"/>
        </a:xfrm>
      </p:grpSpPr>
      <p:sp>
        <p:nvSpPr>
          <p:cNvPr id="12" name="Τίτλος 10">
            <a:extLst>
              <a:ext uri="{FF2B5EF4-FFF2-40B4-BE49-F238E27FC236}">
                <a16:creationId xmlns:a16="http://schemas.microsoft.com/office/drawing/2014/main" id="{CCC26816-37BC-AB12-83EC-200D63A3269A}"/>
              </a:ext>
            </a:extLst>
          </p:cNvPr>
          <p:cNvSpPr>
            <a:spLocks noGrp="1"/>
          </p:cNvSpPr>
          <p:nvPr>
            <p:ph type="title" hasCustomPrompt="1"/>
          </p:nvPr>
        </p:nvSpPr>
        <p:spPr>
          <a:xfrm>
            <a:off x="838199" y="566928"/>
            <a:ext cx="10537683" cy="862621"/>
          </a:xfrm>
        </p:spPr>
        <p:txBody>
          <a:bodyPr/>
          <a:lstStyle>
            <a:lvl1pPr>
              <a:defRPr>
                <a:solidFill>
                  <a:srgbClr val="0070C0"/>
                </a:solidFill>
              </a:defRPr>
            </a:lvl1pPr>
          </a:lstStyle>
          <a:p>
            <a:r>
              <a:rPr lang="en-US" dirty="0"/>
              <a:t>Lesson x</a:t>
            </a:r>
            <a:endParaRPr lang="el-GR" dirty="0"/>
          </a:p>
        </p:txBody>
      </p:sp>
      <p:sp>
        <p:nvSpPr>
          <p:cNvPr id="20" name="Θέση κειμένου 17">
            <a:extLst>
              <a:ext uri="{FF2B5EF4-FFF2-40B4-BE49-F238E27FC236}">
                <a16:creationId xmlns:a16="http://schemas.microsoft.com/office/drawing/2014/main" id="{FD320AD6-B85F-8970-3442-4D6506714CA5}"/>
              </a:ext>
            </a:extLst>
          </p:cNvPr>
          <p:cNvSpPr>
            <a:spLocks noGrp="1"/>
          </p:cNvSpPr>
          <p:nvPr>
            <p:ph type="body" sz="quarter" idx="37" hasCustomPrompt="1"/>
          </p:nvPr>
        </p:nvSpPr>
        <p:spPr>
          <a:xfrm>
            <a:off x="838199" y="1581573"/>
            <a:ext cx="6685385" cy="655637"/>
          </a:xfrm>
        </p:spPr>
        <p:txBody>
          <a:bodyPr/>
          <a:lstStyle/>
          <a:p>
            <a:r>
              <a:rPr lang="en-US" dirty="0"/>
              <a:t>Lesson objectives</a:t>
            </a:r>
            <a:endParaRPr lang="el-GR" dirty="0"/>
          </a:p>
        </p:txBody>
      </p:sp>
      <p:sp>
        <p:nvSpPr>
          <p:cNvPr id="6" name="Θέση κειμένου 3">
            <a:extLst>
              <a:ext uri="{FF2B5EF4-FFF2-40B4-BE49-F238E27FC236}">
                <a16:creationId xmlns:a16="http://schemas.microsoft.com/office/drawing/2014/main" id="{9F43E26E-DC68-7202-9BF7-2C4E7FD4992E}"/>
              </a:ext>
            </a:extLst>
          </p:cNvPr>
          <p:cNvSpPr txBox="1">
            <a:spLocks/>
          </p:cNvSpPr>
          <p:nvPr userDrawn="1"/>
        </p:nvSpPr>
        <p:spPr>
          <a:xfrm>
            <a:off x="990597" y="4786496"/>
            <a:ext cx="3042684" cy="617685"/>
          </a:xfrm>
          <a:prstGeom prst="rect">
            <a:avLst/>
          </a:prstGeom>
          <a:solidFill>
            <a:srgbClr val="D87C1B">
              <a:alpha val="90000"/>
            </a:srgbClr>
          </a:solidFill>
        </p:spPr>
        <p:txBody>
          <a:bodyPr vert="horz" lIns="91440" tIns="91440" rIns="91440" bIns="45720" rtlCol="0" anchor="ctr" anchorCtr="0">
            <a:normAutofit/>
          </a:bodyPr>
          <a:lstStyle>
            <a:defPPr>
              <a:defRPr lang="el-GR"/>
            </a:defPPr>
            <a:lvl1pPr marL="0" indent="0" algn="ctr" defTabSz="914400" rtl="0" eaLnBrk="1" latinLnBrk="0" hangingPunct="1">
              <a:lnSpc>
                <a:spcPct val="60000"/>
              </a:lnSpc>
              <a:spcBef>
                <a:spcPts val="1000"/>
              </a:spcBef>
              <a:buFontTx/>
              <a:buNone/>
              <a:defRPr lang="el-GR" sz="1600" b="0" i="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lang="el-GR"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lang="el-GR"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Example text</a:t>
            </a:r>
            <a:endParaRPr kumimoji="0" lang="el-GR"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8" name="Θέση κειμένου 5">
            <a:extLst>
              <a:ext uri="{FF2B5EF4-FFF2-40B4-BE49-F238E27FC236}">
                <a16:creationId xmlns:a16="http://schemas.microsoft.com/office/drawing/2014/main" id="{91C44D1D-09B5-B8B6-00A4-04B454BFAD22}"/>
              </a:ext>
            </a:extLst>
          </p:cNvPr>
          <p:cNvSpPr txBox="1">
            <a:spLocks/>
          </p:cNvSpPr>
          <p:nvPr userDrawn="1"/>
        </p:nvSpPr>
        <p:spPr>
          <a:xfrm>
            <a:off x="4753948" y="4786497"/>
            <a:ext cx="3042684" cy="617685"/>
          </a:xfrm>
          <a:prstGeom prst="rect">
            <a:avLst/>
          </a:prstGeom>
          <a:solidFill>
            <a:srgbClr val="0C019D">
              <a:alpha val="90000"/>
            </a:srgbClr>
          </a:solidFill>
        </p:spPr>
        <p:txBody>
          <a:bodyPr vert="horz" lIns="91440" tIns="91440" rIns="91440" bIns="45720" rtlCol="0" anchor="ctr" anchorCtr="0">
            <a:normAutofit/>
          </a:bodyPr>
          <a:lstStyle>
            <a:defPPr>
              <a:defRPr lang="el-GR"/>
            </a:defPPr>
            <a:lvl1pPr marL="0" indent="0" algn="ctr" defTabSz="914400" rtl="0" eaLnBrk="1" latinLnBrk="0" hangingPunct="1">
              <a:lnSpc>
                <a:spcPct val="60000"/>
              </a:lnSpc>
              <a:spcBef>
                <a:spcPts val="1000"/>
              </a:spcBef>
              <a:buFontTx/>
              <a:buNone/>
              <a:defRPr lang="el-GR" sz="1600" b="0" i="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lang="el-GR"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lang="el-GR"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Example text</a:t>
            </a:r>
            <a:endParaRPr kumimoji="0" lang="el-GR"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0" name="Θέση κειμένου 7">
            <a:extLst>
              <a:ext uri="{FF2B5EF4-FFF2-40B4-BE49-F238E27FC236}">
                <a16:creationId xmlns:a16="http://schemas.microsoft.com/office/drawing/2014/main" id="{93B16611-6CD4-918A-3C38-8ED893B5F9C0}"/>
              </a:ext>
            </a:extLst>
          </p:cNvPr>
          <p:cNvSpPr txBox="1">
            <a:spLocks/>
          </p:cNvSpPr>
          <p:nvPr userDrawn="1"/>
        </p:nvSpPr>
        <p:spPr>
          <a:xfrm>
            <a:off x="8463511" y="4789114"/>
            <a:ext cx="3042684" cy="617685"/>
          </a:xfrm>
          <a:prstGeom prst="rect">
            <a:avLst/>
          </a:prstGeom>
          <a:solidFill>
            <a:srgbClr val="D5AB35">
              <a:alpha val="90000"/>
            </a:srgbClr>
          </a:solidFill>
        </p:spPr>
        <p:txBody>
          <a:bodyPr vert="horz" lIns="91440" tIns="91440" rIns="91440" bIns="45720" rtlCol="0" anchor="ctr" anchorCtr="0">
            <a:normAutofit/>
          </a:bodyPr>
          <a:lstStyle>
            <a:defPPr>
              <a:defRPr lang="el-GR"/>
            </a:defPPr>
            <a:lvl1pPr marL="0" indent="0" algn="ctr" defTabSz="914400" rtl="0" eaLnBrk="1" latinLnBrk="0" hangingPunct="1">
              <a:lnSpc>
                <a:spcPct val="60000"/>
              </a:lnSpc>
              <a:spcBef>
                <a:spcPts val="1000"/>
              </a:spcBef>
              <a:buFontTx/>
              <a:buNone/>
              <a:defRPr lang="el-GR" sz="1600" b="0" i="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lang="el-GR"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lang="el-GR"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lang="el-G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Example text</a:t>
            </a:r>
            <a:endParaRPr kumimoji="0" lang="el-GR" sz="16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1" name="Θέση αριθμού διαφάνειας 8">
            <a:extLst>
              <a:ext uri="{FF2B5EF4-FFF2-40B4-BE49-F238E27FC236}">
                <a16:creationId xmlns:a16="http://schemas.microsoft.com/office/drawing/2014/main" id="{2206C1A4-4E78-5F7F-C443-F9D1CDC14043}"/>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rtl="0">
              <a:defRPr lang="el-GR"/>
            </a:defPPr>
            <a:lvl1pPr marL="0" algn="r" defTabSz="914400" rtl="0" eaLnBrk="1" latinLnBrk="0" hangingPunct="1">
              <a:defRPr lang="el-G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a:lstStyle>
          <a:p>
            <a:fld id="{A52BEA90-E6BE-45F4-8D5D-C2E01FE3DBCB}" type="slidenum">
              <a:rPr lang="el-GR" smtClean="0">
                <a:solidFill>
                  <a:srgbClr val="000000">
                    <a:tint val="75000"/>
                  </a:srgbClr>
                </a:solidFill>
                <a:latin typeface="Arial" panose="020B0604020202020204"/>
              </a:rPr>
              <a:pPr/>
              <a:t>‹#›</a:t>
            </a:fld>
            <a:endParaRPr lang="el-GR" dirty="0">
              <a:solidFill>
                <a:srgbClr val="000000">
                  <a:tint val="75000"/>
                </a:srgbClr>
              </a:solidFill>
              <a:latin typeface="Arial" panose="020B0604020202020204"/>
            </a:endParaRPr>
          </a:p>
        </p:txBody>
      </p:sp>
      <p:sp>
        <p:nvSpPr>
          <p:cNvPr id="21" name="Θέση εικόνας 2">
            <a:extLst>
              <a:ext uri="{FF2B5EF4-FFF2-40B4-BE49-F238E27FC236}">
                <a16:creationId xmlns:a16="http://schemas.microsoft.com/office/drawing/2014/main" id="{BC02AF9B-BD55-18D0-4B22-00D9F4981943}"/>
              </a:ext>
            </a:extLst>
          </p:cNvPr>
          <p:cNvSpPr>
            <a:spLocks noGrp="1"/>
          </p:cNvSpPr>
          <p:nvPr>
            <p:ph type="pic" sz="quarter" idx="31" hasCustomPrompt="1"/>
          </p:nvPr>
        </p:nvSpPr>
        <p:spPr>
          <a:xfrm>
            <a:off x="990597" y="2237210"/>
            <a:ext cx="3043238" cy="2549286"/>
          </a:xfrm>
          <a:solidFill>
            <a:schemeClr val="accent1"/>
          </a:solidFill>
        </p:spPr>
        <p:txBody>
          <a:bodyPr rtlCol="0" anchor="ctr">
            <a:normAutofit/>
          </a:bodyPr>
          <a:lstStyle>
            <a:lvl1pPr algn="ctr">
              <a:defRPr lang="el-GR" sz="1800"/>
            </a:lvl1pPr>
          </a:lstStyle>
          <a:p>
            <a:pPr rtl="0"/>
            <a:r>
              <a:rPr lang="el-GR"/>
              <a:t>Κάντε κλικ για εισαγωγή εικόνας</a:t>
            </a:r>
          </a:p>
        </p:txBody>
      </p:sp>
      <p:sp>
        <p:nvSpPr>
          <p:cNvPr id="22" name="Θέση εικόνας 2">
            <a:extLst>
              <a:ext uri="{FF2B5EF4-FFF2-40B4-BE49-F238E27FC236}">
                <a16:creationId xmlns:a16="http://schemas.microsoft.com/office/drawing/2014/main" id="{13A34363-EE5B-77EB-816A-F68373E4B456}"/>
              </a:ext>
            </a:extLst>
          </p:cNvPr>
          <p:cNvSpPr>
            <a:spLocks noGrp="1"/>
          </p:cNvSpPr>
          <p:nvPr>
            <p:ph type="pic" sz="quarter" idx="32" hasCustomPrompt="1"/>
          </p:nvPr>
        </p:nvSpPr>
        <p:spPr>
          <a:xfrm>
            <a:off x="4753391" y="2237210"/>
            <a:ext cx="3043238" cy="2549286"/>
          </a:xfrm>
          <a:solidFill>
            <a:schemeClr val="accent1"/>
          </a:solidFill>
        </p:spPr>
        <p:txBody>
          <a:bodyPr rtlCol="0" anchor="ctr">
            <a:normAutofit/>
          </a:bodyPr>
          <a:lstStyle>
            <a:lvl1pPr algn="ctr">
              <a:defRPr lang="el-GR" sz="1800"/>
            </a:lvl1pPr>
          </a:lstStyle>
          <a:p>
            <a:pPr rtl="0"/>
            <a:r>
              <a:rPr lang="el-GR"/>
              <a:t>Κάντε κλικ για εισαγωγή εικόνας</a:t>
            </a:r>
          </a:p>
        </p:txBody>
      </p:sp>
      <p:sp>
        <p:nvSpPr>
          <p:cNvPr id="23" name="Θέση εικόνας 2">
            <a:extLst>
              <a:ext uri="{FF2B5EF4-FFF2-40B4-BE49-F238E27FC236}">
                <a16:creationId xmlns:a16="http://schemas.microsoft.com/office/drawing/2014/main" id="{B6F6F39D-7DA2-D14B-4A2C-A7098E82B865}"/>
              </a:ext>
            </a:extLst>
          </p:cNvPr>
          <p:cNvSpPr>
            <a:spLocks noGrp="1"/>
          </p:cNvSpPr>
          <p:nvPr>
            <p:ph type="pic" sz="quarter" idx="33" hasCustomPrompt="1"/>
          </p:nvPr>
        </p:nvSpPr>
        <p:spPr>
          <a:xfrm>
            <a:off x="8462954" y="2237210"/>
            <a:ext cx="3043238" cy="2549286"/>
          </a:xfrm>
          <a:solidFill>
            <a:schemeClr val="accent1"/>
          </a:solidFill>
        </p:spPr>
        <p:txBody>
          <a:bodyPr rtlCol="0" anchor="ctr">
            <a:normAutofit/>
          </a:bodyPr>
          <a:lstStyle>
            <a:lvl1pPr algn="ctr">
              <a:defRPr lang="el-GR" sz="1800"/>
            </a:lvl1pPr>
          </a:lstStyle>
          <a:p>
            <a:pPr rtl="0"/>
            <a:r>
              <a:rPr lang="el-GR"/>
              <a:t>Κάντε κλικ για εισαγωγή εικόνας</a:t>
            </a:r>
          </a:p>
        </p:txBody>
      </p:sp>
    </p:spTree>
    <p:extLst>
      <p:ext uri="{BB962C8B-B14F-4D97-AF65-F5344CB8AC3E}">
        <p14:creationId xmlns:p14="http://schemas.microsoft.com/office/powerpoint/2010/main" val="335940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LESSON CONTENT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6B566-D73E-EA77-127E-3907199C49BF}"/>
              </a:ext>
            </a:extLst>
          </p:cNvPr>
          <p:cNvSpPr txBox="1">
            <a:spLocks noGrp="1"/>
          </p:cNvSpPr>
          <p:nvPr>
            <p:ph type="title" hasCustomPrompt="1"/>
          </p:nvPr>
        </p:nvSpPr>
        <p:spPr>
          <a:xfrm>
            <a:off x="1143000" y="609603"/>
            <a:ext cx="9875520" cy="636491"/>
          </a:xfrm>
        </p:spPr>
        <p:txBody>
          <a:bodyPr>
            <a:noAutofit/>
          </a:bodyPr>
          <a:lstStyle>
            <a:lvl1pPr>
              <a:defRPr sz="3600" u="sng">
                <a:solidFill>
                  <a:srgbClr val="00B0F0"/>
                </a:solidFill>
              </a:defRPr>
            </a:lvl1pPr>
          </a:lstStyle>
          <a:p>
            <a:pPr lvl="0"/>
            <a:r>
              <a:rPr lang="en-US" dirty="0"/>
              <a:t>Lesson x contents</a:t>
            </a:r>
            <a:endParaRPr lang="el-GR" dirty="0"/>
          </a:p>
        </p:txBody>
      </p:sp>
      <p:graphicFrame>
        <p:nvGraphicFramePr>
          <p:cNvPr id="11" name="Table 10">
            <a:extLst>
              <a:ext uri="{FF2B5EF4-FFF2-40B4-BE49-F238E27FC236}">
                <a16:creationId xmlns:a16="http://schemas.microsoft.com/office/drawing/2014/main" id="{FFF8061C-64E1-4194-7F7D-9F2BBB8FEA0A}"/>
              </a:ext>
            </a:extLst>
          </p:cNvPr>
          <p:cNvGraphicFramePr>
            <a:graphicFrameLocks noGrp="1"/>
          </p:cNvGraphicFramePr>
          <p:nvPr userDrawn="1">
            <p:extLst>
              <p:ext uri="{D42A27DB-BD31-4B8C-83A1-F6EECF244321}">
                <p14:modId xmlns:p14="http://schemas.microsoft.com/office/powerpoint/2010/main" val="673761131"/>
              </p:ext>
            </p:extLst>
          </p:nvPr>
        </p:nvGraphicFramePr>
        <p:xfrm>
          <a:off x="1075765" y="1622612"/>
          <a:ext cx="9942756" cy="3908610"/>
        </p:xfrm>
        <a:graphic>
          <a:graphicData uri="http://schemas.openxmlformats.org/drawingml/2006/table">
            <a:tbl>
              <a:tblPr firstRow="1" bandRow="1">
                <a:tableStyleId>{16D9F66E-5EB9-4882-86FB-DCBF35E3C3E4}</a:tableStyleId>
              </a:tblPr>
              <a:tblGrid>
                <a:gridCol w="1864659">
                  <a:extLst>
                    <a:ext uri="{9D8B030D-6E8A-4147-A177-3AD203B41FA5}">
                      <a16:colId xmlns:a16="http://schemas.microsoft.com/office/drawing/2014/main" val="3642724709"/>
                    </a:ext>
                  </a:extLst>
                </a:gridCol>
                <a:gridCol w="3106719">
                  <a:extLst>
                    <a:ext uri="{9D8B030D-6E8A-4147-A177-3AD203B41FA5}">
                      <a16:colId xmlns:a16="http://schemas.microsoft.com/office/drawing/2014/main" val="2376567444"/>
                    </a:ext>
                  </a:extLst>
                </a:gridCol>
                <a:gridCol w="1752151">
                  <a:extLst>
                    <a:ext uri="{9D8B030D-6E8A-4147-A177-3AD203B41FA5}">
                      <a16:colId xmlns:a16="http://schemas.microsoft.com/office/drawing/2014/main" val="145662985"/>
                    </a:ext>
                  </a:extLst>
                </a:gridCol>
                <a:gridCol w="3219227">
                  <a:extLst>
                    <a:ext uri="{9D8B030D-6E8A-4147-A177-3AD203B41FA5}">
                      <a16:colId xmlns:a16="http://schemas.microsoft.com/office/drawing/2014/main" val="1827010982"/>
                    </a:ext>
                  </a:extLst>
                </a:gridCol>
              </a:tblGrid>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016169980"/>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2784063946"/>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2912322884"/>
                  </a:ext>
                </a:extLst>
              </a:tr>
              <a:tr h="651435">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400257522"/>
                  </a:ext>
                </a:extLst>
              </a:tr>
              <a:tr h="651435">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818126301"/>
                  </a:ext>
                </a:extLst>
              </a:tr>
              <a:tr h="651435">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438775573"/>
                  </a:ext>
                </a:extLst>
              </a:tr>
            </a:tbl>
          </a:graphicData>
        </a:graphic>
      </p:graphicFrame>
      <p:sp>
        <p:nvSpPr>
          <p:cNvPr id="15" name="Content Placeholder 14">
            <a:extLst>
              <a:ext uri="{FF2B5EF4-FFF2-40B4-BE49-F238E27FC236}">
                <a16:creationId xmlns:a16="http://schemas.microsoft.com/office/drawing/2014/main" id="{0A480F7B-E308-1C82-FACE-D8BF96898396}"/>
              </a:ext>
            </a:extLst>
          </p:cNvPr>
          <p:cNvSpPr>
            <a:spLocks noGrp="1"/>
          </p:cNvSpPr>
          <p:nvPr>
            <p:ph sz="quarter" idx="10" hasCustomPrompt="1"/>
          </p:nvPr>
        </p:nvSpPr>
        <p:spPr>
          <a:xfrm>
            <a:off x="1143000" y="1676400"/>
            <a:ext cx="1752600" cy="528638"/>
          </a:xfrm>
        </p:spPr>
        <p:txBody>
          <a:bodyPr/>
          <a:lstStyle>
            <a:lvl1pPr>
              <a:buNone/>
              <a:defRPr baseline="0">
                <a:solidFill>
                  <a:srgbClr val="1994CA"/>
                </a:solidFill>
              </a:defRPr>
            </a:lvl1pPr>
          </a:lstStyle>
          <a:p>
            <a:pPr lvl="0"/>
            <a:r>
              <a:rPr lang="en-US" dirty="0"/>
              <a:t>x.1</a:t>
            </a:r>
            <a:endParaRPr lang="el-GR" dirty="0"/>
          </a:p>
        </p:txBody>
      </p:sp>
      <p:sp>
        <p:nvSpPr>
          <p:cNvPr id="16" name="Content Placeholder 14">
            <a:extLst>
              <a:ext uri="{FF2B5EF4-FFF2-40B4-BE49-F238E27FC236}">
                <a16:creationId xmlns:a16="http://schemas.microsoft.com/office/drawing/2014/main" id="{0C21BCB8-FD40-03AC-34C7-3643C967132D}"/>
              </a:ext>
            </a:extLst>
          </p:cNvPr>
          <p:cNvSpPr>
            <a:spLocks noGrp="1"/>
          </p:cNvSpPr>
          <p:nvPr>
            <p:ph sz="quarter" idx="11" hasCustomPrompt="1"/>
          </p:nvPr>
        </p:nvSpPr>
        <p:spPr>
          <a:xfrm>
            <a:off x="3030070" y="1676400"/>
            <a:ext cx="2958353" cy="528638"/>
          </a:xfrm>
        </p:spPr>
        <p:txBody>
          <a:bodyPr/>
          <a:lstStyle>
            <a:lvl1pPr>
              <a:buNone/>
              <a:defRPr>
                <a:solidFill>
                  <a:srgbClr val="1994CA"/>
                </a:solidFill>
              </a:defRPr>
            </a:lvl1pPr>
          </a:lstStyle>
          <a:p>
            <a:pPr lvl="0"/>
            <a:r>
              <a:rPr lang="en-US" dirty="0"/>
              <a:t>title</a:t>
            </a:r>
          </a:p>
        </p:txBody>
      </p:sp>
      <p:sp>
        <p:nvSpPr>
          <p:cNvPr id="28" name="Content Placeholder 14">
            <a:extLst>
              <a:ext uri="{FF2B5EF4-FFF2-40B4-BE49-F238E27FC236}">
                <a16:creationId xmlns:a16="http://schemas.microsoft.com/office/drawing/2014/main" id="{DE7BE385-F03F-9D77-CB9F-02A0A04ECB60}"/>
              </a:ext>
            </a:extLst>
          </p:cNvPr>
          <p:cNvSpPr>
            <a:spLocks noGrp="1"/>
          </p:cNvSpPr>
          <p:nvPr>
            <p:ph sz="quarter" idx="12" hasCustomPrompt="1"/>
          </p:nvPr>
        </p:nvSpPr>
        <p:spPr>
          <a:xfrm>
            <a:off x="1143000" y="2317237"/>
            <a:ext cx="1752600" cy="528638"/>
          </a:xfrm>
        </p:spPr>
        <p:txBody>
          <a:bodyPr/>
          <a:lstStyle>
            <a:lvl1pPr>
              <a:buNone/>
              <a:defRPr baseline="0">
                <a:solidFill>
                  <a:srgbClr val="1994CA"/>
                </a:solidFill>
              </a:defRPr>
            </a:lvl1pPr>
          </a:lstStyle>
          <a:p>
            <a:pPr lvl="0"/>
            <a:r>
              <a:rPr lang="en-US" dirty="0"/>
              <a:t>x.2</a:t>
            </a:r>
            <a:endParaRPr lang="el-GR" dirty="0"/>
          </a:p>
        </p:txBody>
      </p:sp>
      <p:sp>
        <p:nvSpPr>
          <p:cNvPr id="29" name="Content Placeholder 14">
            <a:extLst>
              <a:ext uri="{FF2B5EF4-FFF2-40B4-BE49-F238E27FC236}">
                <a16:creationId xmlns:a16="http://schemas.microsoft.com/office/drawing/2014/main" id="{7475A389-4291-CEAE-D253-C6F2B3F64D9B}"/>
              </a:ext>
            </a:extLst>
          </p:cNvPr>
          <p:cNvSpPr>
            <a:spLocks noGrp="1"/>
          </p:cNvSpPr>
          <p:nvPr>
            <p:ph sz="quarter" idx="13" hasCustomPrompt="1"/>
          </p:nvPr>
        </p:nvSpPr>
        <p:spPr>
          <a:xfrm>
            <a:off x="3030070" y="2317237"/>
            <a:ext cx="2958353" cy="528638"/>
          </a:xfrm>
        </p:spPr>
        <p:txBody>
          <a:bodyPr/>
          <a:lstStyle>
            <a:lvl1pPr>
              <a:buNone/>
              <a:defRPr>
                <a:solidFill>
                  <a:srgbClr val="1994CA"/>
                </a:solidFill>
              </a:defRPr>
            </a:lvl1pPr>
          </a:lstStyle>
          <a:p>
            <a:pPr lvl="0"/>
            <a:r>
              <a:rPr lang="en-US" dirty="0"/>
              <a:t>title</a:t>
            </a:r>
          </a:p>
        </p:txBody>
      </p:sp>
      <p:sp>
        <p:nvSpPr>
          <p:cNvPr id="32" name="Content Placeholder 14">
            <a:extLst>
              <a:ext uri="{FF2B5EF4-FFF2-40B4-BE49-F238E27FC236}">
                <a16:creationId xmlns:a16="http://schemas.microsoft.com/office/drawing/2014/main" id="{5A76F080-50F8-1B39-98D4-19EC81785405}"/>
              </a:ext>
            </a:extLst>
          </p:cNvPr>
          <p:cNvSpPr>
            <a:spLocks noGrp="1"/>
          </p:cNvSpPr>
          <p:nvPr>
            <p:ph sz="quarter" idx="16" hasCustomPrompt="1"/>
          </p:nvPr>
        </p:nvSpPr>
        <p:spPr>
          <a:xfrm>
            <a:off x="1143000" y="2985386"/>
            <a:ext cx="1752600" cy="528638"/>
          </a:xfrm>
        </p:spPr>
        <p:txBody>
          <a:bodyPr/>
          <a:lstStyle>
            <a:lvl1pPr>
              <a:buNone/>
              <a:defRPr baseline="0">
                <a:solidFill>
                  <a:srgbClr val="1994CA"/>
                </a:solidFill>
              </a:defRPr>
            </a:lvl1pPr>
          </a:lstStyle>
          <a:p>
            <a:pPr lvl="0"/>
            <a:r>
              <a:rPr lang="en-US" dirty="0"/>
              <a:t>x.2</a:t>
            </a:r>
            <a:endParaRPr lang="el-GR" dirty="0"/>
          </a:p>
        </p:txBody>
      </p:sp>
      <p:sp>
        <p:nvSpPr>
          <p:cNvPr id="33" name="Content Placeholder 14">
            <a:extLst>
              <a:ext uri="{FF2B5EF4-FFF2-40B4-BE49-F238E27FC236}">
                <a16:creationId xmlns:a16="http://schemas.microsoft.com/office/drawing/2014/main" id="{9686EFFA-1E52-901B-D2CB-0396158B3309}"/>
              </a:ext>
            </a:extLst>
          </p:cNvPr>
          <p:cNvSpPr>
            <a:spLocks noGrp="1"/>
          </p:cNvSpPr>
          <p:nvPr>
            <p:ph sz="quarter" idx="17" hasCustomPrompt="1"/>
          </p:nvPr>
        </p:nvSpPr>
        <p:spPr>
          <a:xfrm>
            <a:off x="3030070" y="2985386"/>
            <a:ext cx="2958353" cy="528638"/>
          </a:xfrm>
        </p:spPr>
        <p:txBody>
          <a:bodyPr/>
          <a:lstStyle>
            <a:lvl1pPr>
              <a:buNone/>
              <a:defRPr>
                <a:solidFill>
                  <a:srgbClr val="1994CA"/>
                </a:solidFill>
              </a:defRPr>
            </a:lvl1pPr>
          </a:lstStyle>
          <a:p>
            <a:pPr lvl="0"/>
            <a:r>
              <a:rPr lang="en-US" dirty="0"/>
              <a:t>title</a:t>
            </a:r>
          </a:p>
        </p:txBody>
      </p:sp>
      <p:sp>
        <p:nvSpPr>
          <p:cNvPr id="34" name="Content Placeholder 14">
            <a:extLst>
              <a:ext uri="{FF2B5EF4-FFF2-40B4-BE49-F238E27FC236}">
                <a16:creationId xmlns:a16="http://schemas.microsoft.com/office/drawing/2014/main" id="{BC530529-5962-A2EB-9073-B0A536E30D2D}"/>
              </a:ext>
            </a:extLst>
          </p:cNvPr>
          <p:cNvSpPr>
            <a:spLocks noGrp="1"/>
          </p:cNvSpPr>
          <p:nvPr>
            <p:ph sz="quarter" idx="18" hasCustomPrompt="1"/>
          </p:nvPr>
        </p:nvSpPr>
        <p:spPr>
          <a:xfrm>
            <a:off x="1143000" y="3608295"/>
            <a:ext cx="1752600" cy="528638"/>
          </a:xfrm>
        </p:spPr>
        <p:txBody>
          <a:bodyPr/>
          <a:lstStyle>
            <a:lvl1pPr>
              <a:buNone/>
              <a:defRPr baseline="0">
                <a:solidFill>
                  <a:srgbClr val="1994CA"/>
                </a:solidFill>
              </a:defRPr>
            </a:lvl1pPr>
          </a:lstStyle>
          <a:p>
            <a:pPr lvl="0"/>
            <a:r>
              <a:rPr lang="en-US" dirty="0"/>
              <a:t>x.2</a:t>
            </a:r>
            <a:endParaRPr lang="el-GR" dirty="0"/>
          </a:p>
        </p:txBody>
      </p:sp>
      <p:sp>
        <p:nvSpPr>
          <p:cNvPr id="35" name="Content Placeholder 14">
            <a:extLst>
              <a:ext uri="{FF2B5EF4-FFF2-40B4-BE49-F238E27FC236}">
                <a16:creationId xmlns:a16="http://schemas.microsoft.com/office/drawing/2014/main" id="{BF1B43D0-5E34-1474-EFE4-4527E73ED231}"/>
              </a:ext>
            </a:extLst>
          </p:cNvPr>
          <p:cNvSpPr>
            <a:spLocks noGrp="1"/>
          </p:cNvSpPr>
          <p:nvPr>
            <p:ph sz="quarter" idx="19" hasCustomPrompt="1"/>
          </p:nvPr>
        </p:nvSpPr>
        <p:spPr>
          <a:xfrm>
            <a:off x="3030070" y="3608295"/>
            <a:ext cx="2958353" cy="528638"/>
          </a:xfrm>
        </p:spPr>
        <p:txBody>
          <a:bodyPr/>
          <a:lstStyle>
            <a:lvl1pPr>
              <a:buNone/>
              <a:defRPr>
                <a:solidFill>
                  <a:srgbClr val="1994CA"/>
                </a:solidFill>
              </a:defRPr>
            </a:lvl1pPr>
          </a:lstStyle>
          <a:p>
            <a:pPr lvl="0"/>
            <a:r>
              <a:rPr lang="en-US" dirty="0"/>
              <a:t>title</a:t>
            </a:r>
          </a:p>
        </p:txBody>
      </p:sp>
      <p:sp>
        <p:nvSpPr>
          <p:cNvPr id="36" name="Content Placeholder 14">
            <a:extLst>
              <a:ext uri="{FF2B5EF4-FFF2-40B4-BE49-F238E27FC236}">
                <a16:creationId xmlns:a16="http://schemas.microsoft.com/office/drawing/2014/main" id="{4650B891-D309-51C2-F765-71079894148E}"/>
              </a:ext>
            </a:extLst>
          </p:cNvPr>
          <p:cNvSpPr>
            <a:spLocks noGrp="1"/>
          </p:cNvSpPr>
          <p:nvPr>
            <p:ph sz="quarter" idx="20"/>
          </p:nvPr>
        </p:nvSpPr>
        <p:spPr>
          <a:xfrm>
            <a:off x="1143000" y="4276027"/>
            <a:ext cx="1752600" cy="528638"/>
          </a:xfrm>
        </p:spPr>
        <p:txBody>
          <a:bodyPr/>
          <a:lstStyle>
            <a:lvl1pPr>
              <a:buNone/>
              <a:defRPr baseline="0">
                <a:solidFill>
                  <a:srgbClr val="1994CA"/>
                </a:solidFill>
              </a:defRPr>
            </a:lvl1pPr>
          </a:lstStyle>
          <a:p>
            <a:pPr lvl="0"/>
            <a:endParaRPr lang="el-GR" dirty="0"/>
          </a:p>
        </p:txBody>
      </p:sp>
      <p:sp>
        <p:nvSpPr>
          <p:cNvPr id="37" name="Content Placeholder 14">
            <a:extLst>
              <a:ext uri="{FF2B5EF4-FFF2-40B4-BE49-F238E27FC236}">
                <a16:creationId xmlns:a16="http://schemas.microsoft.com/office/drawing/2014/main" id="{19AA0E79-6B61-18A9-3F26-49C93B1A3DE7}"/>
              </a:ext>
            </a:extLst>
          </p:cNvPr>
          <p:cNvSpPr>
            <a:spLocks noGrp="1"/>
          </p:cNvSpPr>
          <p:nvPr>
            <p:ph sz="quarter" idx="21" hasCustomPrompt="1"/>
          </p:nvPr>
        </p:nvSpPr>
        <p:spPr>
          <a:xfrm>
            <a:off x="3030070" y="4276027"/>
            <a:ext cx="2958353" cy="528638"/>
          </a:xfrm>
        </p:spPr>
        <p:txBody>
          <a:bodyPr/>
          <a:lstStyle>
            <a:lvl1pPr>
              <a:buNone/>
              <a:defRPr>
                <a:solidFill>
                  <a:srgbClr val="1994CA"/>
                </a:solidFill>
              </a:defRPr>
            </a:lvl1pPr>
          </a:lstStyle>
          <a:p>
            <a:pPr lvl="0"/>
            <a:r>
              <a:rPr lang="en-US" dirty="0"/>
              <a:t>title</a:t>
            </a:r>
          </a:p>
        </p:txBody>
      </p:sp>
      <p:sp>
        <p:nvSpPr>
          <p:cNvPr id="38" name="Content Placeholder 14">
            <a:extLst>
              <a:ext uri="{FF2B5EF4-FFF2-40B4-BE49-F238E27FC236}">
                <a16:creationId xmlns:a16="http://schemas.microsoft.com/office/drawing/2014/main" id="{72FED9BB-9BAB-BD28-6105-D8E8010B7BF1}"/>
              </a:ext>
            </a:extLst>
          </p:cNvPr>
          <p:cNvSpPr>
            <a:spLocks noGrp="1"/>
          </p:cNvSpPr>
          <p:nvPr>
            <p:ph sz="quarter" idx="22"/>
          </p:nvPr>
        </p:nvSpPr>
        <p:spPr>
          <a:xfrm>
            <a:off x="1143000" y="4944176"/>
            <a:ext cx="1752600" cy="528638"/>
          </a:xfrm>
        </p:spPr>
        <p:txBody>
          <a:bodyPr/>
          <a:lstStyle>
            <a:lvl1pPr>
              <a:buNone/>
              <a:defRPr baseline="0">
                <a:solidFill>
                  <a:srgbClr val="1994CA"/>
                </a:solidFill>
              </a:defRPr>
            </a:lvl1pPr>
          </a:lstStyle>
          <a:p>
            <a:pPr lvl="0"/>
            <a:endParaRPr lang="el-GR" dirty="0"/>
          </a:p>
        </p:txBody>
      </p:sp>
      <p:sp>
        <p:nvSpPr>
          <p:cNvPr id="39" name="Content Placeholder 14">
            <a:extLst>
              <a:ext uri="{FF2B5EF4-FFF2-40B4-BE49-F238E27FC236}">
                <a16:creationId xmlns:a16="http://schemas.microsoft.com/office/drawing/2014/main" id="{89D89FB5-ACFD-4477-B93F-6527D6138FC5}"/>
              </a:ext>
            </a:extLst>
          </p:cNvPr>
          <p:cNvSpPr>
            <a:spLocks noGrp="1"/>
          </p:cNvSpPr>
          <p:nvPr>
            <p:ph sz="quarter" idx="23" hasCustomPrompt="1"/>
          </p:nvPr>
        </p:nvSpPr>
        <p:spPr>
          <a:xfrm>
            <a:off x="3030070" y="4944176"/>
            <a:ext cx="2958353" cy="528638"/>
          </a:xfrm>
        </p:spPr>
        <p:txBody>
          <a:bodyPr/>
          <a:lstStyle>
            <a:lvl1pPr>
              <a:buNone/>
              <a:defRPr>
                <a:solidFill>
                  <a:srgbClr val="1994CA"/>
                </a:solidFill>
              </a:defRPr>
            </a:lvl1pPr>
          </a:lstStyle>
          <a:p>
            <a:pPr lvl="0"/>
            <a:r>
              <a:rPr lang="en-US" dirty="0"/>
              <a:t>title</a:t>
            </a:r>
          </a:p>
        </p:txBody>
      </p:sp>
      <p:sp>
        <p:nvSpPr>
          <p:cNvPr id="46" name="Content Placeholder 14">
            <a:extLst>
              <a:ext uri="{FF2B5EF4-FFF2-40B4-BE49-F238E27FC236}">
                <a16:creationId xmlns:a16="http://schemas.microsoft.com/office/drawing/2014/main" id="{812E6174-E0D4-0528-1692-5CFB886AF2DD}"/>
              </a:ext>
            </a:extLst>
          </p:cNvPr>
          <p:cNvSpPr>
            <a:spLocks noGrp="1"/>
          </p:cNvSpPr>
          <p:nvPr>
            <p:ph sz="quarter" idx="24" hasCustomPrompt="1"/>
          </p:nvPr>
        </p:nvSpPr>
        <p:spPr>
          <a:xfrm>
            <a:off x="6096000" y="1667574"/>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47" name="Content Placeholder 14">
            <a:extLst>
              <a:ext uri="{FF2B5EF4-FFF2-40B4-BE49-F238E27FC236}">
                <a16:creationId xmlns:a16="http://schemas.microsoft.com/office/drawing/2014/main" id="{3BE94B89-297A-133B-911C-84FC17773952}"/>
              </a:ext>
            </a:extLst>
          </p:cNvPr>
          <p:cNvSpPr>
            <a:spLocks noGrp="1"/>
          </p:cNvSpPr>
          <p:nvPr>
            <p:ph sz="quarter" idx="25" hasCustomPrompt="1"/>
          </p:nvPr>
        </p:nvSpPr>
        <p:spPr>
          <a:xfrm>
            <a:off x="7983070" y="1667574"/>
            <a:ext cx="2958353" cy="528638"/>
          </a:xfrm>
        </p:spPr>
        <p:txBody>
          <a:bodyPr/>
          <a:lstStyle>
            <a:lvl1pPr>
              <a:buNone/>
              <a:defRPr>
                <a:solidFill>
                  <a:srgbClr val="1994CA"/>
                </a:solidFill>
              </a:defRPr>
            </a:lvl1pPr>
          </a:lstStyle>
          <a:p>
            <a:pPr lvl="0"/>
            <a:r>
              <a:rPr lang="en-US" dirty="0"/>
              <a:t>title</a:t>
            </a:r>
          </a:p>
        </p:txBody>
      </p:sp>
      <p:sp>
        <p:nvSpPr>
          <p:cNvPr id="48" name="Content Placeholder 14">
            <a:extLst>
              <a:ext uri="{FF2B5EF4-FFF2-40B4-BE49-F238E27FC236}">
                <a16:creationId xmlns:a16="http://schemas.microsoft.com/office/drawing/2014/main" id="{A6673E32-1787-448C-E3BC-B264861E7005}"/>
              </a:ext>
            </a:extLst>
          </p:cNvPr>
          <p:cNvSpPr>
            <a:spLocks noGrp="1"/>
          </p:cNvSpPr>
          <p:nvPr>
            <p:ph sz="quarter" idx="26" hasCustomPrompt="1"/>
          </p:nvPr>
        </p:nvSpPr>
        <p:spPr>
          <a:xfrm>
            <a:off x="6096000" y="2308411"/>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49" name="Content Placeholder 14">
            <a:extLst>
              <a:ext uri="{FF2B5EF4-FFF2-40B4-BE49-F238E27FC236}">
                <a16:creationId xmlns:a16="http://schemas.microsoft.com/office/drawing/2014/main" id="{A619F587-DB41-3996-1949-5877F09FFDE5}"/>
              </a:ext>
            </a:extLst>
          </p:cNvPr>
          <p:cNvSpPr>
            <a:spLocks noGrp="1"/>
          </p:cNvSpPr>
          <p:nvPr>
            <p:ph sz="quarter" idx="27" hasCustomPrompt="1"/>
          </p:nvPr>
        </p:nvSpPr>
        <p:spPr>
          <a:xfrm>
            <a:off x="7983070" y="2308411"/>
            <a:ext cx="2958353" cy="528638"/>
          </a:xfrm>
        </p:spPr>
        <p:txBody>
          <a:bodyPr/>
          <a:lstStyle>
            <a:lvl1pPr>
              <a:buNone/>
              <a:defRPr>
                <a:solidFill>
                  <a:srgbClr val="1994CA"/>
                </a:solidFill>
              </a:defRPr>
            </a:lvl1pPr>
          </a:lstStyle>
          <a:p>
            <a:pPr lvl="0"/>
            <a:r>
              <a:rPr lang="en-US" dirty="0"/>
              <a:t>title</a:t>
            </a:r>
          </a:p>
        </p:txBody>
      </p:sp>
      <p:sp>
        <p:nvSpPr>
          <p:cNvPr id="50" name="Content Placeholder 14">
            <a:extLst>
              <a:ext uri="{FF2B5EF4-FFF2-40B4-BE49-F238E27FC236}">
                <a16:creationId xmlns:a16="http://schemas.microsoft.com/office/drawing/2014/main" id="{0ACD23BB-8D49-3081-64EC-3DDAD78DA576}"/>
              </a:ext>
            </a:extLst>
          </p:cNvPr>
          <p:cNvSpPr>
            <a:spLocks noGrp="1"/>
          </p:cNvSpPr>
          <p:nvPr>
            <p:ph sz="quarter" idx="28" hasCustomPrompt="1"/>
          </p:nvPr>
        </p:nvSpPr>
        <p:spPr>
          <a:xfrm>
            <a:off x="6096000" y="2976560"/>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1" name="Content Placeholder 14">
            <a:extLst>
              <a:ext uri="{FF2B5EF4-FFF2-40B4-BE49-F238E27FC236}">
                <a16:creationId xmlns:a16="http://schemas.microsoft.com/office/drawing/2014/main" id="{4B777303-68F6-BBDF-BD2E-3399F7366CD4}"/>
              </a:ext>
            </a:extLst>
          </p:cNvPr>
          <p:cNvSpPr>
            <a:spLocks noGrp="1"/>
          </p:cNvSpPr>
          <p:nvPr>
            <p:ph sz="quarter" idx="29" hasCustomPrompt="1"/>
          </p:nvPr>
        </p:nvSpPr>
        <p:spPr>
          <a:xfrm>
            <a:off x="7983070" y="2976560"/>
            <a:ext cx="2958353" cy="528638"/>
          </a:xfrm>
        </p:spPr>
        <p:txBody>
          <a:bodyPr/>
          <a:lstStyle>
            <a:lvl1pPr>
              <a:buNone/>
              <a:defRPr>
                <a:solidFill>
                  <a:srgbClr val="1994CA"/>
                </a:solidFill>
              </a:defRPr>
            </a:lvl1pPr>
          </a:lstStyle>
          <a:p>
            <a:pPr lvl="0"/>
            <a:r>
              <a:rPr lang="en-US" dirty="0"/>
              <a:t>title</a:t>
            </a:r>
          </a:p>
        </p:txBody>
      </p:sp>
      <p:sp>
        <p:nvSpPr>
          <p:cNvPr id="52" name="Content Placeholder 14">
            <a:extLst>
              <a:ext uri="{FF2B5EF4-FFF2-40B4-BE49-F238E27FC236}">
                <a16:creationId xmlns:a16="http://schemas.microsoft.com/office/drawing/2014/main" id="{4EC317BE-B9D6-94DE-8958-594A11C1C2F9}"/>
              </a:ext>
            </a:extLst>
          </p:cNvPr>
          <p:cNvSpPr>
            <a:spLocks noGrp="1"/>
          </p:cNvSpPr>
          <p:nvPr>
            <p:ph sz="quarter" idx="30" hasCustomPrompt="1"/>
          </p:nvPr>
        </p:nvSpPr>
        <p:spPr>
          <a:xfrm>
            <a:off x="6096000" y="3599469"/>
            <a:ext cx="1752600" cy="528638"/>
          </a:xfrm>
        </p:spPr>
        <p:txBody>
          <a:bodyPr/>
          <a:lstStyle>
            <a:lvl1pPr>
              <a:buNone/>
              <a:defRPr baseline="0">
                <a:solidFill>
                  <a:srgbClr val="1994CA"/>
                </a:solidFill>
              </a:defRPr>
            </a:lvl1pPr>
          </a:lstStyle>
          <a:p>
            <a:pPr lvl="0"/>
            <a:r>
              <a:rPr lang="en-US" dirty="0"/>
              <a:t>Lesson 1</a:t>
            </a:r>
            <a:endParaRPr lang="el-GR" dirty="0"/>
          </a:p>
        </p:txBody>
      </p:sp>
      <p:sp>
        <p:nvSpPr>
          <p:cNvPr id="53" name="Content Placeholder 14">
            <a:extLst>
              <a:ext uri="{FF2B5EF4-FFF2-40B4-BE49-F238E27FC236}">
                <a16:creationId xmlns:a16="http://schemas.microsoft.com/office/drawing/2014/main" id="{92E03ABC-2447-050B-70EB-7E24B01184CD}"/>
              </a:ext>
            </a:extLst>
          </p:cNvPr>
          <p:cNvSpPr>
            <a:spLocks noGrp="1"/>
          </p:cNvSpPr>
          <p:nvPr>
            <p:ph sz="quarter" idx="31" hasCustomPrompt="1"/>
          </p:nvPr>
        </p:nvSpPr>
        <p:spPr>
          <a:xfrm>
            <a:off x="7983070" y="3599469"/>
            <a:ext cx="2958353" cy="528638"/>
          </a:xfrm>
        </p:spPr>
        <p:txBody>
          <a:bodyPr/>
          <a:lstStyle>
            <a:lvl1pPr>
              <a:buNone/>
              <a:defRPr>
                <a:solidFill>
                  <a:srgbClr val="1994CA"/>
                </a:solidFill>
              </a:defRPr>
            </a:lvl1pPr>
          </a:lstStyle>
          <a:p>
            <a:pPr lvl="0"/>
            <a:r>
              <a:rPr lang="en-US" dirty="0"/>
              <a:t>title</a:t>
            </a:r>
          </a:p>
        </p:txBody>
      </p:sp>
      <p:sp>
        <p:nvSpPr>
          <p:cNvPr id="54" name="Content Placeholder 14">
            <a:extLst>
              <a:ext uri="{FF2B5EF4-FFF2-40B4-BE49-F238E27FC236}">
                <a16:creationId xmlns:a16="http://schemas.microsoft.com/office/drawing/2014/main" id="{A0CC5C8C-A46C-4CEC-40F4-BB5F907A0F9B}"/>
              </a:ext>
            </a:extLst>
          </p:cNvPr>
          <p:cNvSpPr>
            <a:spLocks noGrp="1"/>
          </p:cNvSpPr>
          <p:nvPr>
            <p:ph sz="quarter" idx="32" hasCustomPrompt="1"/>
          </p:nvPr>
        </p:nvSpPr>
        <p:spPr>
          <a:xfrm>
            <a:off x="6096000" y="4267201"/>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5" name="Content Placeholder 14">
            <a:extLst>
              <a:ext uri="{FF2B5EF4-FFF2-40B4-BE49-F238E27FC236}">
                <a16:creationId xmlns:a16="http://schemas.microsoft.com/office/drawing/2014/main" id="{D72AE228-13F4-4951-5113-56ED785C9A45}"/>
              </a:ext>
            </a:extLst>
          </p:cNvPr>
          <p:cNvSpPr>
            <a:spLocks noGrp="1"/>
          </p:cNvSpPr>
          <p:nvPr>
            <p:ph sz="quarter" idx="33" hasCustomPrompt="1"/>
          </p:nvPr>
        </p:nvSpPr>
        <p:spPr>
          <a:xfrm>
            <a:off x="7983070" y="4267201"/>
            <a:ext cx="2958353" cy="528638"/>
          </a:xfrm>
        </p:spPr>
        <p:txBody>
          <a:bodyPr/>
          <a:lstStyle>
            <a:lvl1pPr>
              <a:buNone/>
              <a:defRPr>
                <a:solidFill>
                  <a:srgbClr val="1994CA"/>
                </a:solidFill>
              </a:defRPr>
            </a:lvl1pPr>
          </a:lstStyle>
          <a:p>
            <a:pPr lvl="0"/>
            <a:r>
              <a:rPr lang="en-US" dirty="0"/>
              <a:t>title</a:t>
            </a:r>
          </a:p>
        </p:txBody>
      </p:sp>
      <p:sp>
        <p:nvSpPr>
          <p:cNvPr id="56" name="Content Placeholder 14">
            <a:extLst>
              <a:ext uri="{FF2B5EF4-FFF2-40B4-BE49-F238E27FC236}">
                <a16:creationId xmlns:a16="http://schemas.microsoft.com/office/drawing/2014/main" id="{8269A85A-0482-4EF1-8E2D-BCEB1836A413}"/>
              </a:ext>
            </a:extLst>
          </p:cNvPr>
          <p:cNvSpPr>
            <a:spLocks noGrp="1"/>
          </p:cNvSpPr>
          <p:nvPr>
            <p:ph sz="quarter" idx="34" hasCustomPrompt="1"/>
          </p:nvPr>
        </p:nvSpPr>
        <p:spPr>
          <a:xfrm>
            <a:off x="6096000" y="4935350"/>
            <a:ext cx="1752600" cy="528638"/>
          </a:xfrm>
        </p:spPr>
        <p:txBody>
          <a:bodyPr/>
          <a:lstStyle>
            <a:lvl1pPr>
              <a:buNone/>
              <a:defRPr baseline="0">
                <a:solidFill>
                  <a:srgbClr val="1994CA"/>
                </a:solidFill>
              </a:defRPr>
            </a:lvl1pPr>
          </a:lstStyle>
          <a:p>
            <a:pPr lvl="0"/>
            <a:r>
              <a:rPr lang="en-US" dirty="0"/>
              <a:t>Lesson x</a:t>
            </a:r>
            <a:endParaRPr lang="el-GR" dirty="0"/>
          </a:p>
        </p:txBody>
      </p:sp>
      <p:sp>
        <p:nvSpPr>
          <p:cNvPr id="57" name="Content Placeholder 14">
            <a:extLst>
              <a:ext uri="{FF2B5EF4-FFF2-40B4-BE49-F238E27FC236}">
                <a16:creationId xmlns:a16="http://schemas.microsoft.com/office/drawing/2014/main" id="{1857B840-EEFE-0A9C-583C-E37CD5C6395B}"/>
              </a:ext>
            </a:extLst>
          </p:cNvPr>
          <p:cNvSpPr>
            <a:spLocks noGrp="1"/>
          </p:cNvSpPr>
          <p:nvPr>
            <p:ph sz="quarter" idx="35" hasCustomPrompt="1"/>
          </p:nvPr>
        </p:nvSpPr>
        <p:spPr>
          <a:xfrm>
            <a:off x="7983070" y="4935350"/>
            <a:ext cx="2958353" cy="528638"/>
          </a:xfrm>
        </p:spPr>
        <p:txBody>
          <a:bodyPr/>
          <a:lstStyle>
            <a:lvl1pPr>
              <a:buNone/>
              <a:defRPr>
                <a:solidFill>
                  <a:srgbClr val="1994CA"/>
                </a:solidFill>
              </a:defRPr>
            </a:lvl1pPr>
          </a:lstStyle>
          <a:p>
            <a:pPr lvl="0"/>
            <a:r>
              <a:rPr lang="en-US" dirty="0"/>
              <a:t>title</a:t>
            </a:r>
          </a:p>
        </p:txBody>
      </p:sp>
    </p:spTree>
    <p:extLst>
      <p:ext uri="{BB962C8B-B14F-4D97-AF65-F5344CB8AC3E}">
        <p14:creationId xmlns:p14="http://schemas.microsoft.com/office/powerpoint/2010/main" val="2380770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Chapter cover">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A05D6-2D1E-6334-9A70-B1EB7A5BD9E3}"/>
              </a:ext>
            </a:extLst>
          </p:cNvPr>
          <p:cNvSpPr txBox="1">
            <a:spLocks noGrp="1"/>
          </p:cNvSpPr>
          <p:nvPr>
            <p:ph type="title" hasCustomPrompt="1"/>
          </p:nvPr>
        </p:nvSpPr>
        <p:spPr>
          <a:xfrm>
            <a:off x="1709928" y="2357717"/>
            <a:ext cx="8769096" cy="1741939"/>
          </a:xfrm>
        </p:spPr>
        <p:txBody>
          <a:bodyPr anchor="b" anchorCtr="1">
            <a:noAutofit/>
          </a:bodyPr>
          <a:lstStyle>
            <a:lvl1pPr algn="ctr">
              <a:lnSpc>
                <a:spcPct val="85000"/>
              </a:lnSpc>
              <a:defRPr sz="4000" cap="all">
                <a:solidFill>
                  <a:srgbClr val="1994CA"/>
                </a:solidFill>
              </a:defRPr>
            </a:lvl1pPr>
          </a:lstStyle>
          <a:p>
            <a:pPr lvl="0"/>
            <a:r>
              <a:rPr lang="en-US" dirty="0"/>
              <a:t>Chapter x.1</a:t>
            </a:r>
            <a:endParaRPr lang="el-GR" dirty="0"/>
          </a:p>
        </p:txBody>
      </p:sp>
      <p:sp>
        <p:nvSpPr>
          <p:cNvPr id="3" name="Θέση κειμένου 2">
            <a:extLst>
              <a:ext uri="{FF2B5EF4-FFF2-40B4-BE49-F238E27FC236}">
                <a16:creationId xmlns:a16="http://schemas.microsoft.com/office/drawing/2014/main" id="{94853A55-68F7-FB7A-3E54-F887D7FDE242}"/>
              </a:ext>
            </a:extLst>
          </p:cNvPr>
          <p:cNvSpPr txBox="1">
            <a:spLocks noGrp="1"/>
          </p:cNvSpPr>
          <p:nvPr>
            <p:ph type="body" idx="1" hasCustomPrompt="1"/>
          </p:nvPr>
        </p:nvSpPr>
        <p:spPr>
          <a:xfrm>
            <a:off x="1709928" y="4154521"/>
            <a:ext cx="8769096" cy="1363809"/>
          </a:xfrm>
        </p:spPr>
        <p:txBody>
          <a:bodyPr anchorCtr="1">
            <a:normAutofit/>
          </a:bodyPr>
          <a:lstStyle>
            <a:lvl1pPr marL="0" indent="0" algn="ctr">
              <a:buNone/>
              <a:defRPr sz="4400" b="1">
                <a:solidFill>
                  <a:srgbClr val="FEC763"/>
                </a:solidFill>
              </a:defRPr>
            </a:lvl1pPr>
          </a:lstStyle>
          <a:p>
            <a:pPr lvl="0"/>
            <a:r>
              <a:rPr lang="en-US" dirty="0"/>
              <a:t>[Title of chapter]</a:t>
            </a:r>
          </a:p>
        </p:txBody>
      </p:sp>
      <p:cxnSp>
        <p:nvCxnSpPr>
          <p:cNvPr id="4" name="Ευθεία γραμμή σύνδεσης 6">
            <a:extLst>
              <a:ext uri="{FF2B5EF4-FFF2-40B4-BE49-F238E27FC236}">
                <a16:creationId xmlns:a16="http://schemas.microsoft.com/office/drawing/2014/main" id="{D812ED0D-A7A8-4A57-3616-974148DB27C1}"/>
              </a:ext>
            </a:extLst>
          </p:cNvPr>
          <p:cNvCxnSpPr/>
          <p:nvPr/>
        </p:nvCxnSpPr>
        <p:spPr>
          <a:xfrm>
            <a:off x="1981203" y="4020406"/>
            <a:ext cx="8229600" cy="0"/>
          </a:xfrm>
          <a:prstGeom prst="straightConnector1">
            <a:avLst/>
          </a:prstGeom>
          <a:noFill/>
          <a:ln w="10003" cap="flat">
            <a:solidFill>
              <a:srgbClr val="9FC3E1"/>
            </a:solidFill>
            <a:prstDash val="solid"/>
            <a:miter/>
          </a:ln>
        </p:spPr>
      </p:cxnSp>
    </p:spTree>
    <p:extLst>
      <p:ext uri="{BB962C8B-B14F-4D97-AF65-F5344CB8AC3E}">
        <p14:creationId xmlns:p14="http://schemas.microsoft.com/office/powerpoint/2010/main" val="152688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08 First page of the lesso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7ED2B-1D04-E4F0-4901-93ACB2F2C876}"/>
              </a:ext>
            </a:extLst>
          </p:cNvPr>
          <p:cNvSpPr txBox="1">
            <a:spLocks noGrp="1"/>
          </p:cNvSpPr>
          <p:nvPr>
            <p:ph type="title"/>
          </p:nvPr>
        </p:nvSpPr>
        <p:spPr>
          <a:xfrm>
            <a:off x="1143000" y="1097280"/>
            <a:ext cx="3931920" cy="1737360"/>
          </a:xfrm>
        </p:spPr>
        <p:txBody>
          <a:bodyPr anchor="b">
            <a:noAutofit/>
          </a:bodyPr>
          <a:lstStyle>
            <a:lvl1pPr>
              <a:defRPr sz="4000">
                <a:solidFill>
                  <a:srgbClr val="0070C0"/>
                </a:solidFill>
              </a:defRPr>
            </a:lvl1pPr>
          </a:lstStyle>
          <a:p>
            <a:pPr lvl="0"/>
            <a:r>
              <a:rPr lang="en-US" dirty="0"/>
              <a:t>Click to edit Master title style</a:t>
            </a:r>
            <a:endParaRPr lang="el-GR" dirty="0"/>
          </a:p>
        </p:txBody>
      </p:sp>
      <p:sp>
        <p:nvSpPr>
          <p:cNvPr id="3" name="Θέση εικόνας 2">
            <a:extLst>
              <a:ext uri="{FF2B5EF4-FFF2-40B4-BE49-F238E27FC236}">
                <a16:creationId xmlns:a16="http://schemas.microsoft.com/office/drawing/2014/main" id="{3679B932-AD07-4477-2F56-DFA680768240}"/>
              </a:ext>
            </a:extLst>
          </p:cNvPr>
          <p:cNvSpPr txBox="1">
            <a:spLocks noGrp="1"/>
          </p:cNvSpPr>
          <p:nvPr>
            <p:ph type="pic" idx="1"/>
          </p:nvPr>
        </p:nvSpPr>
        <p:spPr>
          <a:xfrm>
            <a:off x="5413248" y="1069848"/>
            <a:ext cx="6099048" cy="4800600"/>
          </a:xfrm>
        </p:spPr>
        <p:txBody>
          <a:bodyPr lIns="274320" tIns="182880"/>
          <a:lstStyle>
            <a:lvl1pPr marL="0" indent="0">
              <a:buNone/>
              <a:defRPr sz="2800"/>
            </a:lvl1pPr>
          </a:lstStyle>
          <a:p>
            <a:pPr lvl="0"/>
            <a:r>
              <a:rPr lang="en-US"/>
              <a:t>Click icon to add picture</a:t>
            </a:r>
            <a:endParaRPr lang="el-GR"/>
          </a:p>
        </p:txBody>
      </p:sp>
      <p:sp>
        <p:nvSpPr>
          <p:cNvPr id="4" name="Θέση κειμένου 3">
            <a:extLst>
              <a:ext uri="{FF2B5EF4-FFF2-40B4-BE49-F238E27FC236}">
                <a16:creationId xmlns:a16="http://schemas.microsoft.com/office/drawing/2014/main" id="{667C28BF-1C21-C0AB-CD86-5CC0ED82802D}"/>
              </a:ext>
            </a:extLst>
          </p:cNvPr>
          <p:cNvSpPr txBox="1">
            <a:spLocks noGrp="1"/>
          </p:cNvSpPr>
          <p:nvPr>
            <p:ph type="body" idx="2"/>
          </p:nvPr>
        </p:nvSpPr>
        <p:spPr>
          <a:xfrm>
            <a:off x="1143000" y="2834640"/>
            <a:ext cx="3931920" cy="2880360"/>
          </a:xfrm>
        </p:spPr>
        <p:txBody>
          <a:bodyPr/>
          <a:lstStyle>
            <a:lvl1pPr marL="0" indent="0">
              <a:lnSpc>
                <a:spcPct val="100000"/>
              </a:lnSpc>
              <a:spcBef>
                <a:spcPts val="1000"/>
              </a:spcBef>
              <a:buNone/>
              <a:defRPr sz="1700"/>
            </a:lvl1pPr>
          </a:lstStyle>
          <a:p>
            <a:pPr lvl="0"/>
            <a:r>
              <a:rPr lang="en-US"/>
              <a:t>Click to edit Master text styles</a:t>
            </a:r>
          </a:p>
        </p:txBody>
      </p:sp>
    </p:spTree>
    <p:extLst>
      <p:ext uri="{BB962C8B-B14F-4D97-AF65-F5344CB8AC3E}">
        <p14:creationId xmlns:p14="http://schemas.microsoft.com/office/powerpoint/2010/main" val="277152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09 Content – standar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86B566-D73E-EA77-127E-3907199C49BF}"/>
              </a:ext>
            </a:extLst>
          </p:cNvPr>
          <p:cNvSpPr txBox="1">
            <a:spLocks noGrp="1"/>
          </p:cNvSpPr>
          <p:nvPr>
            <p:ph type="title"/>
          </p:nvPr>
        </p:nvSpPr>
        <p:spPr>
          <a:xfrm>
            <a:off x="636494" y="609603"/>
            <a:ext cx="10382026" cy="1356356"/>
          </a:xfrm>
        </p:spPr>
        <p:txBody>
          <a:bodyPr/>
          <a:lstStyle>
            <a:lvl1pPr>
              <a:defRPr>
                <a:solidFill>
                  <a:srgbClr val="0070C0"/>
                </a:solidFill>
              </a:defRPr>
            </a:lvl1pPr>
          </a:lstStyle>
          <a:p>
            <a:pPr lvl="0"/>
            <a:r>
              <a:rPr lang="en-US" dirty="0"/>
              <a:t>Click to edit Master title style</a:t>
            </a:r>
            <a:endParaRPr lang="el-GR" dirty="0"/>
          </a:p>
        </p:txBody>
      </p:sp>
      <p:sp>
        <p:nvSpPr>
          <p:cNvPr id="3" name="Θέση περιεχομένου 2">
            <a:extLst>
              <a:ext uri="{FF2B5EF4-FFF2-40B4-BE49-F238E27FC236}">
                <a16:creationId xmlns:a16="http://schemas.microsoft.com/office/drawing/2014/main" id="{082F2D96-D191-8363-B2F5-6F01060E3DD8}"/>
              </a:ext>
            </a:extLst>
          </p:cNvPr>
          <p:cNvSpPr txBox="1">
            <a:spLocks noGrp="1"/>
          </p:cNvSpPr>
          <p:nvPr>
            <p:ph idx="1"/>
          </p:nvPr>
        </p:nvSpPr>
        <p:spPr>
          <a:xfrm>
            <a:off x="636494" y="2057400"/>
            <a:ext cx="10379374" cy="4038603"/>
          </a:xfrm>
        </p:spPr>
        <p:txBody>
          <a:bodyPr/>
          <a:lstStyle>
            <a:lvl1pPr>
              <a:lnSpc>
                <a:spcPct val="100000"/>
              </a:lnSpc>
              <a:spcBef>
                <a:spcPts val="0"/>
              </a:spcBef>
              <a:spcAft>
                <a:spcPts val="0"/>
              </a:spcAft>
              <a:defRPr>
                <a:solidFill>
                  <a:schemeClr val="tx1"/>
                </a:solidFill>
              </a:defRPr>
            </a:lvl1pPr>
            <a:lvl2pPr>
              <a:lnSpc>
                <a:spcPct val="100000"/>
              </a:lnSpc>
              <a:spcBef>
                <a:spcPts val="0"/>
              </a:spcBef>
              <a:spcAft>
                <a:spcPts val="0"/>
              </a:spcAft>
              <a:defRPr>
                <a:solidFill>
                  <a:schemeClr val="tx1"/>
                </a:solidFill>
              </a:defRPr>
            </a:lvl2pPr>
            <a:lvl3pPr>
              <a:lnSpc>
                <a:spcPct val="100000"/>
              </a:lnSpc>
              <a:spcBef>
                <a:spcPts val="0"/>
              </a:spcBef>
              <a:spcAft>
                <a:spcPts val="0"/>
              </a:spcAft>
              <a:defRPr>
                <a:solidFill>
                  <a:schemeClr val="tx1"/>
                </a:solidFill>
              </a:defRPr>
            </a:lvl3pPr>
            <a:lvl4pPr>
              <a:lnSpc>
                <a:spcPct val="100000"/>
              </a:lnSpc>
              <a:spcBef>
                <a:spcPts val="0"/>
              </a:spcBef>
              <a:spcAft>
                <a:spcPts val="0"/>
              </a:spcAft>
              <a:defRPr>
                <a:solidFill>
                  <a:schemeClr val="tx1"/>
                </a:solidFill>
              </a:defRPr>
            </a:lvl4pPr>
            <a:lvl5pPr>
              <a:lnSpc>
                <a:spcPct val="100000"/>
              </a:lnSpc>
              <a:spcBef>
                <a:spcPts val="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4228069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69A0"/>
        </a:solidFill>
        <a:effectLst/>
      </p:bgPr>
    </p:bg>
    <p:spTree>
      <p:nvGrpSpPr>
        <p:cNvPr id="1" name=""/>
        <p:cNvGrpSpPr/>
        <p:nvPr/>
      </p:nvGrpSpPr>
      <p:grpSpPr>
        <a:xfrm>
          <a:off x="0" y="0"/>
          <a:ext cx="0" cy="0"/>
          <a:chOff x="0" y="0"/>
          <a:chExt cx="0" cy="0"/>
        </a:xfrm>
      </p:grpSpPr>
      <p:sp>
        <p:nvSpPr>
          <p:cNvPr id="2" name="Ορθογώνιο 6">
            <a:extLst>
              <a:ext uri="{FF2B5EF4-FFF2-40B4-BE49-F238E27FC236}">
                <a16:creationId xmlns:a16="http://schemas.microsoft.com/office/drawing/2014/main" id="{A397C598-54BC-40E2-F62A-D2896A0E8C15}"/>
              </a:ext>
            </a:extLst>
          </p:cNvPr>
          <p:cNvSpPr/>
          <p:nvPr/>
        </p:nvSpPr>
        <p:spPr>
          <a:xfrm>
            <a:off x="231142" y="243843"/>
            <a:ext cx="11724637" cy="637794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sp>
        <p:nvSpPr>
          <p:cNvPr id="3" name="Θέση τίτλου 1">
            <a:extLst>
              <a:ext uri="{FF2B5EF4-FFF2-40B4-BE49-F238E27FC236}">
                <a16:creationId xmlns:a16="http://schemas.microsoft.com/office/drawing/2014/main" id="{64F61759-5FCE-83E7-2054-F056F16791FE}"/>
              </a:ext>
            </a:extLst>
          </p:cNvPr>
          <p:cNvSpPr txBox="1">
            <a:spLocks noGrp="1"/>
          </p:cNvSpPr>
          <p:nvPr>
            <p:ph type="title"/>
          </p:nvPr>
        </p:nvSpPr>
        <p:spPr>
          <a:xfrm>
            <a:off x="1143000" y="609603"/>
            <a:ext cx="9875520" cy="1356356"/>
          </a:xfrm>
          <a:prstGeom prst="rect">
            <a:avLst/>
          </a:prstGeom>
          <a:noFill/>
          <a:ln>
            <a:noFill/>
          </a:ln>
        </p:spPr>
        <p:txBody>
          <a:bodyPr vert="horz" wrap="square" lIns="91440" tIns="45720" rIns="91440" bIns="45720" anchor="ctr" anchorCtr="0" compatLnSpc="1">
            <a:normAutofit/>
          </a:bodyPr>
          <a:lstStyle/>
          <a:p>
            <a:pPr lvl="0"/>
            <a:endParaRPr lang="el-GR" dirty="0"/>
          </a:p>
        </p:txBody>
      </p:sp>
      <p:sp>
        <p:nvSpPr>
          <p:cNvPr id="4" name="Θέση κειμένου 2">
            <a:extLst>
              <a:ext uri="{FF2B5EF4-FFF2-40B4-BE49-F238E27FC236}">
                <a16:creationId xmlns:a16="http://schemas.microsoft.com/office/drawing/2014/main" id="{E0F91F0F-B227-49A3-AA4E-33961D65083C}"/>
              </a:ext>
            </a:extLst>
          </p:cNvPr>
          <p:cNvSpPr txBox="1">
            <a:spLocks noGrp="1"/>
          </p:cNvSpPr>
          <p:nvPr>
            <p:ph type="body" idx="1"/>
          </p:nvPr>
        </p:nvSpPr>
        <p:spPr>
          <a:xfrm>
            <a:off x="1143000" y="2057400"/>
            <a:ext cx="9872868" cy="4038603"/>
          </a:xfrm>
          <a:prstGeom prst="rect">
            <a:avLst/>
          </a:prstGeom>
          <a:noFill/>
          <a:ln>
            <a:noFill/>
          </a:ln>
        </p:spPr>
        <p:txBody>
          <a:bodyPr vert="horz" wrap="square" lIns="91440" tIns="45720" rIns="91440" bIns="45720" anchor="t" anchorCtr="0" compatLnSpc="1">
            <a:normAutofit/>
          </a:bodyPr>
          <a:lstStyle/>
          <a:p>
            <a:pPr lvl="0"/>
            <a:endParaRPr lang="el-GR" dirty="0"/>
          </a:p>
        </p:txBody>
      </p:sp>
      <p:pic>
        <p:nvPicPr>
          <p:cNvPr id="5" name="Picture 12">
            <a:extLst>
              <a:ext uri="{FF2B5EF4-FFF2-40B4-BE49-F238E27FC236}">
                <a16:creationId xmlns:a16="http://schemas.microsoft.com/office/drawing/2014/main" id="{1FB5D91C-1834-9C65-6184-5BDE6E4F6DF9}"/>
              </a:ext>
            </a:extLst>
          </p:cNvPr>
          <p:cNvPicPr>
            <a:picLocks noChangeAspect="1"/>
          </p:cNvPicPr>
          <p:nvPr/>
        </p:nvPicPr>
        <p:blipFill>
          <a:blip r:embed="rId17"/>
          <a:srcRect/>
          <a:stretch>
            <a:fillRect/>
          </a:stretch>
        </p:blipFill>
        <p:spPr>
          <a:xfrm>
            <a:off x="819214" y="5768809"/>
            <a:ext cx="1788403" cy="375787"/>
          </a:xfrm>
          <a:prstGeom prst="rect">
            <a:avLst/>
          </a:prstGeom>
          <a:noFill/>
          <a:ln cap="flat">
            <a:noFill/>
          </a:ln>
        </p:spPr>
      </p:pic>
      <p:pic>
        <p:nvPicPr>
          <p:cNvPr id="7" name="Picture 7">
            <a:extLst>
              <a:ext uri="{FF2B5EF4-FFF2-40B4-BE49-F238E27FC236}">
                <a16:creationId xmlns:a16="http://schemas.microsoft.com/office/drawing/2014/main" id="{BC5EC830-FA4A-2512-BA16-F1E9CABEA44C}"/>
              </a:ext>
            </a:extLst>
          </p:cNvPr>
          <p:cNvPicPr>
            <a:picLocks noChangeAspect="1"/>
          </p:cNvPicPr>
          <p:nvPr/>
        </p:nvPicPr>
        <p:blipFill>
          <a:blip r:embed="rId18"/>
          <a:stretch>
            <a:fillRect/>
          </a:stretch>
        </p:blipFill>
        <p:spPr>
          <a:xfrm>
            <a:off x="10680192" y="5580281"/>
            <a:ext cx="955996" cy="955996"/>
          </a:xfrm>
          <a:prstGeom prst="rect">
            <a:avLst/>
          </a:prstGeom>
          <a:noFill/>
          <a:ln cap="flat">
            <a:noFill/>
          </a:ln>
        </p:spPr>
      </p:pic>
      <p:pic>
        <p:nvPicPr>
          <p:cNvPr id="9" name="Picture 8">
            <a:extLst>
              <a:ext uri="{FF2B5EF4-FFF2-40B4-BE49-F238E27FC236}">
                <a16:creationId xmlns:a16="http://schemas.microsoft.com/office/drawing/2014/main" id="{80091D97-47C9-18B6-86D5-796B2F85CF8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50833" y="6162881"/>
            <a:ext cx="825567" cy="288846"/>
          </a:xfrm>
          <a:prstGeom prst="rect">
            <a:avLst/>
          </a:prstGeom>
        </p:spPr>
      </p:pic>
    </p:spTree>
    <p:extLst>
      <p:ext uri="{BB962C8B-B14F-4D97-AF65-F5344CB8AC3E}">
        <p14:creationId xmlns:p14="http://schemas.microsoft.com/office/powerpoint/2010/main" val="154003516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63" r:id="rId4"/>
    <p:sldLayoutId id="2147483677" r:id="rId5"/>
    <p:sldLayoutId id="2147483683" r:id="rId6"/>
    <p:sldLayoutId id="2147483682" r:id="rId7"/>
    <p:sldLayoutId id="2147483669" r:id="rId8"/>
    <p:sldLayoutId id="2147483662" r:id="rId9"/>
    <p:sldLayoutId id="2147483664" r:id="rId10"/>
    <p:sldLayoutId id="2147483678" r:id="rId11"/>
    <p:sldLayoutId id="2147483665" r:id="rId12"/>
    <p:sldLayoutId id="2147483680" r:id="rId13"/>
    <p:sldLayoutId id="2147483667" r:id="rId14"/>
    <p:sldLayoutId id="2147483679" r:id="rId15"/>
  </p:sldLayoutIdLst>
  <p:hf sldNum="0" hdr="0" ftr="0" dt="0"/>
  <p:txStyles>
    <p:titleStyle>
      <a:lvl1pPr marL="0" marR="0" lvl="0" indent="0" algn="l" defTabSz="914400" rtl="0" eaLnBrk="1" fontAlgn="auto" hangingPunct="1">
        <a:lnSpc>
          <a:spcPct val="90000"/>
        </a:lnSpc>
        <a:spcBef>
          <a:spcPts val="0"/>
        </a:spcBef>
        <a:spcAft>
          <a:spcPts val="0"/>
        </a:spcAft>
        <a:buNone/>
        <a:tabLst/>
        <a:defRPr lang="el-GR" sz="4400" b="0" i="0" u="none" strike="noStrike" kern="1200" cap="none" spc="0" baseline="0">
          <a:solidFill>
            <a:srgbClr val="9FC3E1"/>
          </a:solidFill>
          <a:uFillTx/>
          <a:latin typeface="Corbel"/>
        </a:defRPr>
      </a:lvl1pPr>
    </p:titleStyle>
    <p:bodyStyle>
      <a:lvl1pPr marL="228600" marR="0" lvl="0" indent="-182880" algn="l" defTabSz="914400" rtl="0" eaLnBrk="1" fontAlgn="auto" hangingPunct="1">
        <a:lnSpc>
          <a:spcPct val="90000"/>
        </a:lnSpc>
        <a:spcBef>
          <a:spcPts val="1400"/>
        </a:spcBef>
        <a:spcAft>
          <a:spcPts val="0"/>
        </a:spcAft>
        <a:buClr>
          <a:srgbClr val="9FC3E1"/>
        </a:buClr>
        <a:buSzPct val="80000"/>
        <a:buFont typeface="Corbel" pitchFamily="34"/>
        <a:buChar char="•"/>
        <a:tabLst/>
        <a:defRPr lang="el-GR" sz="2200" b="0" i="0" u="none" strike="noStrike" kern="1200" cap="none" spc="0" baseline="0">
          <a:solidFill>
            <a:srgbClr val="9FC3E1"/>
          </a:solidFill>
          <a:uFillTx/>
          <a:latin typeface="Corbel"/>
        </a:defRPr>
      </a:lvl1pPr>
      <a:lvl2pPr marL="457200" marR="0" lvl="1"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2000" b="0" i="0" u="none" strike="noStrike" kern="1200" cap="none" spc="0" baseline="0">
          <a:solidFill>
            <a:srgbClr val="9FC3E1"/>
          </a:solidFill>
          <a:uFillTx/>
          <a:latin typeface="Corbel"/>
        </a:defRPr>
      </a:lvl2pPr>
      <a:lvl3pPr marL="731520" marR="0" lvl="2"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800" b="0" i="0" u="none" strike="noStrike" kern="1200" cap="none" spc="0" baseline="0">
          <a:solidFill>
            <a:srgbClr val="9FC3E1"/>
          </a:solidFill>
          <a:uFillTx/>
          <a:latin typeface="Corbel"/>
        </a:defRPr>
      </a:lvl3pPr>
      <a:lvl4pPr marL="1005840" marR="0" lvl="3"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4pPr>
      <a:lvl5pPr marL="1280160" marR="0" lvl="4"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6E_851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image" Target="../media/image53.png"/><Relationship Id="rId1" Type="http://schemas.openxmlformats.org/officeDocument/2006/relationships/slideLayout" Target="../slideLayouts/slideLayout15.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B35A-2ED5-8409-9076-515BEFD85C44}"/>
              </a:ext>
            </a:extLst>
          </p:cNvPr>
          <p:cNvSpPr>
            <a:spLocks noGrp="1"/>
          </p:cNvSpPr>
          <p:nvPr>
            <p:ph type="title"/>
          </p:nvPr>
        </p:nvSpPr>
        <p:spPr/>
        <p:txBody>
          <a:bodyPr>
            <a:normAutofit/>
          </a:bodyPr>
          <a:lstStyle/>
          <a:p>
            <a:r>
              <a:rPr lang="lt-LT" noProof="0" dirty="0"/>
              <a:t>Modulis 1</a:t>
            </a:r>
          </a:p>
        </p:txBody>
      </p:sp>
      <p:sp>
        <p:nvSpPr>
          <p:cNvPr id="3" name="Subtitle 2">
            <a:extLst>
              <a:ext uri="{FF2B5EF4-FFF2-40B4-BE49-F238E27FC236}">
                <a16:creationId xmlns:a16="http://schemas.microsoft.com/office/drawing/2014/main" id="{16393C98-F34F-F095-11BD-5C6E9DD94E22}"/>
              </a:ext>
            </a:extLst>
          </p:cNvPr>
          <p:cNvSpPr>
            <a:spLocks noGrp="1"/>
          </p:cNvSpPr>
          <p:nvPr>
            <p:ph type="subTitle" idx="4294967295"/>
          </p:nvPr>
        </p:nvSpPr>
        <p:spPr>
          <a:xfrm>
            <a:off x="6264890" y="2584705"/>
            <a:ext cx="5371291" cy="844296"/>
          </a:xfrm>
        </p:spPr>
        <p:txBody>
          <a:bodyPr>
            <a:normAutofit/>
          </a:bodyPr>
          <a:lstStyle/>
          <a:p>
            <a:pPr marL="45720" indent="0">
              <a:buNone/>
            </a:pPr>
            <a:r>
              <a:rPr lang="lt-LT" sz="2800" b="1" noProof="0" dirty="0">
                <a:solidFill>
                  <a:schemeClr val="bg1"/>
                </a:solidFill>
              </a:rPr>
              <a:t>Šilumos siurblių technologija</a:t>
            </a:r>
          </a:p>
        </p:txBody>
      </p:sp>
      <p:sp>
        <p:nvSpPr>
          <p:cNvPr id="4" name="Text Placeholder 3">
            <a:extLst>
              <a:ext uri="{FF2B5EF4-FFF2-40B4-BE49-F238E27FC236}">
                <a16:creationId xmlns:a16="http://schemas.microsoft.com/office/drawing/2014/main" id="{41B6CD4E-70B8-F93F-9030-C9F6E56D52AA}"/>
              </a:ext>
            </a:extLst>
          </p:cNvPr>
          <p:cNvSpPr>
            <a:spLocks noGrp="1"/>
          </p:cNvSpPr>
          <p:nvPr>
            <p:ph type="body" sz="quarter" idx="10"/>
          </p:nvPr>
        </p:nvSpPr>
        <p:spPr/>
        <p:txBody>
          <a:bodyPr>
            <a:normAutofit/>
          </a:bodyPr>
          <a:lstStyle/>
          <a:p>
            <a:r>
              <a:rPr lang="lt-LT" noProof="0"/>
              <a:t>Parengė: </a:t>
            </a:r>
            <a:r>
              <a:rPr lang="lt-LT" noProof="0" dirty="0"/>
              <a:t>Energetikos agentūros - Plovdiv</a:t>
            </a:r>
          </a:p>
        </p:txBody>
      </p:sp>
    </p:spTree>
    <p:extLst>
      <p:ext uri="{BB962C8B-B14F-4D97-AF65-F5344CB8AC3E}">
        <p14:creationId xmlns:p14="http://schemas.microsoft.com/office/powerpoint/2010/main" val="272663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80C6-5BED-1F14-5EB9-10F7C87E626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13F69A0-9AB9-4B57-46CB-DDB5DB4655BD}"/>
              </a:ext>
            </a:extLst>
          </p:cNvPr>
          <p:cNvSpPr>
            <a:spLocks noGrp="1"/>
          </p:cNvSpPr>
          <p:nvPr>
            <p:ph type="title"/>
          </p:nvPr>
        </p:nvSpPr>
        <p:spPr>
          <a:xfrm>
            <a:off x="933452" y="497440"/>
            <a:ext cx="10736932" cy="734785"/>
          </a:xfrm>
        </p:spPr>
        <p:txBody>
          <a:bodyPr/>
          <a:lstStyle/>
          <a:p>
            <a:r>
              <a:rPr lang="lt-LT" sz="3200" noProof="0" dirty="0"/>
              <a:t>Garų suspaudimo ciklas</a:t>
            </a:r>
          </a:p>
        </p:txBody>
      </p:sp>
      <p:sp>
        <p:nvSpPr>
          <p:cNvPr id="4" name="Marcador de texto 3">
            <a:extLst>
              <a:ext uri="{FF2B5EF4-FFF2-40B4-BE49-F238E27FC236}">
                <a16:creationId xmlns:a16="http://schemas.microsoft.com/office/drawing/2014/main" id="{95D45A16-859B-7E04-8CE8-A8F0689BDC3E}"/>
              </a:ext>
            </a:extLst>
          </p:cNvPr>
          <p:cNvSpPr>
            <a:spLocks noGrp="1"/>
          </p:cNvSpPr>
          <p:nvPr>
            <p:ph type="body" idx="2"/>
          </p:nvPr>
        </p:nvSpPr>
        <p:spPr>
          <a:xfrm>
            <a:off x="859973" y="1746670"/>
            <a:ext cx="4419393" cy="3884314"/>
          </a:xfrm>
        </p:spPr>
        <p:txBody>
          <a:bodyPr>
            <a:noAutofit/>
          </a:bodyPr>
          <a:lstStyle/>
          <a:p>
            <a:pPr algn="just"/>
            <a:r>
              <a:rPr lang="lt-LT" sz="1600" noProof="0" dirty="0">
                <a:solidFill>
                  <a:schemeClr val="accent5">
                    <a:lumMod val="75000"/>
                  </a:schemeClr>
                </a:solidFill>
              </a:rPr>
              <a:t>Iš esmės, garintuvas yra šilumokaitis, kuris </a:t>
            </a:r>
            <a:r>
              <a:rPr lang="lt-LT" sz="1600" b="1" noProof="0" dirty="0">
                <a:solidFill>
                  <a:schemeClr val="accent5">
                    <a:lumMod val="75000"/>
                  </a:schemeClr>
                </a:solidFill>
              </a:rPr>
              <a:t>sugeria šilumą </a:t>
            </a:r>
            <a:r>
              <a:rPr lang="lt-LT" sz="1600" noProof="0" dirty="0">
                <a:solidFill>
                  <a:schemeClr val="accent5">
                    <a:lumMod val="75000"/>
                  </a:schemeClr>
                </a:solidFill>
              </a:rPr>
              <a:t>iš žemos temperatūros šaltinio ir perduoda į šaltnešį. Garintuvo viduje esantis šaltas, žemo slėgio skysčio ir garų mišinys verda (garuoja) pastovioje prisotinimo temperatūroje. 
Pratekėdamas per garintuvo spirales, šaltnešis sugeria didelį šilumos kiekį (latentinę garavimo šilumą) iš oro ar grunt</a:t>
            </a:r>
            <a:r>
              <a:rPr lang="lt-LT" sz="1600" dirty="0">
                <a:solidFill>
                  <a:schemeClr val="accent5">
                    <a:lumMod val="75000"/>
                  </a:schemeClr>
                </a:solidFill>
              </a:rPr>
              <a:t>o.</a:t>
            </a:r>
            <a:r>
              <a:rPr lang="lt-LT" sz="1600" noProof="0" dirty="0">
                <a:solidFill>
                  <a:schemeClr val="accent5">
                    <a:lumMod val="75000"/>
                  </a:schemeClr>
                </a:solidFill>
              </a:rPr>
              <a:t>
Dėl to šaltnešis pakeičia savo agregatinę būseną, virsta garais (dažnai su nedideliu perkaitimu), iki kol jis pereina į kitą proceso komponentą. Iš esmės garintuvas iš šaltinio gaunamą šiluminę energiją paverčia šaltnešio šiluma</a:t>
            </a:r>
            <a:r>
              <a:rPr lang="lt-LT" sz="1600" dirty="0">
                <a:solidFill>
                  <a:schemeClr val="accent5">
                    <a:lumMod val="75000"/>
                  </a:schemeClr>
                </a:solidFill>
              </a:rPr>
              <a:t> (</a:t>
            </a:r>
            <a:r>
              <a:rPr lang="lt-LT" sz="1600" noProof="0" dirty="0">
                <a:solidFill>
                  <a:schemeClr val="accent5">
                    <a:lumMod val="75000"/>
                  </a:schemeClr>
                </a:solidFill>
              </a:rPr>
              <a:t>garai).</a:t>
            </a:r>
          </a:p>
        </p:txBody>
      </p:sp>
      <p:sp>
        <p:nvSpPr>
          <p:cNvPr id="3" name="Título 1">
            <a:extLst>
              <a:ext uri="{FF2B5EF4-FFF2-40B4-BE49-F238E27FC236}">
                <a16:creationId xmlns:a16="http://schemas.microsoft.com/office/drawing/2014/main" id="{F2AA83E5-1D50-E2A0-3F0A-3AF24A60C54E}"/>
              </a:ext>
            </a:extLst>
          </p:cNvPr>
          <p:cNvSpPr txBox="1">
            <a:spLocks/>
          </p:cNvSpPr>
          <p:nvPr/>
        </p:nvSpPr>
        <p:spPr>
          <a:xfrm>
            <a:off x="727534" y="1227016"/>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Garintuvas: </a:t>
            </a:r>
            <a:r>
              <a:rPr lang="lt-LT" sz="2400" noProof="0" dirty="0" err="1"/>
              <a:t>šaltnešio</a:t>
            </a:r>
            <a:r>
              <a:rPr lang="lt-LT" sz="2400" noProof="0" dirty="0"/>
              <a:t> garinimo procesas</a:t>
            </a:r>
          </a:p>
        </p:txBody>
      </p:sp>
      <p:sp>
        <p:nvSpPr>
          <p:cNvPr id="7" name="TextBox 6">
            <a:extLst>
              <a:ext uri="{FF2B5EF4-FFF2-40B4-BE49-F238E27FC236}">
                <a16:creationId xmlns:a16="http://schemas.microsoft.com/office/drawing/2014/main" id="{7F8A978D-7DDC-840C-D4F0-64D1B58C8B45}"/>
              </a:ext>
            </a:extLst>
          </p:cNvPr>
          <p:cNvSpPr txBox="1"/>
          <p:nvPr/>
        </p:nvSpPr>
        <p:spPr>
          <a:xfrm>
            <a:off x="6167887" y="5224059"/>
            <a:ext cx="4694381"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Pav 1‑5. Šaltnešio išgarinimo procesas TS diagramoje</a:t>
            </a:r>
          </a:p>
        </p:txBody>
      </p:sp>
      <p:pic>
        <p:nvPicPr>
          <p:cNvPr id="5" name="Picture 4">
            <a:extLst>
              <a:ext uri="{FF2B5EF4-FFF2-40B4-BE49-F238E27FC236}">
                <a16:creationId xmlns:a16="http://schemas.microsoft.com/office/drawing/2014/main" id="{6F0FC019-44BF-1B4D-6C9F-F8583CF5FC17}"/>
              </a:ext>
            </a:extLst>
          </p:cNvPr>
          <p:cNvPicPr>
            <a:picLocks noChangeAspect="1"/>
          </p:cNvPicPr>
          <p:nvPr/>
        </p:nvPicPr>
        <p:blipFill>
          <a:blip r:embed="rId2"/>
          <a:stretch>
            <a:fillRect/>
          </a:stretch>
        </p:blipFill>
        <p:spPr>
          <a:xfrm>
            <a:off x="5648419" y="1922803"/>
            <a:ext cx="5013830" cy="3370596"/>
          </a:xfrm>
          <a:prstGeom prst="rect">
            <a:avLst/>
          </a:prstGeom>
        </p:spPr>
      </p:pic>
    </p:spTree>
    <p:extLst>
      <p:ext uri="{BB962C8B-B14F-4D97-AF65-F5344CB8AC3E}">
        <p14:creationId xmlns:p14="http://schemas.microsoft.com/office/powerpoint/2010/main" val="31900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0DAF-3709-57D3-955F-1D0DDD4F9C3C}"/>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433B4CB4-EF0B-1F1B-EED0-5824409FF9AB}"/>
              </a:ext>
            </a:extLst>
          </p:cNvPr>
          <p:cNvSpPr>
            <a:spLocks noGrp="1"/>
          </p:cNvSpPr>
          <p:nvPr>
            <p:ph type="body" idx="2"/>
          </p:nvPr>
        </p:nvSpPr>
        <p:spPr>
          <a:xfrm>
            <a:off x="859972" y="1746670"/>
            <a:ext cx="5373913" cy="3884314"/>
          </a:xfrm>
        </p:spPr>
        <p:txBody>
          <a:bodyPr>
            <a:noAutofit/>
          </a:bodyPr>
          <a:lstStyle/>
          <a:p>
            <a:pPr algn="just"/>
            <a:r>
              <a:rPr lang="lt-LT" sz="1600" noProof="0" dirty="0">
                <a:solidFill>
                  <a:schemeClr val="accent5">
                    <a:lumMod val="75000"/>
                  </a:schemeClr>
                </a:solidFill>
              </a:rPr>
              <a:t>Kondensatorius – tai šilumokaitis, kuris paima šilumą iš </a:t>
            </a:r>
            <a:r>
              <a:rPr lang="lt-LT" sz="1600" dirty="0">
                <a:solidFill>
                  <a:schemeClr val="accent5">
                    <a:lumMod val="75000"/>
                  </a:schemeClr>
                </a:solidFill>
              </a:rPr>
              <a:t>ž</a:t>
            </a:r>
            <a:r>
              <a:rPr lang="lt-LT" sz="1600" noProof="0" dirty="0">
                <a:solidFill>
                  <a:schemeClr val="accent5">
                    <a:lumMod val="75000"/>
                  </a:schemeClr>
                </a:solidFill>
              </a:rPr>
              <a:t>emo potencialo šaltinio ir perduoda į šilumos kaupiklį (pvz., patalpas arba kt. aplinką). Aukšto slėgio, karštas </a:t>
            </a:r>
            <a:r>
              <a:rPr lang="lt-LT" sz="1600" noProof="0" dirty="0" err="1">
                <a:solidFill>
                  <a:schemeClr val="accent5">
                    <a:lumMod val="75000"/>
                  </a:schemeClr>
                </a:solidFill>
              </a:rPr>
              <a:t>šaltnešio</a:t>
            </a:r>
            <a:r>
              <a:rPr lang="lt-LT" sz="1600" noProof="0" dirty="0">
                <a:solidFill>
                  <a:schemeClr val="accent5">
                    <a:lumMod val="75000"/>
                  </a:schemeClr>
                </a:solidFill>
              </a:rPr>
              <a:t> garas iš kompresoriaus patenka į kondensatorių.</a:t>
            </a:r>
          </a:p>
          <a:p>
            <a:pPr algn="just"/>
            <a:r>
              <a:rPr lang="lt-LT" sz="1600" noProof="0" dirty="0">
                <a:solidFill>
                  <a:schemeClr val="accent5">
                    <a:lumMod val="75000"/>
                  </a:schemeClr>
                </a:solidFill>
              </a:rPr>
              <a:t>Kadangi kondensatoriuje yra aukštas slėgis (o kartu ir aukšta prisotinimo temperatūra), </a:t>
            </a:r>
            <a:r>
              <a:rPr lang="lt-LT" sz="1600" noProof="0" dirty="0" err="1">
                <a:solidFill>
                  <a:schemeClr val="accent5">
                    <a:lumMod val="75000"/>
                  </a:schemeClr>
                </a:solidFill>
              </a:rPr>
              <a:t>šaltnešio</a:t>
            </a:r>
            <a:r>
              <a:rPr lang="lt-LT" sz="1600" noProof="0" dirty="0">
                <a:solidFill>
                  <a:schemeClr val="accent5">
                    <a:lumMod val="75000"/>
                  </a:schemeClr>
                </a:solidFill>
              </a:rPr>
              <a:t> temperatūra yra didesnė už šilumos kaupiklio temperatūrą. Jis kondensuojasi beveik pastovioje temperatūroje, išskirdamas sukauptą šilumą. Per šį fazės pasikeitimą latentinė garavimo šiluma perduodama šilumos kaupikliui (pvz., patalpų orui ar vandeniui).</a:t>
            </a:r>
          </a:p>
          <a:p>
            <a:pPr algn="just"/>
            <a:r>
              <a:rPr lang="lt-LT" sz="1600" noProof="0" dirty="0">
                <a:solidFill>
                  <a:schemeClr val="accent5">
                    <a:lumMod val="75000"/>
                  </a:schemeClr>
                </a:solidFill>
              </a:rPr>
              <a:t>Šaltnešis teka iš kondensatoriaus kaip aukšto slėgio šilumnešis, bet tik tiek žemesnėje temperatūroje. </a:t>
            </a:r>
            <a:r>
              <a:rPr lang="lt-LT" sz="1600" u="sng" noProof="0" dirty="0">
                <a:solidFill>
                  <a:schemeClr val="accent5">
                    <a:lumMod val="75000"/>
                  </a:schemeClr>
                </a:solidFill>
              </a:rPr>
              <a:t>Rezultatas</a:t>
            </a:r>
            <a:r>
              <a:rPr lang="lt-LT" sz="1600" noProof="0" dirty="0">
                <a:solidFill>
                  <a:schemeClr val="accent5">
                    <a:lumMod val="75000"/>
                  </a:schemeClr>
                </a:solidFill>
              </a:rPr>
              <a:t>: šiluma perkelta iš šaltinio (plius kompresoriaus atliktas darbas), ir perduodama šilumos kaupikliui.</a:t>
            </a:r>
          </a:p>
        </p:txBody>
      </p:sp>
      <p:sp>
        <p:nvSpPr>
          <p:cNvPr id="3" name="Título 1">
            <a:extLst>
              <a:ext uri="{FF2B5EF4-FFF2-40B4-BE49-F238E27FC236}">
                <a16:creationId xmlns:a16="http://schemas.microsoft.com/office/drawing/2014/main" id="{D85687F0-66C8-0079-D8A0-B95C153C45F2}"/>
              </a:ext>
            </a:extLst>
          </p:cNvPr>
          <p:cNvSpPr txBox="1">
            <a:spLocks/>
          </p:cNvSpPr>
          <p:nvPr/>
        </p:nvSpPr>
        <p:spPr>
          <a:xfrm>
            <a:off x="859973" y="985462"/>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Kondensatorius: </a:t>
            </a:r>
            <a:r>
              <a:rPr lang="lt-LT" sz="2400" noProof="0" dirty="0" err="1"/>
              <a:t>šaltnešio</a:t>
            </a:r>
            <a:r>
              <a:rPr lang="lt-LT" sz="2400" noProof="0" dirty="0"/>
              <a:t> kondensacijos procesas</a:t>
            </a:r>
          </a:p>
        </p:txBody>
      </p:sp>
      <p:sp>
        <p:nvSpPr>
          <p:cNvPr id="7" name="TextBox 6">
            <a:extLst>
              <a:ext uri="{FF2B5EF4-FFF2-40B4-BE49-F238E27FC236}">
                <a16:creationId xmlns:a16="http://schemas.microsoft.com/office/drawing/2014/main" id="{1063F21D-7D1E-6602-7EAE-2E19B716C5BB}"/>
              </a:ext>
            </a:extLst>
          </p:cNvPr>
          <p:cNvSpPr txBox="1"/>
          <p:nvPr/>
        </p:nvSpPr>
        <p:spPr>
          <a:xfrm>
            <a:off x="6167887" y="5224059"/>
            <a:ext cx="4724526"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1-6 pav. Šaltnešio kondensacija, schematinis vaizdas</a:t>
            </a:r>
          </a:p>
        </p:txBody>
      </p:sp>
      <p:pic>
        <p:nvPicPr>
          <p:cNvPr id="10" name="Imagen 26">
            <a:extLst>
              <a:ext uri="{FF2B5EF4-FFF2-40B4-BE49-F238E27FC236}">
                <a16:creationId xmlns:a16="http://schemas.microsoft.com/office/drawing/2014/main" id="{FBD7E080-F087-D4B9-CDB9-C7A2F49B8A3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3446" y="1911573"/>
            <a:ext cx="2577211" cy="3034853"/>
          </a:xfrm>
          <a:prstGeom prst="rect">
            <a:avLst/>
          </a:prstGeom>
          <a:noFill/>
        </p:spPr>
      </p:pic>
    </p:spTree>
    <p:extLst>
      <p:ext uri="{BB962C8B-B14F-4D97-AF65-F5344CB8AC3E}">
        <p14:creationId xmlns:p14="http://schemas.microsoft.com/office/powerpoint/2010/main" val="872064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E069-46C2-1598-36B6-CC393140E900}"/>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295E911D-54B7-FBC9-8381-7DC133F45CF3}"/>
              </a:ext>
            </a:extLst>
          </p:cNvPr>
          <p:cNvSpPr>
            <a:spLocks noGrp="1"/>
          </p:cNvSpPr>
          <p:nvPr>
            <p:ph type="body" idx="2"/>
          </p:nvPr>
        </p:nvSpPr>
        <p:spPr>
          <a:xfrm>
            <a:off x="859973" y="1543702"/>
            <a:ext cx="5164141" cy="4113520"/>
          </a:xfrm>
        </p:spPr>
        <p:txBody>
          <a:bodyPr>
            <a:noAutofit/>
          </a:bodyPr>
          <a:lstStyle/>
          <a:p>
            <a:pPr algn="just"/>
            <a:r>
              <a:rPr lang="lt-LT" sz="1600" noProof="0" dirty="0">
                <a:solidFill>
                  <a:schemeClr val="accent5">
                    <a:lumMod val="75000"/>
                  </a:schemeClr>
                </a:solidFill>
              </a:rPr>
              <a:t>Visa tai sudėjus, vienos pakopos garų suspaudimo ciklas nuolat perduoda šilumą iš žemos temperatūros šaltinio į aukštesnį temperatūros kaupiklį (žr. 1.7 pav.). Šiluma Q</a:t>
            </a:r>
            <a:r>
              <a:rPr lang="lt-LT" sz="1600" baseline="-25000" noProof="0" dirty="0">
                <a:solidFill>
                  <a:schemeClr val="accent5">
                    <a:lumMod val="75000"/>
                  </a:schemeClr>
                </a:solidFill>
              </a:rPr>
              <a:t>0 </a:t>
            </a:r>
            <a:r>
              <a:rPr lang="lt-LT" sz="1600" noProof="0" dirty="0">
                <a:solidFill>
                  <a:schemeClr val="accent5">
                    <a:lumMod val="75000"/>
                  </a:schemeClr>
                </a:solidFill>
              </a:rPr>
              <a:t> gaunama iš šaltinio  yra absorbuojama garintuve (žemas slėgis). Tada kompresorius užkelia šaltnešio slėgį ir temperatūrą atitinkamai pagal atliktą darbą W. Kondensatorius į kaupiklį išleidžia Q</a:t>
            </a:r>
            <a:r>
              <a:rPr lang="lt-LT" sz="1600" baseline="-25000" noProof="0" dirty="0">
                <a:solidFill>
                  <a:schemeClr val="accent5">
                    <a:lumMod val="75000"/>
                  </a:schemeClr>
                </a:solidFill>
              </a:rPr>
              <a:t>c</a:t>
            </a:r>
            <a:r>
              <a:rPr lang="lt-LT" sz="1600" noProof="0" dirty="0">
                <a:solidFill>
                  <a:schemeClr val="accent5">
                    <a:lumMod val="75000"/>
                  </a:schemeClr>
                </a:solidFill>
              </a:rPr>
              <a:t> (kuris lygus Q</a:t>
            </a:r>
            <a:r>
              <a:rPr lang="lt-LT" sz="1600" baseline="-25000" noProof="0" dirty="0">
                <a:solidFill>
                  <a:schemeClr val="accent5">
                    <a:lumMod val="75000"/>
                  </a:schemeClr>
                </a:solidFill>
              </a:rPr>
              <a:t>0 </a:t>
            </a:r>
            <a:r>
              <a:rPr lang="lt-LT" sz="1600" noProof="0" dirty="0">
                <a:solidFill>
                  <a:schemeClr val="accent5">
                    <a:lumMod val="75000"/>
                  </a:schemeClr>
                </a:solidFill>
              </a:rPr>
              <a:t>+ W). Galiausiai i</a:t>
            </a:r>
            <a:r>
              <a:rPr lang="lt-LT" sz="1600" dirty="0">
                <a:solidFill>
                  <a:schemeClr val="accent5">
                    <a:lumMod val="75000"/>
                  </a:schemeClr>
                </a:solidFill>
              </a:rPr>
              <a:t>šsiplėti</a:t>
            </a:r>
            <a:r>
              <a:rPr lang="lt-LT" sz="1600" noProof="0" dirty="0">
                <a:solidFill>
                  <a:schemeClr val="accent5">
                    <a:lumMod val="75000"/>
                  </a:schemeClr>
                </a:solidFill>
              </a:rPr>
              <a:t>mo </a:t>
            </a:r>
            <a:r>
              <a:rPr lang="lt-LT" sz="1600" dirty="0">
                <a:solidFill>
                  <a:schemeClr val="accent5">
                    <a:lumMod val="75000"/>
                  </a:schemeClr>
                </a:solidFill>
              </a:rPr>
              <a:t>vožtuvas sumažina slėgį iki slėgio esančio garintuve lygio. A</a:t>
            </a:r>
            <a:r>
              <a:rPr lang="lt-LT" sz="1600" noProof="0" dirty="0">
                <a:solidFill>
                  <a:schemeClr val="accent5">
                    <a:lumMod val="75000"/>
                  </a:schemeClr>
                </a:solidFill>
              </a:rPr>
              <a:t>pskritai šilumos siurblys tiekia šilumą į</a:t>
            </a:r>
            <a:r>
              <a:rPr lang="lt-LT" sz="1600" dirty="0">
                <a:solidFill>
                  <a:schemeClr val="accent5">
                    <a:lumMod val="75000"/>
                  </a:schemeClr>
                </a:solidFill>
              </a:rPr>
              <a:t> kaupiklį kiekviename cikle:</a:t>
            </a:r>
            <a:r>
              <a:rPr lang="lt-LT" sz="1600" noProof="0" dirty="0">
                <a:solidFill>
                  <a:schemeClr val="accent5">
                    <a:lumMod val="75000"/>
                  </a:schemeClr>
                </a:solidFill>
              </a:rPr>
              <a:t>
 Q</a:t>
            </a:r>
            <a:r>
              <a:rPr lang="lt-LT" sz="1600" baseline="-25000" noProof="0" dirty="0">
                <a:solidFill>
                  <a:schemeClr val="accent5">
                    <a:lumMod val="75000"/>
                  </a:schemeClr>
                </a:solidFill>
              </a:rPr>
              <a:t>h</a:t>
            </a:r>
            <a:r>
              <a:rPr lang="lt-LT" sz="1600" noProof="0" dirty="0">
                <a:solidFill>
                  <a:schemeClr val="accent5">
                    <a:lumMod val="75000"/>
                  </a:schemeClr>
                </a:solidFill>
              </a:rPr>
              <a:t>= Q</a:t>
            </a:r>
            <a:r>
              <a:rPr lang="lt-LT" sz="1600" baseline="-25000" noProof="0" dirty="0">
                <a:solidFill>
                  <a:schemeClr val="accent5">
                    <a:lumMod val="75000"/>
                  </a:schemeClr>
                </a:solidFill>
              </a:rPr>
              <a:t>0 </a:t>
            </a:r>
            <a:r>
              <a:rPr lang="lt-LT" sz="1600" noProof="0" dirty="0">
                <a:solidFill>
                  <a:schemeClr val="accent5">
                    <a:lumMod val="75000"/>
                  </a:schemeClr>
                </a:solidFill>
              </a:rPr>
              <a:t>+W 
Kadangi Q</a:t>
            </a:r>
            <a:r>
              <a:rPr lang="lt-LT" sz="1600" baseline="-25000" noProof="0" dirty="0">
                <a:solidFill>
                  <a:schemeClr val="accent5">
                    <a:lumMod val="75000"/>
                  </a:schemeClr>
                </a:solidFill>
              </a:rPr>
              <a:t>h</a:t>
            </a:r>
            <a:r>
              <a:rPr lang="lt-LT" sz="1600" noProof="0" dirty="0">
                <a:solidFill>
                  <a:schemeClr val="accent5">
                    <a:lumMod val="75000"/>
                  </a:schemeClr>
                </a:solidFill>
              </a:rPr>
              <a:t> susideda iš absorbuotos iš aplinkos šilumos Q</a:t>
            </a:r>
            <a:r>
              <a:rPr lang="lt-LT" sz="1600" baseline="-25000" noProof="0" dirty="0">
                <a:solidFill>
                  <a:schemeClr val="accent5">
                    <a:lumMod val="75000"/>
                  </a:schemeClr>
                </a:solidFill>
              </a:rPr>
              <a:t>0</a:t>
            </a:r>
            <a:r>
              <a:rPr lang="lt-LT" sz="1600" noProof="0" dirty="0">
                <a:solidFill>
                  <a:schemeClr val="accent5">
                    <a:lumMod val="75000"/>
                  </a:schemeClr>
                </a:solidFill>
              </a:rPr>
              <a:t> ir plius atlikto </a:t>
            </a:r>
            <a:r>
              <a:rPr lang="lt-LT" sz="1600" dirty="0">
                <a:solidFill>
                  <a:schemeClr val="accent5">
                    <a:lumMod val="75000"/>
                  </a:schemeClr>
                </a:solidFill>
              </a:rPr>
              <a:t>mechaninio darbo</a:t>
            </a:r>
            <a:r>
              <a:rPr lang="lt-LT" sz="1600" noProof="0" dirty="0">
                <a:solidFill>
                  <a:schemeClr val="accent5">
                    <a:lumMod val="75000"/>
                  </a:schemeClr>
                </a:solidFill>
              </a:rPr>
              <a:t>, veikimo koeficientas (COP = Q</a:t>
            </a:r>
            <a:r>
              <a:rPr lang="lt-LT" sz="1600" baseline="-25000" noProof="0" dirty="0">
                <a:solidFill>
                  <a:schemeClr val="accent5">
                    <a:lumMod val="75000"/>
                  </a:schemeClr>
                </a:solidFill>
              </a:rPr>
              <a:t>h</a:t>
            </a:r>
            <a:r>
              <a:rPr lang="lt-LT" sz="1600" noProof="0" dirty="0">
                <a:solidFill>
                  <a:schemeClr val="accent5">
                    <a:lumMod val="75000"/>
                  </a:schemeClr>
                </a:solidFill>
              </a:rPr>
              <a:t>/W) gali viršyti 1, o tai pabrėžia šilumos siurblio termodinaminį pranašumą prieš įprastinius įrenginius.</a:t>
            </a:r>
          </a:p>
        </p:txBody>
      </p:sp>
      <p:sp>
        <p:nvSpPr>
          <p:cNvPr id="7" name="TextBox 6">
            <a:extLst>
              <a:ext uri="{FF2B5EF4-FFF2-40B4-BE49-F238E27FC236}">
                <a16:creationId xmlns:a16="http://schemas.microsoft.com/office/drawing/2014/main" id="{9251FE43-DD41-EE46-0328-33F2B7F36C7C}"/>
              </a:ext>
            </a:extLst>
          </p:cNvPr>
          <p:cNvSpPr txBox="1"/>
          <p:nvPr/>
        </p:nvSpPr>
        <p:spPr>
          <a:xfrm>
            <a:off x="6167887" y="5224059"/>
            <a:ext cx="4357238" cy="584775"/>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1-7 pav. Vienpakopės suspaudimo šaldymo sistemos schema</a:t>
            </a:r>
          </a:p>
        </p:txBody>
      </p:sp>
      <p:pic>
        <p:nvPicPr>
          <p:cNvPr id="6" name="Imagen 32">
            <a:extLst>
              <a:ext uri="{FF2B5EF4-FFF2-40B4-BE49-F238E27FC236}">
                <a16:creationId xmlns:a16="http://schemas.microsoft.com/office/drawing/2014/main" id="{69F74285-C2AA-BDF2-046A-B0C408D52F3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7999" y="1642392"/>
            <a:ext cx="3187771" cy="2995855"/>
          </a:xfrm>
          <a:prstGeom prst="rect">
            <a:avLst/>
          </a:prstGeom>
          <a:noFill/>
          <a:ln>
            <a:noFill/>
          </a:ln>
        </p:spPr>
      </p:pic>
      <p:sp>
        <p:nvSpPr>
          <p:cNvPr id="8" name="Título 1">
            <a:extLst>
              <a:ext uri="{FF2B5EF4-FFF2-40B4-BE49-F238E27FC236}">
                <a16:creationId xmlns:a16="http://schemas.microsoft.com/office/drawing/2014/main" id="{3D18BD80-C59C-6BD1-819D-443B134E52EF}"/>
              </a:ext>
            </a:extLst>
          </p:cNvPr>
          <p:cNvSpPr>
            <a:spLocks noGrp="1"/>
          </p:cNvSpPr>
          <p:nvPr>
            <p:ph type="title"/>
          </p:nvPr>
        </p:nvSpPr>
        <p:spPr>
          <a:xfrm>
            <a:off x="933452" y="497440"/>
            <a:ext cx="10736932" cy="734785"/>
          </a:xfrm>
        </p:spPr>
        <p:txBody>
          <a:bodyPr/>
          <a:lstStyle/>
          <a:p>
            <a:r>
              <a:rPr lang="lt-LT" sz="3200" noProof="0" dirty="0"/>
              <a:t>Paprastas garų suspaudimo ciklas</a:t>
            </a:r>
          </a:p>
        </p:txBody>
      </p:sp>
    </p:spTree>
    <p:extLst>
      <p:ext uri="{BB962C8B-B14F-4D97-AF65-F5344CB8AC3E}">
        <p14:creationId xmlns:p14="http://schemas.microsoft.com/office/powerpoint/2010/main" val="353180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BF4A-6A0A-81E5-827C-141D543C5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954EF-8D13-3A9B-19AB-E6E59C215918}"/>
              </a:ext>
            </a:extLst>
          </p:cNvPr>
          <p:cNvSpPr>
            <a:spLocks noGrp="1"/>
          </p:cNvSpPr>
          <p:nvPr>
            <p:ph type="title"/>
          </p:nvPr>
        </p:nvSpPr>
        <p:spPr/>
        <p:txBody>
          <a:bodyPr/>
          <a:lstStyle/>
          <a:p>
            <a:r>
              <a:rPr lang="lt-LT" noProof="0" dirty="0"/>
              <a:t>2 užsiėmimas</a:t>
            </a:r>
          </a:p>
        </p:txBody>
      </p:sp>
      <p:sp>
        <p:nvSpPr>
          <p:cNvPr id="3" name="Text Placeholder 2">
            <a:extLst>
              <a:ext uri="{FF2B5EF4-FFF2-40B4-BE49-F238E27FC236}">
                <a16:creationId xmlns:a16="http://schemas.microsoft.com/office/drawing/2014/main" id="{E8DBA59A-129F-AFFB-D219-E79AA3070916}"/>
              </a:ext>
            </a:extLst>
          </p:cNvPr>
          <p:cNvSpPr>
            <a:spLocks noGrp="1"/>
          </p:cNvSpPr>
          <p:nvPr>
            <p:ph type="body" idx="1"/>
          </p:nvPr>
        </p:nvSpPr>
        <p:spPr/>
        <p:txBody>
          <a:bodyPr/>
          <a:lstStyle/>
          <a:p>
            <a:r>
              <a:rPr lang="lt-LT" noProof="0" dirty="0"/>
              <a:t>Garų kompresijos ciklo termodinamika</a:t>
            </a:r>
          </a:p>
        </p:txBody>
      </p:sp>
    </p:spTree>
    <p:extLst>
      <p:ext uri="{BB962C8B-B14F-4D97-AF65-F5344CB8AC3E}">
        <p14:creationId xmlns:p14="http://schemas.microsoft.com/office/powerpoint/2010/main" val="222681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81B35-D2A5-4E19-CA21-87B4AE54EB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53C6BF-DD1D-A7C4-4A41-04AB3EA2BB51}"/>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2 užsiėmimas – mokymosi tikslai</a:t>
            </a:r>
          </a:p>
        </p:txBody>
      </p:sp>
      <p:sp>
        <p:nvSpPr>
          <p:cNvPr id="3" name="Marcador de contenido 2">
            <a:extLst>
              <a:ext uri="{FF2B5EF4-FFF2-40B4-BE49-F238E27FC236}">
                <a16:creationId xmlns:a16="http://schemas.microsoft.com/office/drawing/2014/main" id="{A6C40985-AAEF-A4AD-D877-F064247A8F1D}"/>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noProof="0" dirty="0">
                <a:solidFill>
                  <a:srgbClr val="0070C0"/>
                </a:solidFill>
              </a:rPr>
              <a:t>Paaiškinti temperatūros padidėjimą ir </a:t>
            </a:r>
            <a:r>
              <a:rPr lang="lt-LT" dirty="0">
                <a:solidFill>
                  <a:srgbClr val="0070C0"/>
                </a:solidFill>
              </a:rPr>
              <a:t>ši</a:t>
            </a:r>
            <a:r>
              <a:rPr lang="lt-LT" noProof="0" dirty="0">
                <a:solidFill>
                  <a:srgbClr val="0070C0"/>
                </a:solidFill>
              </a:rPr>
              <a:t>os įtaką šilumos siurblio efektyvumui ir veikimo koeficientui COP.</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Apibrėžti šilumos siurblį kaip „atvirkštinį“ įprastą šilumos variklį ir charakterizuoti veikimo koeficientą (COP).</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Palyginti idealiuosius (Karno) ir realiuosius ciklus ir paaiškinti termodinaminio negrįžtamumo (nepasiekiamumo) šaltinius.</a:t>
            </a:r>
          </a:p>
        </p:txBody>
      </p:sp>
      <p:sp>
        <p:nvSpPr>
          <p:cNvPr id="4" name="Marcador de contenido 2">
            <a:extLst>
              <a:ext uri="{FF2B5EF4-FFF2-40B4-BE49-F238E27FC236}">
                <a16:creationId xmlns:a16="http://schemas.microsoft.com/office/drawing/2014/main" id="{B612D04D-C370-F4D2-AF9D-1155AC766480}"/>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77448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06A5-9032-5567-0511-2D55C2D2CB3C}"/>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B7FD9C38-BF11-7F7C-E31E-C43B867EF1C7}"/>
              </a:ext>
            </a:extLst>
          </p:cNvPr>
          <p:cNvSpPr>
            <a:spLocks noGrp="1"/>
          </p:cNvSpPr>
          <p:nvPr>
            <p:ph type="body" idx="2"/>
          </p:nvPr>
        </p:nvSpPr>
        <p:spPr>
          <a:xfrm>
            <a:off x="859972" y="1746669"/>
            <a:ext cx="10142973" cy="4041181"/>
          </a:xfrm>
        </p:spPr>
        <p:txBody>
          <a:bodyPr>
            <a:noAutofit/>
          </a:bodyPr>
          <a:lstStyle/>
          <a:p>
            <a:pPr algn="just"/>
            <a:r>
              <a:rPr lang="lt-LT" sz="2200" noProof="0" dirty="0">
                <a:solidFill>
                  <a:schemeClr val="accent5">
                    <a:lumMod val="75000"/>
                  </a:schemeClr>
                </a:solidFill>
              </a:rPr>
              <a:t>Šilumos siurblio efektyvumas (atspindi veikimo koeficientas COP) yra labai jautrus temperatūros skirtumui tarp šaltinio ir kaupiklio. Mažesnis temperatūrų skirtumas (t. y. šiltesnis šaltinis arba aušintuvas) reiškia, kad reikia atlikti mažiau kompresoriaus darbo, taigi ir didesnis COP. 
Ir atvirkščiai, kai garintuvo temperatūra nukrenta žymiai žemiau nei šaltinio (arba kondensatoriaus temperatūra pakyla auksčiau kaupiklio), reikalingas išorinis darbas smarkiai padidėja, todėl sumažėja bendras proceso našumas. 
Taigi dizaineriai siekia kuo labiau sumažinti šaltinio ir kaupiklio temperatūrų skirtumus, kai tik ir kiek tik įmanoma. Pakėlus šaltinio temperatūrą arba sumažinus ciklo perduodamą temperatūrą, šilumos siurblys veikia su mažesniais temperatūrų skirtumais tarp komponentų ir žymiai didesniu efektyvumu procese.</a:t>
            </a:r>
          </a:p>
        </p:txBody>
      </p:sp>
      <p:sp>
        <p:nvSpPr>
          <p:cNvPr id="3" name="Título 1">
            <a:extLst>
              <a:ext uri="{FF2B5EF4-FFF2-40B4-BE49-F238E27FC236}">
                <a16:creationId xmlns:a16="http://schemas.microsoft.com/office/drawing/2014/main" id="{044BBF4F-59BB-C28D-A01F-23B9BDE13C0C}"/>
              </a:ext>
            </a:extLst>
          </p:cNvPr>
          <p:cNvSpPr txBox="1">
            <a:spLocks/>
          </p:cNvSpPr>
          <p:nvPr/>
        </p:nvSpPr>
        <p:spPr>
          <a:xfrm>
            <a:off x="859973" y="985462"/>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dirty="0"/>
              <a:t>Temperatūros padidėjimas ir šilumos </a:t>
            </a:r>
            <a:r>
              <a:rPr lang="lt-LT" sz="2400" noProof="0" dirty="0"/>
              <a:t>siurblio efektyvumas</a:t>
            </a:r>
          </a:p>
        </p:txBody>
      </p:sp>
    </p:spTree>
    <p:extLst>
      <p:ext uri="{BB962C8B-B14F-4D97-AF65-F5344CB8AC3E}">
        <p14:creationId xmlns:p14="http://schemas.microsoft.com/office/powerpoint/2010/main" val="417569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4D51-8AF4-C0D7-C476-52545DD90914}"/>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5E2C3370-CDF8-C51F-8086-1EEEE73CE989}"/>
              </a:ext>
            </a:extLst>
          </p:cNvPr>
          <p:cNvSpPr>
            <a:spLocks noGrp="1"/>
          </p:cNvSpPr>
          <p:nvPr>
            <p:ph type="body" idx="2"/>
          </p:nvPr>
        </p:nvSpPr>
        <p:spPr>
          <a:xfrm>
            <a:off x="859972" y="1746670"/>
            <a:ext cx="4788353" cy="4062164"/>
          </a:xfrm>
        </p:spPr>
        <p:txBody>
          <a:bodyPr>
            <a:noAutofit/>
          </a:bodyPr>
          <a:lstStyle/>
          <a:p>
            <a:pPr algn="just">
              <a:spcBef>
                <a:spcPts val="0"/>
              </a:spcBef>
            </a:pPr>
            <a:r>
              <a:rPr lang="lt-LT" sz="1600" noProof="0" dirty="0">
                <a:solidFill>
                  <a:schemeClr val="accent5">
                    <a:lumMod val="75000"/>
                  </a:schemeClr>
                </a:solidFill>
              </a:rPr>
              <a:t>Šilumos siurblys gali būti suprantamas kaip atvirkštinis šilumos variklis. Idealiame Karno cikle darbas W naudojamas šilumai Q</a:t>
            </a:r>
            <a:r>
              <a:rPr lang="lt-LT" sz="1600" baseline="-25000" noProof="0" dirty="0">
                <a:solidFill>
                  <a:schemeClr val="accent5">
                    <a:lumMod val="75000"/>
                  </a:schemeClr>
                </a:solidFill>
              </a:rPr>
              <a:t>0</a:t>
            </a:r>
            <a:r>
              <a:rPr lang="lt-LT" sz="1600" noProof="0" dirty="0">
                <a:solidFill>
                  <a:schemeClr val="accent5">
                    <a:lumMod val="75000"/>
                  </a:schemeClr>
                </a:solidFill>
              </a:rPr>
              <a:t> nukreipti iš šalto šaltinio į karštą terpę, tiekiant šilumą
 Q</a:t>
            </a:r>
            <a:r>
              <a:rPr lang="lt-LT" sz="1600" baseline="-25000" noProof="0" dirty="0">
                <a:solidFill>
                  <a:schemeClr val="accent5">
                    <a:lumMod val="75000"/>
                  </a:schemeClr>
                </a:solidFill>
              </a:rPr>
              <a:t>h</a:t>
            </a:r>
            <a:r>
              <a:rPr lang="lt-LT" sz="1600" noProof="0" dirty="0">
                <a:solidFill>
                  <a:schemeClr val="accent5">
                    <a:lumMod val="75000"/>
                  </a:schemeClr>
                </a:solidFill>
              </a:rPr>
              <a:t>=Q</a:t>
            </a:r>
            <a:r>
              <a:rPr lang="lt-LT" sz="1600" baseline="-25000" noProof="0" dirty="0">
                <a:solidFill>
                  <a:schemeClr val="accent5">
                    <a:lumMod val="75000"/>
                  </a:schemeClr>
                </a:solidFill>
              </a:rPr>
              <a:t>0</a:t>
            </a:r>
            <a:r>
              <a:rPr lang="lt-LT" sz="1600" noProof="0" dirty="0">
                <a:solidFill>
                  <a:schemeClr val="accent5">
                    <a:lumMod val="75000"/>
                  </a:schemeClr>
                </a:solidFill>
              </a:rPr>
              <a:t>+W 
prie kaupiklio (2.1 pav.). </a:t>
            </a:r>
            <a:r>
              <a:rPr lang="lt-LT" sz="1600" b="1" noProof="0" dirty="0">
                <a:solidFill>
                  <a:schemeClr val="accent5">
                    <a:lumMod val="75000"/>
                  </a:schemeClr>
                </a:solidFill>
              </a:rPr>
              <a:t>Veikimo/efektyvumo koeficientas apibrėžiamas </a:t>
            </a:r>
            <a:r>
              <a:rPr lang="lt-LT" sz="1600" noProof="0" dirty="0">
                <a:solidFill>
                  <a:schemeClr val="accent5">
                    <a:lumMod val="75000"/>
                  </a:schemeClr>
                </a:solidFill>
              </a:rPr>
              <a:t>taip: 
COP = Q</a:t>
            </a:r>
            <a:r>
              <a:rPr lang="lt-LT" sz="1600" baseline="-25000" noProof="0" dirty="0">
                <a:solidFill>
                  <a:schemeClr val="accent5">
                    <a:lumMod val="75000"/>
                  </a:schemeClr>
                </a:solidFill>
              </a:rPr>
              <a:t>h</a:t>
            </a:r>
            <a:r>
              <a:rPr lang="lt-LT" sz="1600" noProof="0" dirty="0">
                <a:solidFill>
                  <a:schemeClr val="accent5">
                    <a:lumMod val="75000"/>
                  </a:schemeClr>
                </a:solidFill>
              </a:rPr>
              <a:t>/W. 
Teoriškai </a:t>
            </a:r>
            <a:r>
              <a:rPr lang="lt-LT" sz="1600" noProof="0" dirty="0" err="1">
                <a:solidFill>
                  <a:schemeClr val="accent5">
                    <a:lumMod val="75000"/>
                  </a:schemeClr>
                </a:solidFill>
              </a:rPr>
              <a:t>Karno</a:t>
            </a:r>
            <a:r>
              <a:rPr lang="lt-LT" sz="1600" noProof="0" dirty="0">
                <a:solidFill>
                  <a:schemeClr val="accent5">
                    <a:lumMod val="75000"/>
                  </a:schemeClr>
                </a:solidFill>
              </a:rPr>
              <a:t> šilumos siurblys, veikiantis tarp šaltinio ir kaupiklio temperatūrų, turi maksimalų įmanomą COP toms temperatūroms. Praktiškai tai reiškia, kad esant tam pačiam darbo sąnaudų kiekiui, siurblys gali perduoti („pumpuoti“) tiek šilumos, kad jo atiduodamos šilumos kiekis viršija sunaudotą darbą. Realūs šilumos siurbliai artėja prie šios ribos, tačiau juos visada riboja gyvenimiška realybė.</a:t>
            </a:r>
          </a:p>
        </p:txBody>
      </p:sp>
      <p:sp>
        <p:nvSpPr>
          <p:cNvPr id="3" name="Título 1">
            <a:extLst>
              <a:ext uri="{FF2B5EF4-FFF2-40B4-BE49-F238E27FC236}">
                <a16:creationId xmlns:a16="http://schemas.microsoft.com/office/drawing/2014/main" id="{BAAB468D-2024-29D0-5246-0165C9BCE92F}"/>
              </a:ext>
            </a:extLst>
          </p:cNvPr>
          <p:cNvSpPr txBox="1">
            <a:spLocks/>
          </p:cNvSpPr>
          <p:nvPr/>
        </p:nvSpPr>
        <p:spPr>
          <a:xfrm>
            <a:off x="859973" y="985462"/>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Šilumos siurblys kaip atvirkštinis šilumos variklis (COP koncepcija)</a:t>
            </a:r>
          </a:p>
        </p:txBody>
      </p:sp>
      <p:pic>
        <p:nvPicPr>
          <p:cNvPr id="2" name="Picture 1">
            <a:extLst>
              <a:ext uri="{FF2B5EF4-FFF2-40B4-BE49-F238E27FC236}">
                <a16:creationId xmlns:a16="http://schemas.microsoft.com/office/drawing/2014/main" id="{4B05FE05-8F47-5F79-5AF5-A4103E8C9C4A}"/>
              </a:ext>
            </a:extLst>
          </p:cNvPr>
          <p:cNvPicPr>
            <a:picLocks noChangeAspect="1"/>
          </p:cNvPicPr>
          <p:nvPr/>
        </p:nvPicPr>
        <p:blipFill>
          <a:blip r:embed="rId2"/>
          <a:stretch>
            <a:fillRect/>
          </a:stretch>
        </p:blipFill>
        <p:spPr>
          <a:xfrm>
            <a:off x="6295114" y="1916687"/>
            <a:ext cx="4438273" cy="2853175"/>
          </a:xfrm>
          <a:prstGeom prst="rect">
            <a:avLst/>
          </a:prstGeom>
        </p:spPr>
      </p:pic>
      <p:sp>
        <p:nvSpPr>
          <p:cNvPr id="5" name="TextBox 4">
            <a:extLst>
              <a:ext uri="{FF2B5EF4-FFF2-40B4-BE49-F238E27FC236}">
                <a16:creationId xmlns:a16="http://schemas.microsoft.com/office/drawing/2014/main" id="{7C063DB2-D88F-322C-31F2-44D723D3AE83}"/>
              </a:ext>
            </a:extLst>
          </p:cNvPr>
          <p:cNvSpPr txBox="1"/>
          <p:nvPr/>
        </p:nvSpPr>
        <p:spPr>
          <a:xfrm>
            <a:off x="6167886" y="5224059"/>
            <a:ext cx="4788353" cy="584775"/>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2.1 pav. Karno ciklas: a) šilumos perdavimo schema; b) atvirkštinio Karno ciklo schema</a:t>
            </a:r>
          </a:p>
        </p:txBody>
      </p:sp>
    </p:spTree>
    <p:extLst>
      <p:ext uri="{BB962C8B-B14F-4D97-AF65-F5344CB8AC3E}">
        <p14:creationId xmlns:p14="http://schemas.microsoft.com/office/powerpoint/2010/main" val="161651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9CAD-6925-3E14-4456-D2051C045F9D}"/>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62ADB5E6-30D5-1929-E282-F89F6B5FA102}"/>
              </a:ext>
            </a:extLst>
          </p:cNvPr>
          <p:cNvSpPr>
            <a:spLocks noGrp="1"/>
          </p:cNvSpPr>
          <p:nvPr>
            <p:ph type="body" idx="2"/>
          </p:nvPr>
        </p:nvSpPr>
        <p:spPr>
          <a:xfrm>
            <a:off x="859973" y="1510325"/>
            <a:ext cx="6351711" cy="4250299"/>
          </a:xfrm>
        </p:spPr>
        <p:txBody>
          <a:bodyPr>
            <a:noAutofit/>
          </a:bodyPr>
          <a:lstStyle/>
          <a:p>
            <a:pPr algn="just">
              <a:spcBef>
                <a:spcPts val="0"/>
              </a:spcBef>
            </a:pPr>
            <a:r>
              <a:rPr lang="lt-LT" sz="1600" noProof="0" dirty="0">
                <a:solidFill>
                  <a:schemeClr val="accent5">
                    <a:lumMod val="75000"/>
                  </a:schemeClr>
                </a:solidFill>
              </a:rPr>
              <a:t>Garų suspaudimo ciklą galima pavaizduoti termodinaminėse diagramose, t.y. temperatūros–entropijos (T–s) (2.2 pav.) arba slėgio–entalpijos (p–h). Šios diagramos pateikia grafinį šilumos siurblio fizinių procesų aiškinimą.</a:t>
            </a:r>
          </a:p>
          <a:p>
            <a:pPr algn="just">
              <a:spcBef>
                <a:spcPts val="0"/>
              </a:spcBef>
            </a:pPr>
            <a:r>
              <a:rPr lang="lt-LT" sz="1600" noProof="0" dirty="0">
                <a:solidFill>
                  <a:schemeClr val="accent5">
                    <a:lumMod val="75000"/>
                  </a:schemeClr>
                </a:solidFill>
              </a:rPr>
              <a:t>Keturi pagrindiniai procesai yra šie:</a:t>
            </a:r>
          </a:p>
          <a:p>
            <a:pPr marL="285750" indent="-285750" algn="just">
              <a:spcBef>
                <a:spcPts val="0"/>
              </a:spcBef>
              <a:buFont typeface="Arial" panose="020B0604020202020204" pitchFamily="34" charset="0"/>
              <a:buChar char="•"/>
            </a:pPr>
            <a:r>
              <a:rPr lang="lt-LT" sz="1600" b="1" noProof="0" dirty="0">
                <a:solidFill>
                  <a:schemeClr val="accent5">
                    <a:lumMod val="75000"/>
                  </a:schemeClr>
                </a:solidFill>
              </a:rPr>
              <a:t>Garavimas (žemas slėgis): </a:t>
            </a:r>
            <a:r>
              <a:rPr lang="lt-LT" sz="1600" noProof="0" dirty="0" err="1">
                <a:solidFill>
                  <a:schemeClr val="accent5">
                    <a:lumMod val="75000"/>
                  </a:schemeClr>
                </a:solidFill>
              </a:rPr>
              <a:t>šaltnešis</a:t>
            </a:r>
            <a:r>
              <a:rPr lang="lt-LT" sz="1600" noProof="0" dirty="0">
                <a:solidFill>
                  <a:schemeClr val="accent5">
                    <a:lumMod val="75000"/>
                  </a:schemeClr>
                </a:solidFill>
              </a:rPr>
              <a:t> pasiima šilumą iš šaltinio beveik pastovioje temperatūroje, keisdamas agregatinę būseną iš skysčio į garus.
</a:t>
            </a:r>
            <a:r>
              <a:rPr lang="lt-LT" sz="1600" b="1" noProof="0" dirty="0">
                <a:solidFill>
                  <a:schemeClr val="accent5">
                    <a:lumMod val="75000"/>
                  </a:schemeClr>
                </a:solidFill>
              </a:rPr>
              <a:t>Suspaudimas: </a:t>
            </a:r>
            <a:r>
              <a:rPr lang="lt-LT" sz="1600" noProof="0" dirty="0">
                <a:solidFill>
                  <a:schemeClr val="accent5">
                    <a:lumMod val="75000"/>
                  </a:schemeClr>
                </a:solidFill>
              </a:rPr>
              <a:t>kompresorius atlikdamas mechaninį darbą padidina šaltnešio slėgį ir temperatūrą.
</a:t>
            </a:r>
            <a:r>
              <a:rPr lang="lt-LT" sz="1600" b="1" noProof="0" dirty="0">
                <a:solidFill>
                  <a:schemeClr val="accent5">
                    <a:lumMod val="75000"/>
                  </a:schemeClr>
                </a:solidFill>
              </a:rPr>
              <a:t>Kondensavimas (aukštas slėgis</a:t>
            </a:r>
            <a:r>
              <a:rPr lang="lt-LT" sz="1600" noProof="0" dirty="0">
                <a:solidFill>
                  <a:schemeClr val="accent5">
                    <a:lumMod val="75000"/>
                  </a:schemeClr>
                </a:solidFill>
              </a:rPr>
              <a:t>): šaltnešis kondensuojasi ir  išskiria šilumą į kaupiklį beveik pastovioje temperatūroje.
</a:t>
            </a:r>
            <a:r>
              <a:rPr lang="lt-LT" sz="1600" b="1" noProof="0" dirty="0">
                <a:solidFill>
                  <a:schemeClr val="accent5">
                    <a:lumMod val="75000"/>
                  </a:schemeClr>
                </a:solidFill>
              </a:rPr>
              <a:t>Išsiplėtimas: </a:t>
            </a:r>
            <a:r>
              <a:rPr lang="lt-LT" sz="1600" noProof="0" dirty="0">
                <a:solidFill>
                  <a:schemeClr val="accent5">
                    <a:lumMod val="75000"/>
                  </a:schemeClr>
                </a:solidFill>
              </a:rPr>
              <a:t>i</a:t>
            </a:r>
            <a:r>
              <a:rPr lang="lt-LT" sz="1600" dirty="0">
                <a:solidFill>
                  <a:schemeClr val="accent5">
                    <a:lumMod val="75000"/>
                  </a:schemeClr>
                </a:solidFill>
              </a:rPr>
              <a:t>šsip</a:t>
            </a:r>
            <a:r>
              <a:rPr lang="lt-LT" sz="1600" noProof="0" dirty="0">
                <a:solidFill>
                  <a:schemeClr val="accent5">
                    <a:lumMod val="75000"/>
                  </a:schemeClr>
                </a:solidFill>
              </a:rPr>
              <a:t>lėtimo vožtuvas sumažina slėgį (sumažėja ir temperatūra) iki kol šaltnešis vėl patenka į garintuvą.</a:t>
            </a:r>
          </a:p>
          <a:p>
            <a:pPr algn="just">
              <a:spcBef>
                <a:spcPts val="0"/>
              </a:spcBef>
            </a:pPr>
            <a:r>
              <a:rPr lang="lt-LT" sz="1600" noProof="0" dirty="0">
                <a:solidFill>
                  <a:schemeClr val="accent5">
                    <a:lumMod val="75000"/>
                  </a:schemeClr>
                </a:solidFill>
              </a:rPr>
              <a:t>Idealiame cikle suspaudimas yra izentropinis (pastovi entropija). Realiose sistemose entropija didėja dėl negrįžtamumo, o tai sumažina proceso efektyvumą.</a:t>
            </a:r>
          </a:p>
        </p:txBody>
      </p:sp>
      <p:sp>
        <p:nvSpPr>
          <p:cNvPr id="3" name="Título 1">
            <a:extLst>
              <a:ext uri="{FF2B5EF4-FFF2-40B4-BE49-F238E27FC236}">
                <a16:creationId xmlns:a16="http://schemas.microsoft.com/office/drawing/2014/main" id="{E106C93E-A0ED-348C-E414-E7D4F6C4391F}"/>
              </a:ext>
            </a:extLst>
          </p:cNvPr>
          <p:cNvSpPr txBox="1">
            <a:spLocks/>
          </p:cNvSpPr>
          <p:nvPr/>
        </p:nvSpPr>
        <p:spPr>
          <a:xfrm>
            <a:off x="859973" y="985462"/>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pPr algn="l"/>
            <a:r>
              <a:rPr lang="lt-LT" sz="2400" noProof="0" dirty="0"/>
              <a:t>Garų suspaudimo ciklas termodinaminė</a:t>
            </a:r>
            <a:r>
              <a:rPr lang="lt-LT" sz="2400" dirty="0"/>
              <a:t>s</a:t>
            </a:r>
            <a:r>
              <a:rPr lang="lt-LT" sz="2400" noProof="0" dirty="0"/>
              <a:t>e diagramose</a:t>
            </a:r>
          </a:p>
        </p:txBody>
      </p:sp>
      <p:sp>
        <p:nvSpPr>
          <p:cNvPr id="5" name="TextBox 4">
            <a:extLst>
              <a:ext uri="{FF2B5EF4-FFF2-40B4-BE49-F238E27FC236}">
                <a16:creationId xmlns:a16="http://schemas.microsoft.com/office/drawing/2014/main" id="{9C1609AA-AC3A-D62B-AEE5-0977A3D9047A}"/>
              </a:ext>
            </a:extLst>
          </p:cNvPr>
          <p:cNvSpPr txBox="1"/>
          <p:nvPr/>
        </p:nvSpPr>
        <p:spPr>
          <a:xfrm>
            <a:off x="7314496" y="5175849"/>
            <a:ext cx="4523809" cy="584775"/>
          </a:xfrm>
          <a:prstGeom prst="rect">
            <a:avLst/>
          </a:prstGeom>
          <a:noFill/>
        </p:spPr>
        <p:txBody>
          <a:bodyPr wrap="square">
            <a:spAutoFit/>
          </a:bodyPr>
          <a:lstStyle/>
          <a:p>
            <a:pPr algn="ctr">
              <a:spcBef>
                <a:spcPts val="1000"/>
              </a:spcBef>
              <a:buClr>
                <a:srgbClr val="9FC3E1"/>
              </a:buClr>
              <a:buSzPct val="80000"/>
            </a:pPr>
            <a:r>
              <a:rPr lang="lt-LT" sz="1600" i="1" noProof="0" dirty="0" err="1">
                <a:solidFill>
                  <a:srgbClr val="FF9900"/>
                </a:solidFill>
                <a:latin typeface="Corbel" panose="020B0503020204020204" pitchFamily="34" charset="0"/>
              </a:rPr>
              <a:t>Figure</a:t>
            </a:r>
            <a:r>
              <a:rPr lang="lt-LT" sz="1600" i="1" noProof="0" dirty="0">
                <a:solidFill>
                  <a:srgbClr val="FF9900"/>
                </a:solidFill>
                <a:latin typeface="Corbel" panose="020B0503020204020204" pitchFamily="34" charset="0"/>
              </a:rPr>
              <a:t> 2.2. </a:t>
            </a:r>
            <a:r>
              <a:rPr lang="lt-LT" sz="1600" i="1" noProof="0" dirty="0" err="1">
                <a:solidFill>
                  <a:srgbClr val="FF9900"/>
                </a:solidFill>
                <a:latin typeface="Corbel" panose="020B0503020204020204" pitchFamily="34" charset="0"/>
              </a:rPr>
              <a:t>Carnot</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engine</a:t>
            </a:r>
            <a:r>
              <a:rPr lang="lt-LT" sz="1600" i="1" noProof="0" dirty="0">
                <a:solidFill>
                  <a:srgbClr val="FF9900"/>
                </a:solidFill>
                <a:latin typeface="Corbel" panose="020B0503020204020204" pitchFamily="34" charset="0"/>
              </a:rPr>
              <a:t>: (a) </a:t>
            </a:r>
            <a:r>
              <a:rPr lang="lt-LT" sz="1600" i="1" noProof="0" dirty="0" err="1">
                <a:solidFill>
                  <a:srgbClr val="FF9900"/>
                </a:solidFill>
                <a:latin typeface="Corbel" panose="020B0503020204020204" pitchFamily="34" charset="0"/>
              </a:rPr>
              <a:t>schematic</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diagram</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of</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heat</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transfer</a:t>
            </a:r>
            <a:r>
              <a:rPr lang="lt-LT" sz="1600" i="1" noProof="0" dirty="0">
                <a:solidFill>
                  <a:srgbClr val="FF9900"/>
                </a:solidFill>
                <a:latin typeface="Corbel" panose="020B0503020204020204" pitchFamily="34" charset="0"/>
              </a:rPr>
              <a:t>; (b) </a:t>
            </a:r>
            <a:r>
              <a:rPr lang="lt-LT" sz="1600" i="1" noProof="0" dirty="0" err="1">
                <a:solidFill>
                  <a:srgbClr val="FF9900"/>
                </a:solidFill>
                <a:latin typeface="Corbel" panose="020B0503020204020204" pitchFamily="34" charset="0"/>
              </a:rPr>
              <a:t>diagram</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for</a:t>
            </a:r>
            <a:r>
              <a:rPr lang="lt-LT" sz="1600" i="1" noProof="0" dirty="0">
                <a:solidFill>
                  <a:srgbClr val="FF9900"/>
                </a:solidFill>
                <a:latin typeface="Corbel" panose="020B0503020204020204" pitchFamily="34" charset="0"/>
              </a:rPr>
              <a:t> a </a:t>
            </a:r>
            <a:r>
              <a:rPr lang="lt-LT" sz="1600" i="1" noProof="0" dirty="0" err="1">
                <a:solidFill>
                  <a:srgbClr val="FF9900"/>
                </a:solidFill>
                <a:latin typeface="Corbel" panose="020B0503020204020204" pitchFamily="34" charset="0"/>
              </a:rPr>
              <a:t>Carnot</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cycle</a:t>
            </a:r>
            <a:r>
              <a:rPr lang="lt-LT" sz="1600" i="1" noProof="0" dirty="0">
                <a:solidFill>
                  <a:srgbClr val="FF9900"/>
                </a:solidFill>
                <a:latin typeface="Corbel" panose="020B0503020204020204" pitchFamily="34" charset="0"/>
              </a:rPr>
              <a:t> </a:t>
            </a:r>
            <a:r>
              <a:rPr lang="lt-LT" sz="1600" i="1" noProof="0" dirty="0" err="1">
                <a:solidFill>
                  <a:srgbClr val="FF9900"/>
                </a:solidFill>
                <a:latin typeface="Corbel" panose="020B0503020204020204" pitchFamily="34" charset="0"/>
              </a:rPr>
              <a:t>reversed</a:t>
            </a:r>
            <a:r>
              <a:rPr lang="lt-LT" sz="1600" i="1" noProof="0" dirty="0">
                <a:solidFill>
                  <a:srgbClr val="FF9900"/>
                </a:solidFill>
                <a:latin typeface="Corbel" panose="020B0503020204020204" pitchFamily="34" charset="0"/>
              </a:rPr>
              <a:t> </a:t>
            </a:r>
          </a:p>
        </p:txBody>
      </p:sp>
      <p:pic>
        <p:nvPicPr>
          <p:cNvPr id="2" name="Imagen 31">
            <a:extLst>
              <a:ext uri="{FF2B5EF4-FFF2-40B4-BE49-F238E27FC236}">
                <a16:creationId xmlns:a16="http://schemas.microsoft.com/office/drawing/2014/main" id="{0CEC8272-4935-9157-A4DD-352A9652941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82287" y="1956804"/>
            <a:ext cx="4756018" cy="3219045"/>
          </a:xfrm>
          <a:prstGeom prst="rect">
            <a:avLst/>
          </a:prstGeom>
          <a:noFill/>
        </p:spPr>
      </p:pic>
    </p:spTree>
    <p:extLst>
      <p:ext uri="{BB962C8B-B14F-4D97-AF65-F5344CB8AC3E}">
        <p14:creationId xmlns:p14="http://schemas.microsoft.com/office/powerpoint/2010/main" val="379750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1510-AB1E-2BA9-9A88-2F20DD1D3EBF}"/>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B29CD0D6-E199-EC0B-4D3A-107FD4B12C15}"/>
              </a:ext>
            </a:extLst>
          </p:cNvPr>
          <p:cNvSpPr>
            <a:spLocks noGrp="1"/>
          </p:cNvSpPr>
          <p:nvPr>
            <p:ph type="body" idx="2"/>
          </p:nvPr>
        </p:nvSpPr>
        <p:spPr>
          <a:xfrm>
            <a:off x="859972" y="1746670"/>
            <a:ext cx="5429019" cy="3884314"/>
          </a:xfrm>
        </p:spPr>
        <p:txBody>
          <a:bodyPr>
            <a:noAutofit/>
          </a:bodyPr>
          <a:lstStyle/>
          <a:p>
            <a:pPr algn="just">
              <a:spcBef>
                <a:spcPts val="0"/>
              </a:spcBef>
            </a:pPr>
            <a:r>
              <a:rPr lang="lt-LT" sz="1800" noProof="0" dirty="0">
                <a:solidFill>
                  <a:schemeClr val="accent5">
                    <a:lumMod val="75000"/>
                  </a:schemeClr>
                </a:solidFill>
              </a:rPr>
              <a:t>2.3 paveiksle parodytas realaus pasaulio negrįžtamumo poveikis šilumos siurblio termodinamikai. Praktiškai suspaudimas nėra izentropinis (žr. punktyrinę ir ištisinę linijas 2.3 pav.), o baigtiniai temperatūrų skirtumai tarp šilumokaičių lemia entropijos susidarymą. Šie nuostoliai reiškia, kad faktinis COP yra mažesnis nei idealus </a:t>
            </a:r>
            <a:r>
              <a:rPr lang="lt-LT" sz="1800" noProof="0" dirty="0" err="1">
                <a:solidFill>
                  <a:schemeClr val="accent5">
                    <a:lumMod val="75000"/>
                  </a:schemeClr>
                </a:solidFill>
              </a:rPr>
              <a:t>Karno</a:t>
            </a:r>
            <a:r>
              <a:rPr lang="lt-LT" sz="1800" noProof="0" dirty="0">
                <a:solidFill>
                  <a:schemeClr val="accent5">
                    <a:lumMod val="75000"/>
                  </a:schemeClr>
                </a:solidFill>
              </a:rPr>
              <a:t> ciklo COP. 
Pavyzdžiui, slėgio kritimas ir neidealus dujų elgesys reikalauja papildomo darbo. T-s diagrama taip pat rodo papildomą entropiją, susidariusią realaus suspaudimo metu. Taigi, bet koks nukrypimas nuo grįžtamojo ciklo (pvz., šilumos perdavimas dėl temperatūrų skirtumų ar dėl trinties kompresoriuje) sumažina bendrą efektyvumą ir COP.</a:t>
            </a:r>
          </a:p>
        </p:txBody>
      </p:sp>
      <p:sp>
        <p:nvSpPr>
          <p:cNvPr id="3" name="Título 1">
            <a:extLst>
              <a:ext uri="{FF2B5EF4-FFF2-40B4-BE49-F238E27FC236}">
                <a16:creationId xmlns:a16="http://schemas.microsoft.com/office/drawing/2014/main" id="{0D44CDEF-49E8-0B00-B6AD-22940A5FEC4B}"/>
              </a:ext>
            </a:extLst>
          </p:cNvPr>
          <p:cNvSpPr txBox="1">
            <a:spLocks/>
          </p:cNvSpPr>
          <p:nvPr/>
        </p:nvSpPr>
        <p:spPr>
          <a:xfrm>
            <a:off x="859973" y="985462"/>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err="1"/>
              <a:t>Karno</a:t>
            </a:r>
            <a:r>
              <a:rPr lang="lt-LT" sz="2400" noProof="0" dirty="0"/>
              <a:t> ciklo efektyvumas ir negrįžtamumas</a:t>
            </a:r>
          </a:p>
        </p:txBody>
      </p:sp>
      <p:sp>
        <p:nvSpPr>
          <p:cNvPr id="5" name="TextBox 4">
            <a:extLst>
              <a:ext uri="{FF2B5EF4-FFF2-40B4-BE49-F238E27FC236}">
                <a16:creationId xmlns:a16="http://schemas.microsoft.com/office/drawing/2014/main" id="{D8E7CBEB-074F-D395-E465-9C8EAD22BE31}"/>
              </a:ext>
            </a:extLst>
          </p:cNvPr>
          <p:cNvSpPr txBox="1"/>
          <p:nvPr/>
        </p:nvSpPr>
        <p:spPr>
          <a:xfrm>
            <a:off x="6167886" y="5224059"/>
            <a:ext cx="5429019"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2.3 pav. Realus ir idealus garų suspaudimo ciklas, T–s diagrama</a:t>
            </a:r>
          </a:p>
        </p:txBody>
      </p:sp>
      <p:pic>
        <p:nvPicPr>
          <p:cNvPr id="7" name="Picture 6">
            <a:extLst>
              <a:ext uri="{FF2B5EF4-FFF2-40B4-BE49-F238E27FC236}">
                <a16:creationId xmlns:a16="http://schemas.microsoft.com/office/drawing/2014/main" id="{66EB2BFC-E609-AEDF-03A1-9CDBCEE7D7EB}"/>
              </a:ext>
            </a:extLst>
          </p:cNvPr>
          <p:cNvPicPr>
            <a:picLocks noChangeAspect="1"/>
          </p:cNvPicPr>
          <p:nvPr/>
        </p:nvPicPr>
        <p:blipFill>
          <a:blip r:embed="rId2"/>
          <a:stretch>
            <a:fillRect/>
          </a:stretch>
        </p:blipFill>
        <p:spPr>
          <a:xfrm>
            <a:off x="7149953" y="2077690"/>
            <a:ext cx="3127522" cy="2811047"/>
          </a:xfrm>
          <a:prstGeom prst="rect">
            <a:avLst/>
          </a:prstGeom>
        </p:spPr>
      </p:pic>
    </p:spTree>
    <p:extLst>
      <p:ext uri="{BB962C8B-B14F-4D97-AF65-F5344CB8AC3E}">
        <p14:creationId xmlns:p14="http://schemas.microsoft.com/office/powerpoint/2010/main" val="8343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257C-8D85-C142-DAF1-875197EEE1B2}"/>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781B814A-7090-4914-AD3C-714AA23AE31E}"/>
              </a:ext>
            </a:extLst>
          </p:cNvPr>
          <p:cNvSpPr>
            <a:spLocks noGrp="1"/>
          </p:cNvSpPr>
          <p:nvPr>
            <p:ph type="body" idx="2"/>
          </p:nvPr>
        </p:nvSpPr>
        <p:spPr>
          <a:xfrm>
            <a:off x="859973" y="1150552"/>
            <a:ext cx="4859340" cy="5376813"/>
          </a:xfrm>
        </p:spPr>
        <p:txBody>
          <a:bodyPr>
            <a:noAutofit/>
          </a:bodyPr>
          <a:lstStyle/>
          <a:p>
            <a:pPr algn="just">
              <a:spcBef>
                <a:spcPts val="0"/>
              </a:spcBef>
            </a:pPr>
            <a:r>
              <a:rPr lang="lt-LT" sz="1500" noProof="0" dirty="0">
                <a:solidFill>
                  <a:schemeClr val="accent5">
                    <a:lumMod val="75000"/>
                  </a:schemeClr>
                </a:solidFill>
              </a:rPr>
              <a:t>Garų suspaudimo ciklo realūs termodinaminiai principai tiesiogiai veikia sistemos projektavimą ir eksploatacines savybes. COP padidėja, kai: </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Sumažėja temperatūros skirtumas tarp šilumos šaltinio ir kaupiklio (2.4 pav.).</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Garintuvas dirba aukštesnėje temperatūroje.</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Kondensatorius dirba žemesnėje temperatūroje.</a:t>
            </a:r>
          </a:p>
          <a:p>
            <a:pPr algn="just">
              <a:spcBef>
                <a:spcPts val="0"/>
              </a:spcBef>
            </a:pPr>
            <a:r>
              <a:rPr lang="lt-LT" sz="1500" noProof="0" dirty="0">
                <a:solidFill>
                  <a:schemeClr val="accent5">
                    <a:lumMod val="75000"/>
                  </a:schemeClr>
                </a:solidFill>
              </a:rPr>
              <a:t>Negrįžtamumas (neentropinis suspaudimas, slėgio</a:t>
            </a:r>
          </a:p>
          <a:p>
            <a:pPr algn="just">
              <a:spcBef>
                <a:spcPts val="0"/>
              </a:spcBef>
            </a:pPr>
            <a:r>
              <a:rPr lang="lt-LT" sz="1500" noProof="0" dirty="0">
                <a:solidFill>
                  <a:schemeClr val="accent5">
                    <a:lumMod val="75000"/>
                  </a:schemeClr>
                </a:solidFill>
              </a:rPr>
              <a:t>kritimas ir šilumos perdavimas esant dideliems </a:t>
            </a:r>
            <a:r>
              <a:rPr lang="en-GB" sz="1500" noProof="0" dirty="0">
                <a:solidFill>
                  <a:schemeClr val="accent5">
                    <a:lumMod val="75000"/>
                  </a:schemeClr>
                </a:solidFill>
              </a:rPr>
              <a:t>∆</a:t>
            </a:r>
            <a:r>
              <a:rPr lang="lt-LT" sz="1500" noProof="0" dirty="0">
                <a:solidFill>
                  <a:schemeClr val="accent5">
                    <a:lumMod val="75000"/>
                  </a:schemeClr>
                </a:solidFill>
              </a:rPr>
              <a:t>T) sumažina sistemos efektyvumą.</a:t>
            </a:r>
          </a:p>
          <a:p>
            <a:pPr algn="just">
              <a:spcBef>
                <a:spcPts val="0"/>
              </a:spcBef>
            </a:pPr>
            <a:r>
              <a:rPr lang="lt-LT" sz="1500" noProof="0" dirty="0">
                <a:solidFill>
                  <a:schemeClr val="accent5">
                    <a:lumMod val="75000"/>
                  </a:schemeClr>
                </a:solidFill>
              </a:rPr>
              <a:t>Praktiškai tai reiškia:</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Žemesnė šildymo sistemos tiekimo temperatūra pagerina našumą.</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Aukštesnė šaltinio temperatūra (žemės </a:t>
            </a:r>
            <a:r>
              <a:rPr lang="en-GB" sz="1500" dirty="0">
                <a:solidFill>
                  <a:schemeClr val="accent5">
                    <a:lumMod val="75000"/>
                  </a:schemeClr>
                </a:solidFill>
              </a:rPr>
              <a:t>a</a:t>
            </a:r>
            <a:r>
              <a:rPr lang="lt-LT" sz="1500" noProof="0" dirty="0">
                <a:solidFill>
                  <a:schemeClr val="accent5">
                    <a:lumMod val="75000"/>
                  </a:schemeClr>
                </a:solidFill>
              </a:rPr>
              <a:t>r šalto oro) padidina efektyvumą.</a:t>
            </a:r>
          </a:p>
          <a:p>
            <a:pPr marL="285750" indent="-285750" algn="just">
              <a:spcBef>
                <a:spcPts val="0"/>
              </a:spcBef>
              <a:buFont typeface="Arial" panose="020B0604020202020204" pitchFamily="34" charset="0"/>
              <a:buChar char="•"/>
            </a:pPr>
            <a:r>
              <a:rPr lang="lt-LT" sz="1500" noProof="0" dirty="0">
                <a:solidFill>
                  <a:schemeClr val="accent5">
                    <a:lumMod val="75000"/>
                  </a:schemeClr>
                </a:solidFill>
              </a:rPr>
              <a:t>Tinkamas šilumokaičio dydis sumažina temperatūros skirtumus ir pagerina COP.</a:t>
            </a:r>
          </a:p>
          <a:p>
            <a:pPr algn="just">
              <a:spcBef>
                <a:spcPts val="0"/>
              </a:spcBef>
            </a:pPr>
            <a:r>
              <a:rPr lang="lt-LT" sz="1500" noProof="0" dirty="0">
                <a:solidFill>
                  <a:schemeClr val="accent5">
                    <a:lumMod val="75000"/>
                  </a:schemeClr>
                </a:solidFill>
              </a:rPr>
              <a:t>Todėl termodinaminis </a:t>
            </a:r>
            <a:r>
              <a:rPr lang="en-GB" sz="1500" noProof="0" dirty="0" err="1">
                <a:solidFill>
                  <a:schemeClr val="accent5">
                    <a:lumMod val="75000"/>
                  </a:schemeClr>
                </a:solidFill>
              </a:rPr>
              <a:t>proceso</a:t>
            </a:r>
            <a:r>
              <a:rPr lang="en-GB" sz="1500" noProof="0" dirty="0">
                <a:solidFill>
                  <a:schemeClr val="accent5">
                    <a:lumMod val="75000"/>
                  </a:schemeClr>
                </a:solidFill>
              </a:rPr>
              <a:t> </a:t>
            </a:r>
            <a:r>
              <a:rPr lang="lt-LT" sz="1500" noProof="0" dirty="0">
                <a:solidFill>
                  <a:schemeClr val="accent5">
                    <a:lumMod val="75000"/>
                  </a:schemeClr>
                </a:solidFill>
              </a:rPr>
              <a:t>optimizavimas yra tiesiogiai susijęs su sistemos projektavimo sprendi</a:t>
            </a:r>
            <a:r>
              <a:rPr lang="en-GB" sz="1500" noProof="0" dirty="0" err="1">
                <a:solidFill>
                  <a:schemeClr val="accent5">
                    <a:lumMod val="75000"/>
                  </a:schemeClr>
                </a:solidFill>
              </a:rPr>
              <a:t>niais</a:t>
            </a:r>
            <a:r>
              <a:rPr lang="lt-LT" sz="1500" noProof="0" dirty="0">
                <a:solidFill>
                  <a:schemeClr val="accent5">
                    <a:lumMod val="75000"/>
                  </a:schemeClr>
                </a:solidFill>
              </a:rPr>
              <a:t> ir komponentų pasirinkimu.</a:t>
            </a:r>
          </a:p>
        </p:txBody>
      </p:sp>
      <p:sp>
        <p:nvSpPr>
          <p:cNvPr id="3" name="Título 1">
            <a:extLst>
              <a:ext uri="{FF2B5EF4-FFF2-40B4-BE49-F238E27FC236}">
                <a16:creationId xmlns:a16="http://schemas.microsoft.com/office/drawing/2014/main" id="{2C5C4796-B8A0-3C01-CA50-38F20996178C}"/>
              </a:ext>
            </a:extLst>
          </p:cNvPr>
          <p:cNvSpPr txBox="1">
            <a:spLocks/>
          </p:cNvSpPr>
          <p:nvPr/>
        </p:nvSpPr>
        <p:spPr>
          <a:xfrm>
            <a:off x="859973" y="625689"/>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Termodinaminės projektavimo pasekmės šilumos siurblio efektyvumui</a:t>
            </a:r>
          </a:p>
        </p:txBody>
      </p:sp>
      <p:sp>
        <p:nvSpPr>
          <p:cNvPr id="5" name="TextBox 4">
            <a:extLst>
              <a:ext uri="{FF2B5EF4-FFF2-40B4-BE49-F238E27FC236}">
                <a16:creationId xmlns:a16="http://schemas.microsoft.com/office/drawing/2014/main" id="{E1B3BA2D-04E3-A470-558E-2347E3920012}"/>
              </a:ext>
            </a:extLst>
          </p:cNvPr>
          <p:cNvSpPr txBox="1"/>
          <p:nvPr/>
        </p:nvSpPr>
        <p:spPr>
          <a:xfrm>
            <a:off x="6228439" y="4899242"/>
            <a:ext cx="5528132"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2.4 pav. COP pagal temperatūros pokyčius šaltinyje ir kaupiklyje</a:t>
            </a:r>
          </a:p>
        </p:txBody>
      </p:sp>
      <p:pic>
        <p:nvPicPr>
          <p:cNvPr id="6" name="Picture 5">
            <a:extLst>
              <a:ext uri="{FF2B5EF4-FFF2-40B4-BE49-F238E27FC236}">
                <a16:creationId xmlns:a16="http://schemas.microsoft.com/office/drawing/2014/main" id="{F30999B2-9314-8DAD-1162-EC50A4FBEDCD}"/>
              </a:ext>
            </a:extLst>
          </p:cNvPr>
          <p:cNvPicPr>
            <a:picLocks noChangeAspect="1"/>
          </p:cNvPicPr>
          <p:nvPr/>
        </p:nvPicPr>
        <p:blipFill>
          <a:blip r:embed="rId2"/>
          <a:stretch>
            <a:fillRect/>
          </a:stretch>
        </p:blipFill>
        <p:spPr>
          <a:xfrm>
            <a:off x="5719313" y="1870098"/>
            <a:ext cx="6231146" cy="2669371"/>
          </a:xfrm>
          <a:prstGeom prst="rect">
            <a:avLst/>
          </a:prstGeom>
        </p:spPr>
      </p:pic>
    </p:spTree>
    <p:extLst>
      <p:ext uri="{BB962C8B-B14F-4D97-AF65-F5344CB8AC3E}">
        <p14:creationId xmlns:p14="http://schemas.microsoft.com/office/powerpoint/2010/main" val="37737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071B-7CBE-D421-C012-CBCB62A93211}"/>
              </a:ext>
            </a:extLst>
          </p:cNvPr>
          <p:cNvSpPr>
            <a:spLocks noGrp="1"/>
          </p:cNvSpPr>
          <p:nvPr>
            <p:ph type="title"/>
          </p:nvPr>
        </p:nvSpPr>
        <p:spPr>
          <a:xfrm>
            <a:off x="639981" y="424067"/>
            <a:ext cx="10537683" cy="862621"/>
          </a:xfrm>
        </p:spPr>
        <p:txBody>
          <a:bodyPr/>
          <a:lstStyle/>
          <a:p>
            <a:r>
              <a:rPr lang="lt-LT" noProof="0" dirty="0"/>
              <a:t>Modulio apžvalga</a:t>
            </a:r>
          </a:p>
        </p:txBody>
      </p:sp>
      <p:sp>
        <p:nvSpPr>
          <p:cNvPr id="4" name="Text Placeholder 3">
            <a:extLst>
              <a:ext uri="{FF2B5EF4-FFF2-40B4-BE49-F238E27FC236}">
                <a16:creationId xmlns:a16="http://schemas.microsoft.com/office/drawing/2014/main" id="{961C1BE6-2913-6483-02BB-A1D572F9E95F}"/>
              </a:ext>
            </a:extLst>
          </p:cNvPr>
          <p:cNvSpPr>
            <a:spLocks noGrp="1"/>
          </p:cNvSpPr>
          <p:nvPr>
            <p:ph type="body" sz="quarter" idx="22"/>
          </p:nvPr>
        </p:nvSpPr>
        <p:spPr>
          <a:xfrm>
            <a:off x="5194169" y="4828421"/>
            <a:ext cx="5983495" cy="1443267"/>
          </a:xfrm>
        </p:spPr>
        <p:txBody>
          <a:bodyPr>
            <a:noAutofit/>
          </a:bodyPr>
          <a:lstStyle/>
          <a:p>
            <a:pPr marL="45720" indent="0">
              <a:lnSpc>
                <a:spcPct val="120000"/>
              </a:lnSpc>
              <a:buNone/>
            </a:pPr>
            <a:r>
              <a:rPr lang="lt-LT" sz="1800" noProof="0" dirty="0"/>
              <a:t>Šios modulio temos kartu </a:t>
            </a:r>
            <a:r>
              <a:rPr lang="lt-LT" sz="1800" dirty="0"/>
              <a:t>leidžia išsamiai suprasti</a:t>
            </a:r>
            <a:r>
              <a:rPr lang="lt-LT" sz="1800" noProof="0" dirty="0"/>
              <a:t>, kaip veikia šilumos siurbliai, kaip sąveikauja jų komponentai ir kaip sistemos projektavimo sprendiniai daro įtaką proceso efektyvumui, patikimumui ir saugiam įrenginių eksploatavimui.</a:t>
            </a:r>
          </a:p>
        </p:txBody>
      </p:sp>
      <p:sp>
        <p:nvSpPr>
          <p:cNvPr id="6" name="Text Placeholder 5">
            <a:extLst>
              <a:ext uri="{FF2B5EF4-FFF2-40B4-BE49-F238E27FC236}">
                <a16:creationId xmlns:a16="http://schemas.microsoft.com/office/drawing/2014/main" id="{D912B590-F3FD-96D6-E0D6-B6FEC1537957}"/>
              </a:ext>
            </a:extLst>
          </p:cNvPr>
          <p:cNvSpPr>
            <a:spLocks noGrp="1"/>
          </p:cNvSpPr>
          <p:nvPr>
            <p:ph type="body" sz="quarter" idx="37"/>
          </p:nvPr>
        </p:nvSpPr>
        <p:spPr>
          <a:xfrm>
            <a:off x="707217" y="1221374"/>
            <a:ext cx="10645589" cy="909811"/>
          </a:xfrm>
        </p:spPr>
        <p:txBody>
          <a:bodyPr>
            <a:noAutofit/>
          </a:bodyPr>
          <a:lstStyle/>
          <a:p>
            <a:pPr marL="0" indent="0" algn="just">
              <a:lnSpc>
                <a:spcPct val="110000"/>
              </a:lnSpc>
            </a:pPr>
            <a:r>
              <a:rPr lang="lt-LT" sz="1800" noProof="0" dirty="0"/>
              <a:t>Šis modulis pristato pagrindines technines žinias apie šilumos siurblių technologiją, ją nagrinėjant kaip integruotą termodinaminę/inžinerinę sistemą. Modulis pradedamas pristatant pagrindinius šilumos perdavimo ir garų kompresijos ciklo principus, apibrėžiant  termodinaminį šilumos siurblio veikimą ir </a:t>
            </a:r>
            <a:r>
              <a:rPr lang="lt-LT" sz="1800" dirty="0"/>
              <a:t>efektyvumą.</a:t>
            </a:r>
          </a:p>
        </p:txBody>
      </p:sp>
      <p:sp>
        <p:nvSpPr>
          <p:cNvPr id="3" name="Text Placeholder 3">
            <a:extLst>
              <a:ext uri="{FF2B5EF4-FFF2-40B4-BE49-F238E27FC236}">
                <a16:creationId xmlns:a16="http://schemas.microsoft.com/office/drawing/2014/main" id="{33A02BE7-1E39-06DC-B95E-B29B7F75FA10}"/>
              </a:ext>
            </a:extLst>
          </p:cNvPr>
          <p:cNvSpPr txBox="1">
            <a:spLocks/>
          </p:cNvSpPr>
          <p:nvPr/>
        </p:nvSpPr>
        <p:spPr>
          <a:xfrm>
            <a:off x="5194169" y="2131185"/>
            <a:ext cx="6158637" cy="2697236"/>
          </a:xfrm>
          <a:prstGeom prst="rect">
            <a:avLst/>
          </a:prstGeom>
          <a:noFill/>
          <a:ln>
            <a:noFill/>
          </a:ln>
        </p:spPr>
        <p:txBody>
          <a:bodyPr vert="horz" wrap="square" lIns="91440" tIns="45720" rIns="91440" bIns="45720" anchor="t" anchorCtr="0" compatLnSpc="1">
            <a:noAutofit/>
          </a:bodyPr>
          <a:lstStyle>
            <a:lvl1pPr marL="228600" marR="0" lvl="0" indent="-182880" algn="l" defTabSz="914400" rtl="0" eaLnBrk="1" fontAlgn="auto" hangingPunct="1">
              <a:lnSpc>
                <a:spcPct val="90000"/>
              </a:lnSpc>
              <a:spcBef>
                <a:spcPts val="1400"/>
              </a:spcBef>
              <a:spcAft>
                <a:spcPts val="0"/>
              </a:spcAft>
              <a:buClr>
                <a:srgbClr val="9FC3E1"/>
              </a:buClr>
              <a:buSzPct val="80000"/>
              <a:buFont typeface="Corbel" pitchFamily="34"/>
              <a:buChar char="•"/>
              <a:tabLst/>
              <a:defRPr lang="el-GR" sz="2200" b="0" i="0" u="none" strike="noStrike" kern="1200" cap="none" spc="0" baseline="0">
                <a:solidFill>
                  <a:srgbClr val="1994CA"/>
                </a:solidFill>
                <a:uFillTx/>
                <a:latin typeface="Corbel"/>
              </a:defRPr>
            </a:lvl1pPr>
            <a:lvl2pPr marL="457200" marR="0" lvl="1"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2000" b="0" i="0" u="none" strike="noStrike" kern="1200" cap="none" spc="0" baseline="0">
                <a:solidFill>
                  <a:srgbClr val="9FC3E1"/>
                </a:solidFill>
                <a:uFillTx/>
                <a:latin typeface="Corbel"/>
              </a:defRPr>
            </a:lvl2pPr>
            <a:lvl3pPr marL="731520" marR="0" lvl="2"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800" b="0" i="0" u="none" strike="noStrike" kern="1200" cap="none" spc="0" baseline="0">
                <a:solidFill>
                  <a:srgbClr val="9FC3E1"/>
                </a:solidFill>
                <a:uFillTx/>
                <a:latin typeface="Corbel"/>
              </a:defRPr>
            </a:lvl3pPr>
            <a:lvl4pPr marL="1005840" marR="0" lvl="3"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4pPr>
            <a:lvl5pPr marL="1280160" marR="0" lvl="4"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20000"/>
              </a:lnSpc>
              <a:buNone/>
            </a:pPr>
            <a:r>
              <a:rPr lang="lt-LT" sz="1800" noProof="0" dirty="0"/>
              <a:t>Tada apžvelgiami  šaltnešiai, jų aplinkosaugos aspektai bei saugos klasifikacijos, po to išsamiai pristatomi pagrindiniai šaldymo kontūro komponentai, įskaitant kompresorius, garintuvus, kondensatorius ir išsiplėtimo vožtuvas. Taip pat aptariami papildomi sistemos elementai, t.y. atbulinės eigos vožtuvai, alyvos sistemos elementai, filtrai/sausintuvai, resiveriai, ventiliatoriai, cirkuliaciniai siurbliai ir pagrindiniai hidrauliniai komponentai.</a:t>
            </a:r>
          </a:p>
        </p:txBody>
      </p:sp>
      <p:pic>
        <p:nvPicPr>
          <p:cNvPr id="8" name="Picture 7">
            <a:extLst>
              <a:ext uri="{FF2B5EF4-FFF2-40B4-BE49-F238E27FC236}">
                <a16:creationId xmlns:a16="http://schemas.microsoft.com/office/drawing/2014/main" id="{C26270DF-9F95-FF62-0C39-515686944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7" y="2370666"/>
            <a:ext cx="4564745" cy="3043163"/>
          </a:xfrm>
          <a:prstGeom prst="rect">
            <a:avLst/>
          </a:prstGeom>
        </p:spPr>
      </p:pic>
    </p:spTree>
    <p:extLst>
      <p:ext uri="{BB962C8B-B14F-4D97-AF65-F5344CB8AC3E}">
        <p14:creationId xmlns:p14="http://schemas.microsoft.com/office/powerpoint/2010/main" val="2334268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1318-3DEF-4195-6D3A-B269D44EC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4B0E5-DD65-7A5B-CA2E-0C6385DDF93F}"/>
              </a:ext>
            </a:extLst>
          </p:cNvPr>
          <p:cNvSpPr>
            <a:spLocks noGrp="1"/>
          </p:cNvSpPr>
          <p:nvPr>
            <p:ph type="title"/>
          </p:nvPr>
        </p:nvSpPr>
        <p:spPr/>
        <p:txBody>
          <a:bodyPr/>
          <a:lstStyle/>
          <a:p>
            <a:r>
              <a:rPr lang="lt-LT" noProof="0" dirty="0"/>
              <a:t>3 užsiėmimas</a:t>
            </a:r>
          </a:p>
        </p:txBody>
      </p:sp>
      <p:sp>
        <p:nvSpPr>
          <p:cNvPr id="3" name="Text Placeholder 2">
            <a:extLst>
              <a:ext uri="{FF2B5EF4-FFF2-40B4-BE49-F238E27FC236}">
                <a16:creationId xmlns:a16="http://schemas.microsoft.com/office/drawing/2014/main" id="{4654D57D-E422-92D1-4EE1-DE82848EE90D}"/>
              </a:ext>
            </a:extLst>
          </p:cNvPr>
          <p:cNvSpPr>
            <a:spLocks noGrp="1"/>
          </p:cNvSpPr>
          <p:nvPr>
            <p:ph type="body" idx="1"/>
          </p:nvPr>
        </p:nvSpPr>
        <p:spPr/>
        <p:txBody>
          <a:bodyPr/>
          <a:lstStyle/>
          <a:p>
            <a:r>
              <a:rPr lang="lt-LT" noProof="0" dirty="0"/>
              <a:t>Šaltnešiai </a:t>
            </a:r>
            <a:r>
              <a:rPr lang="en-GB" noProof="0" dirty="0"/>
              <a:t>-</a:t>
            </a:r>
            <a:r>
              <a:rPr lang="lt-LT" noProof="0" dirty="0"/>
              <a:t> darbiniai skysčiai</a:t>
            </a:r>
          </a:p>
        </p:txBody>
      </p:sp>
    </p:spTree>
    <p:extLst>
      <p:ext uri="{BB962C8B-B14F-4D97-AF65-F5344CB8AC3E}">
        <p14:creationId xmlns:p14="http://schemas.microsoft.com/office/powerpoint/2010/main" val="416533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3A32-CD32-E1BF-9A37-C42889CA48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54C3D5-60D3-4DA1-DB57-193125605542}"/>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3 užsiėmimas – mokymosi tikslai</a:t>
            </a:r>
          </a:p>
        </p:txBody>
      </p:sp>
      <p:sp>
        <p:nvSpPr>
          <p:cNvPr id="3" name="Marcador de contenido 2">
            <a:extLst>
              <a:ext uri="{FF2B5EF4-FFF2-40B4-BE49-F238E27FC236}">
                <a16:creationId xmlns:a16="http://schemas.microsoft.com/office/drawing/2014/main" id="{A8E80667-2B4D-7C49-AC45-FF6DCB85718B}"/>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noProof="0" dirty="0">
                <a:solidFill>
                  <a:srgbClr val="0070C0"/>
                </a:solidFill>
              </a:rPr>
              <a:t>Apibūdinti termodinaminius, saugos ir aplinkosaugos kriterijus, naudojamus parenkant </a:t>
            </a:r>
            <a:r>
              <a:rPr lang="lt-LT" noProof="0" dirty="0" err="1">
                <a:solidFill>
                  <a:srgbClr val="0070C0"/>
                </a:solidFill>
              </a:rPr>
              <a:t>šaltnešį</a:t>
            </a:r>
            <a:r>
              <a:rPr lang="lt-LT" noProof="0" dirty="0">
                <a:solidFill>
                  <a:srgbClr val="0070C0"/>
                </a:solidFill>
              </a:rPr>
              <a:t>.</a:t>
            </a:r>
            <a:br>
              <a:rPr lang="lt-LT" noProof="0" dirty="0">
                <a:solidFill>
                  <a:srgbClr val="0070C0"/>
                </a:solidFill>
              </a:rPr>
            </a:br>
            <a:r>
              <a:rPr lang="lt-LT" noProof="0" dirty="0">
                <a:solidFill>
                  <a:srgbClr val="0070C0"/>
                </a:solidFill>
              </a:rPr>
              <a:t>
Paaiškinti </a:t>
            </a:r>
            <a:r>
              <a:rPr lang="lt-LT" noProof="0" dirty="0" err="1">
                <a:solidFill>
                  <a:srgbClr val="0070C0"/>
                </a:solidFill>
              </a:rPr>
              <a:t>šaltnešio</a:t>
            </a:r>
            <a:r>
              <a:rPr lang="lt-LT" noProof="0" dirty="0">
                <a:solidFill>
                  <a:srgbClr val="0070C0"/>
                </a:solidFill>
              </a:rPr>
              <a:t> klasifikavimo sistemas (ASHRAE/ISO), įskaitant toksiškumo ir degumo kategorijas.</a:t>
            </a:r>
            <a:br>
              <a:rPr lang="lt-LT" noProof="0" dirty="0">
                <a:solidFill>
                  <a:srgbClr val="0070C0"/>
                </a:solidFill>
              </a:rPr>
            </a:br>
            <a:r>
              <a:rPr lang="lt-LT" noProof="0" dirty="0">
                <a:solidFill>
                  <a:srgbClr val="0070C0"/>
                </a:solidFill>
              </a:rPr>
              <a:t>
Išanalizuoti dabartines </a:t>
            </a:r>
            <a:r>
              <a:rPr lang="lt-LT" dirty="0">
                <a:solidFill>
                  <a:srgbClr val="0070C0"/>
                </a:solidFill>
              </a:rPr>
              <a:t>tendencijas</a:t>
            </a:r>
            <a:r>
              <a:rPr lang="en-GB" dirty="0">
                <a:solidFill>
                  <a:srgbClr val="0070C0"/>
                </a:solidFill>
              </a:rPr>
              <a:t> </a:t>
            </a:r>
            <a:r>
              <a:rPr lang="en-GB" dirty="0" err="1">
                <a:solidFill>
                  <a:srgbClr val="0070C0"/>
                </a:solidFill>
              </a:rPr>
              <a:t>parenkant</a:t>
            </a:r>
            <a:r>
              <a:rPr lang="en-GB" dirty="0">
                <a:solidFill>
                  <a:srgbClr val="0070C0"/>
                </a:solidFill>
              </a:rPr>
              <a:t> </a:t>
            </a:r>
            <a:r>
              <a:rPr lang="lt-LT" noProof="0" dirty="0">
                <a:solidFill>
                  <a:srgbClr val="0070C0"/>
                </a:solidFill>
              </a:rPr>
              <a:t>mažo VAP (Visuotinio atšilimo potencialo) šaltneši</a:t>
            </a:r>
            <a:r>
              <a:rPr lang="en-GB" noProof="0" dirty="0">
                <a:solidFill>
                  <a:srgbClr val="0070C0"/>
                </a:solidFill>
              </a:rPr>
              <a:t>us</a:t>
            </a:r>
            <a:r>
              <a:rPr lang="lt-LT" noProof="0" dirty="0">
                <a:solidFill>
                  <a:srgbClr val="0070C0"/>
                </a:solidFill>
              </a:rPr>
              <a:t> ir jų poveikį šilumos siurblių projektavimui ir saugai.</a:t>
            </a:r>
          </a:p>
        </p:txBody>
      </p:sp>
      <p:sp>
        <p:nvSpPr>
          <p:cNvPr id="4" name="Marcador de contenido 2">
            <a:extLst>
              <a:ext uri="{FF2B5EF4-FFF2-40B4-BE49-F238E27FC236}">
                <a16:creationId xmlns:a16="http://schemas.microsoft.com/office/drawing/2014/main" id="{6F07BF74-2906-283E-29A2-D1F9B3AC7CA9}"/>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290980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A0D8-672F-5DC5-ABED-4A9ADEBB998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64D9CF-42DE-D86B-D4AE-3901C7F8BFC2}"/>
              </a:ext>
            </a:extLst>
          </p:cNvPr>
          <p:cNvSpPr>
            <a:spLocks noGrp="1"/>
          </p:cNvSpPr>
          <p:nvPr>
            <p:ph idx="1"/>
          </p:nvPr>
        </p:nvSpPr>
        <p:spPr>
          <a:xfrm>
            <a:off x="696296" y="1519813"/>
            <a:ext cx="10379374" cy="4038603"/>
          </a:xfrm>
        </p:spPr>
        <p:txBody>
          <a:bodyPr>
            <a:noAutofit/>
          </a:bodyPr>
          <a:lstStyle/>
          <a:p>
            <a:r>
              <a:rPr lang="lt-LT" sz="1900" noProof="0" dirty="0">
                <a:solidFill>
                  <a:srgbClr val="0070C0"/>
                </a:solidFill>
              </a:rPr>
              <a:t>Šaltnešiai</a:t>
            </a:r>
            <a:r>
              <a:rPr lang="en-GB" sz="1900" noProof="0" dirty="0">
                <a:solidFill>
                  <a:srgbClr val="0070C0"/>
                </a:solidFill>
              </a:rPr>
              <a:t>s </a:t>
            </a:r>
            <a:r>
              <a:rPr lang="en-GB" sz="1900" noProof="0" dirty="0" err="1">
                <a:solidFill>
                  <a:srgbClr val="0070C0"/>
                </a:solidFill>
              </a:rPr>
              <a:t>vadinami</a:t>
            </a:r>
            <a:r>
              <a:rPr lang="en-GB" sz="1900" noProof="0" dirty="0">
                <a:solidFill>
                  <a:srgbClr val="0070C0"/>
                </a:solidFill>
              </a:rPr>
              <a:t> </a:t>
            </a:r>
            <a:r>
              <a:rPr lang="lt-LT" sz="1900" noProof="0" dirty="0">
                <a:solidFill>
                  <a:srgbClr val="0070C0"/>
                </a:solidFill>
              </a:rPr>
              <a:t>darbiniai skysčiai, pernešantys šilumą garų suspaudimo cikle. Jų termodinaminės savybės (virimo temperatūra, latentinė šiluma, tankis, savitoji šiluma) tiesiogiai daro įtaką </a:t>
            </a:r>
            <a:r>
              <a:rPr lang="en-GB" sz="1900" noProof="0" dirty="0" err="1">
                <a:solidFill>
                  <a:srgbClr val="0070C0"/>
                </a:solidFill>
              </a:rPr>
              <a:t>parenkamos</a:t>
            </a:r>
            <a:r>
              <a:rPr lang="en-GB" sz="1900" noProof="0" dirty="0">
                <a:solidFill>
                  <a:srgbClr val="0070C0"/>
                </a:solidFill>
              </a:rPr>
              <a:t> </a:t>
            </a:r>
            <a:r>
              <a:rPr lang="en-GB" sz="1900" noProof="0" dirty="0" err="1">
                <a:solidFill>
                  <a:srgbClr val="0070C0"/>
                </a:solidFill>
              </a:rPr>
              <a:t>sistemos</a:t>
            </a:r>
            <a:r>
              <a:rPr lang="en-GB" sz="1900" noProof="0" dirty="0">
                <a:solidFill>
                  <a:srgbClr val="0070C0"/>
                </a:solidFill>
              </a:rPr>
              <a:t> </a:t>
            </a:r>
            <a:r>
              <a:rPr lang="lt-LT" sz="1900" noProof="0" dirty="0">
                <a:solidFill>
                  <a:srgbClr val="0070C0"/>
                </a:solidFill>
              </a:rPr>
              <a:t>dizainui ir efektyvumui. </a:t>
            </a:r>
          </a:p>
          <a:p>
            <a:pPr marL="45720" indent="0">
              <a:buNone/>
            </a:pPr>
            <a:endParaRPr lang="lt-LT" sz="1900" noProof="0" dirty="0">
              <a:solidFill>
                <a:srgbClr val="0070C0"/>
              </a:solidFill>
            </a:endParaRPr>
          </a:p>
          <a:p>
            <a:r>
              <a:rPr lang="lt-LT" sz="1900" noProof="0" dirty="0">
                <a:solidFill>
                  <a:srgbClr val="0070C0"/>
                </a:solidFill>
              </a:rPr>
              <a:t>Geri šaltnešiai pasižymi aukšta latentine šiluma, didele tūrine talpa (įranga kompaktiškesnė) ir stabiliu, nuspėjamu darbo proceso elgesiu. Atranka taip pat priklauso nuo netermodinaminių veiksnių: saugos lygio (mažas toksiškumas, priimtinas degumas), cheminio stabilumo, medžiagų suderinamumo ir poveikio aplinkai (nulinis ozono ardymo potencialas (OAP) ir mažas visuotinio atšilimo potencialas (VAP)).</a:t>
            </a:r>
          </a:p>
          <a:p>
            <a:endParaRPr lang="lt-LT" sz="1900" noProof="0" dirty="0">
              <a:solidFill>
                <a:srgbClr val="0070C0"/>
              </a:solidFill>
            </a:endParaRPr>
          </a:p>
          <a:p>
            <a:r>
              <a:rPr lang="lt-LT" sz="1900" noProof="0" dirty="0">
                <a:solidFill>
                  <a:srgbClr val="0070C0"/>
                </a:solidFill>
              </a:rPr>
              <a:t> Visi šie kriterijai turi būti subalansuoti, dėmesio - norint pagerinti vieną savybę, dažnai pablogėja kita(os). Šiuolaikinėse sistemose nulinis OAP yra standartas, o šaltnešiai parenkami siekiant sumažinti VAP ir atitikti našumo ir saugos reikalavimus.</a:t>
            </a:r>
          </a:p>
        </p:txBody>
      </p:sp>
      <p:sp>
        <p:nvSpPr>
          <p:cNvPr id="8" name="TextBox 7">
            <a:extLst>
              <a:ext uri="{FF2B5EF4-FFF2-40B4-BE49-F238E27FC236}">
                <a16:creationId xmlns:a16="http://schemas.microsoft.com/office/drawing/2014/main" id="{CFDC19BD-0497-EFCE-B3F0-F7F79C722653}"/>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err="1"/>
              <a:t>Šaltnešių</a:t>
            </a:r>
            <a:r>
              <a:rPr lang="lt-LT" noProof="0" dirty="0"/>
              <a:t> vaidmuo ir kriterijai</a:t>
            </a:r>
          </a:p>
        </p:txBody>
      </p:sp>
    </p:spTree>
    <p:extLst>
      <p:ext uri="{BB962C8B-B14F-4D97-AF65-F5344CB8AC3E}">
        <p14:creationId xmlns:p14="http://schemas.microsoft.com/office/powerpoint/2010/main" val="138344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6047D-CA57-7AFD-9C5C-F4F492AB0A3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79AAE5-5740-FD88-06E4-984CBB64256A}"/>
              </a:ext>
            </a:extLst>
          </p:cNvPr>
          <p:cNvSpPr>
            <a:spLocks noGrp="1"/>
          </p:cNvSpPr>
          <p:nvPr>
            <p:ph idx="1"/>
          </p:nvPr>
        </p:nvSpPr>
        <p:spPr>
          <a:xfrm>
            <a:off x="696296" y="1600201"/>
            <a:ext cx="5782142" cy="4162244"/>
          </a:xfrm>
        </p:spPr>
        <p:txBody>
          <a:bodyPr>
            <a:normAutofit/>
          </a:bodyPr>
          <a:lstStyle/>
          <a:p>
            <a:r>
              <a:rPr lang="lt-LT" sz="1600" noProof="0" dirty="0" err="1">
                <a:solidFill>
                  <a:srgbClr val="0070C0"/>
                </a:solidFill>
              </a:rPr>
              <a:t>Šaltnešiai</a:t>
            </a:r>
            <a:r>
              <a:rPr lang="lt-LT" sz="1600" noProof="0" dirty="0">
                <a:solidFill>
                  <a:srgbClr val="0070C0"/>
                </a:solidFill>
              </a:rPr>
              <a:t> identifikuojami pagal ASHRAE/ISO R numerius (pvz., R-410A, R-134a, R-290). ASHRAE numeravimo sistema nurodo cheminę sudėtį: pavyzdžiui, R-134a yra </a:t>
            </a:r>
            <a:r>
              <a:rPr lang="lt-LT" sz="1600" noProof="0" dirty="0" err="1">
                <a:solidFill>
                  <a:srgbClr val="0070C0"/>
                </a:solidFill>
              </a:rPr>
              <a:t>tetrafluoretenas</a:t>
            </a:r>
            <a:r>
              <a:rPr lang="lt-LT" sz="1600" noProof="0" dirty="0">
                <a:solidFill>
                  <a:srgbClr val="0070C0"/>
                </a:solidFill>
              </a:rPr>
              <a:t>, R-290 yra propanas</a:t>
            </a:r>
          </a:p>
          <a:p>
            <a:endParaRPr lang="lt-LT" sz="1600" noProof="0" dirty="0">
              <a:solidFill>
                <a:srgbClr val="0070C0"/>
              </a:solidFill>
            </a:endParaRPr>
          </a:p>
          <a:p>
            <a:r>
              <a:rPr lang="lt-LT" sz="1600" noProof="0" dirty="0">
                <a:solidFill>
                  <a:srgbClr val="0070C0"/>
                </a:solidFill>
              </a:rPr>
              <a:t> Sauga klasifikuojama raide (toksiškumas) ir skaičiumi (degumas) pagal ASHRAE 34 standartą (ISO 817). „A„ - mažas toksiškumas, „B“ –didelis toksiškumas; "1" = nedegus, "2L" = mažai degus, "3" = labai degus.</a:t>
            </a:r>
          </a:p>
          <a:p>
            <a:endParaRPr lang="lt-LT" sz="1600" noProof="0" dirty="0">
              <a:solidFill>
                <a:srgbClr val="0070C0"/>
              </a:solidFill>
            </a:endParaRPr>
          </a:p>
          <a:p>
            <a:r>
              <a:rPr lang="lt-LT" sz="1600" noProof="0" dirty="0">
                <a:solidFill>
                  <a:srgbClr val="0070C0"/>
                </a:solidFill>
              </a:rPr>
              <a:t>Pavyzdžiui, propanas (R-290) yra A3 klasės (mažai toksiškas, labai degus), R-134a yra A1 (nedegus), o amoniakas (R-717) yra B2L (toksiškas, lengvai degus). 3.1 pav. iliustruoja ASHRAE numeracijos konvenciją ir R skaičių pavyzdį.</a:t>
            </a:r>
          </a:p>
        </p:txBody>
      </p:sp>
      <p:sp>
        <p:nvSpPr>
          <p:cNvPr id="8" name="TextBox 7">
            <a:extLst>
              <a:ext uri="{FF2B5EF4-FFF2-40B4-BE49-F238E27FC236}">
                <a16:creationId xmlns:a16="http://schemas.microsoft.com/office/drawing/2014/main" id="{D797256E-9158-F238-1D0B-8CA85529BA20}"/>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Šaltnešio tipai ir saugos klasifikacija</a:t>
            </a:r>
          </a:p>
        </p:txBody>
      </p:sp>
      <p:pic>
        <p:nvPicPr>
          <p:cNvPr id="2" name="Picture 1" descr="A diagram of a chemical reaction&#10;&#10;AI-generated content may be incorrect.">
            <a:extLst>
              <a:ext uri="{FF2B5EF4-FFF2-40B4-BE49-F238E27FC236}">
                <a16:creationId xmlns:a16="http://schemas.microsoft.com/office/drawing/2014/main" id="{0C078E05-C92D-705E-8CE1-855A3B62CD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6400800" y="1600201"/>
            <a:ext cx="4951801" cy="345886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16ED69F-C83A-3B10-E6E6-3AC57139CB73}"/>
              </a:ext>
            </a:extLst>
          </p:cNvPr>
          <p:cNvSpPr txBox="1"/>
          <p:nvPr/>
        </p:nvSpPr>
        <p:spPr>
          <a:xfrm>
            <a:off x="6167886" y="5224059"/>
            <a:ext cx="4833489"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3.1 pav. </a:t>
            </a:r>
            <a:r>
              <a:rPr lang="lt-LT" sz="1600" i="1" noProof="0" dirty="0" err="1">
                <a:solidFill>
                  <a:srgbClr val="FF9900"/>
                </a:solidFill>
                <a:latin typeface="Corbel" panose="020B0503020204020204" pitchFamily="34" charset="0"/>
              </a:rPr>
              <a:t>Šaltnešio</a:t>
            </a:r>
            <a:r>
              <a:rPr lang="lt-LT" sz="1600" i="1" noProof="0" dirty="0">
                <a:solidFill>
                  <a:srgbClr val="FF9900"/>
                </a:solidFill>
                <a:latin typeface="Corbel" panose="020B0503020204020204" pitchFamily="34" charset="0"/>
              </a:rPr>
              <a:t> pavadinimų sistemos pavyzdys</a:t>
            </a:r>
          </a:p>
        </p:txBody>
      </p:sp>
    </p:spTree>
    <p:extLst>
      <p:ext uri="{BB962C8B-B14F-4D97-AF65-F5344CB8AC3E}">
        <p14:creationId xmlns:p14="http://schemas.microsoft.com/office/powerpoint/2010/main" val="194529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F57F2-7DFD-A0BB-D209-B7FE154BB0F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A5647E-DD45-E56D-D827-FEF7B12FA5DA}"/>
              </a:ext>
            </a:extLst>
          </p:cNvPr>
          <p:cNvSpPr>
            <a:spLocks noGrp="1"/>
          </p:cNvSpPr>
          <p:nvPr>
            <p:ph idx="1"/>
          </p:nvPr>
        </p:nvSpPr>
        <p:spPr>
          <a:xfrm>
            <a:off x="696296" y="1460199"/>
            <a:ext cx="10379374" cy="1968802"/>
          </a:xfrm>
        </p:spPr>
        <p:txBody>
          <a:bodyPr>
            <a:normAutofit lnSpcReduction="10000"/>
          </a:bodyPr>
          <a:lstStyle/>
          <a:p>
            <a:r>
              <a:rPr lang="lt-LT" sz="1600" noProof="0" dirty="0">
                <a:solidFill>
                  <a:srgbClr val="0070C0"/>
                </a:solidFill>
              </a:rPr>
              <a:t>Svarbios/kritinės skysčio savybės yra jo virimo temperatūra, kritinis slėgis / temperatūra ir latentinė šiluma; Pagal juos yra nustatomas darbinis slėgis ir prognozuojamas įrangos dydis. Pavyzdžiui, aukštesnė kritinė temperatūra įtakoja aukštesnį kondensacinį slėgį</a:t>
            </a:r>
            <a:r>
              <a:rPr lang="lt-LT" sz="1600" dirty="0">
                <a:solidFill>
                  <a:srgbClr val="0070C0"/>
                </a:solidFill>
              </a:rPr>
              <a:t> proceso metu.</a:t>
            </a:r>
            <a:endParaRPr lang="lt-LT" sz="1600" noProof="0" dirty="0">
              <a:solidFill>
                <a:srgbClr val="0070C0"/>
              </a:solidFill>
            </a:endParaRPr>
          </a:p>
          <a:p>
            <a:r>
              <a:rPr lang="lt-LT" sz="1600" noProof="0" dirty="0">
                <a:solidFill>
                  <a:srgbClr val="0070C0"/>
                </a:solidFill>
              </a:rPr>
              <a:t>Aplinkosauginiai rodikliai yra vienodai svarbūs: visų šiuolaikinių skysčių OAP = 0, tačiau VAP labai skiriasi. CO₂ (R-744) VAP ~1, o senųjų </a:t>
            </a:r>
            <a:r>
              <a:rPr lang="lt-LT" sz="1600" noProof="0" dirty="0" err="1">
                <a:solidFill>
                  <a:srgbClr val="0070C0"/>
                </a:solidFill>
              </a:rPr>
              <a:t>hidrofluorangliavandenilių</a:t>
            </a:r>
            <a:r>
              <a:rPr lang="lt-LT" sz="1600" noProof="0" dirty="0">
                <a:solidFill>
                  <a:srgbClr val="0070C0"/>
                </a:solidFill>
              </a:rPr>
              <a:t>  (HFC) VAP yra tūkstančiai. Siekiant atitikti reglamentus, priimami nauji mažo VAP </a:t>
            </a:r>
            <a:r>
              <a:rPr lang="lt-LT" sz="1600" noProof="0" dirty="0" err="1">
                <a:solidFill>
                  <a:srgbClr val="0070C0"/>
                </a:solidFill>
              </a:rPr>
              <a:t>šaltnešiai</a:t>
            </a:r>
            <a:r>
              <a:rPr lang="lt-LT" sz="1600" noProof="0" dirty="0">
                <a:solidFill>
                  <a:srgbClr val="0070C0"/>
                </a:solidFill>
              </a:rPr>
              <a:t> (pvz., HFO, natūralūs </a:t>
            </a:r>
            <a:r>
              <a:rPr lang="lt-LT" sz="1600" noProof="0" dirty="0" err="1">
                <a:solidFill>
                  <a:srgbClr val="0070C0"/>
                </a:solidFill>
              </a:rPr>
              <a:t>šaltnešiai</a:t>
            </a:r>
            <a:r>
              <a:rPr lang="lt-LT" sz="1600" noProof="0" dirty="0">
                <a:solidFill>
                  <a:srgbClr val="0070C0"/>
                </a:solidFill>
              </a:rPr>
              <a:t>).</a:t>
            </a:r>
          </a:p>
          <a:p>
            <a:r>
              <a:rPr lang="lt-LT" sz="1600" noProof="0" dirty="0">
                <a:solidFill>
                  <a:srgbClr val="0070C0"/>
                </a:solidFill>
              </a:rPr>
              <a:t>Saugos savybės (degumas, toksiškumas) taip pat riboja pasirinkimą. Modulio 3.1 lentelėje išryškinamos tipinės vertės (pvz., R-410A: GWP 2088, A1; R-32: GWP 675, A2L; R-290: GWP 3, A3; R-744: GWP 1, A1).</a:t>
            </a:r>
          </a:p>
        </p:txBody>
      </p:sp>
      <p:sp>
        <p:nvSpPr>
          <p:cNvPr id="8" name="TextBox 7">
            <a:extLst>
              <a:ext uri="{FF2B5EF4-FFF2-40B4-BE49-F238E27FC236}">
                <a16:creationId xmlns:a16="http://schemas.microsoft.com/office/drawing/2014/main" id="{25B8207D-C48A-4481-6433-3033FE094A51}"/>
              </a:ext>
            </a:extLst>
          </p:cNvPr>
          <p:cNvSpPr txBox="1"/>
          <p:nvPr/>
        </p:nvSpPr>
        <p:spPr>
          <a:xfrm>
            <a:off x="876299" y="1006831"/>
            <a:ext cx="7897587" cy="376995"/>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Pagrindinės termodinaminės ir aplinkosauginės savybės</a:t>
            </a:r>
          </a:p>
        </p:txBody>
      </p:sp>
      <p:graphicFrame>
        <p:nvGraphicFramePr>
          <p:cNvPr id="2" name="Table 1">
            <a:extLst>
              <a:ext uri="{FF2B5EF4-FFF2-40B4-BE49-F238E27FC236}">
                <a16:creationId xmlns:a16="http://schemas.microsoft.com/office/drawing/2014/main" id="{3E2A1751-8F95-9295-6A39-FD79AF87B337}"/>
              </a:ext>
            </a:extLst>
          </p:cNvPr>
          <p:cNvGraphicFramePr>
            <a:graphicFrameLocks noGrp="1"/>
          </p:cNvGraphicFramePr>
          <p:nvPr>
            <p:extLst>
              <p:ext uri="{D42A27DB-BD31-4B8C-83A1-F6EECF244321}">
                <p14:modId xmlns:p14="http://schemas.microsoft.com/office/powerpoint/2010/main" val="122424176"/>
              </p:ext>
            </p:extLst>
          </p:nvPr>
        </p:nvGraphicFramePr>
        <p:xfrm>
          <a:off x="816964" y="3334420"/>
          <a:ext cx="10515599" cy="2290999"/>
        </p:xfrm>
        <a:graphic>
          <a:graphicData uri="http://schemas.openxmlformats.org/drawingml/2006/table">
            <a:tbl>
              <a:tblPr firstRow="1" firstCol="1" bandRow="1">
                <a:tableStyleId>{5C22544A-7EE6-4342-B048-85BDC9FD1C3A}</a:tableStyleId>
              </a:tblPr>
              <a:tblGrid>
                <a:gridCol w="1140830">
                  <a:extLst>
                    <a:ext uri="{9D8B030D-6E8A-4147-A177-3AD203B41FA5}">
                      <a16:colId xmlns:a16="http://schemas.microsoft.com/office/drawing/2014/main" val="3354585007"/>
                    </a:ext>
                  </a:extLst>
                </a:gridCol>
                <a:gridCol w="1236028">
                  <a:extLst>
                    <a:ext uri="{9D8B030D-6E8A-4147-A177-3AD203B41FA5}">
                      <a16:colId xmlns:a16="http://schemas.microsoft.com/office/drawing/2014/main" val="2583012601"/>
                    </a:ext>
                  </a:extLst>
                </a:gridCol>
                <a:gridCol w="795926">
                  <a:extLst>
                    <a:ext uri="{9D8B030D-6E8A-4147-A177-3AD203B41FA5}">
                      <a16:colId xmlns:a16="http://schemas.microsoft.com/office/drawing/2014/main" val="2559134420"/>
                    </a:ext>
                  </a:extLst>
                </a:gridCol>
                <a:gridCol w="649708">
                  <a:extLst>
                    <a:ext uri="{9D8B030D-6E8A-4147-A177-3AD203B41FA5}">
                      <a16:colId xmlns:a16="http://schemas.microsoft.com/office/drawing/2014/main" val="860363652"/>
                    </a:ext>
                  </a:extLst>
                </a:gridCol>
                <a:gridCol w="736140">
                  <a:extLst>
                    <a:ext uri="{9D8B030D-6E8A-4147-A177-3AD203B41FA5}">
                      <a16:colId xmlns:a16="http://schemas.microsoft.com/office/drawing/2014/main" val="308483589"/>
                    </a:ext>
                  </a:extLst>
                </a:gridCol>
                <a:gridCol w="2097501">
                  <a:extLst>
                    <a:ext uri="{9D8B030D-6E8A-4147-A177-3AD203B41FA5}">
                      <a16:colId xmlns:a16="http://schemas.microsoft.com/office/drawing/2014/main" val="2825972978"/>
                    </a:ext>
                  </a:extLst>
                </a:gridCol>
                <a:gridCol w="1927162">
                  <a:extLst>
                    <a:ext uri="{9D8B030D-6E8A-4147-A177-3AD203B41FA5}">
                      <a16:colId xmlns:a16="http://schemas.microsoft.com/office/drawing/2014/main" val="2419543007"/>
                    </a:ext>
                  </a:extLst>
                </a:gridCol>
                <a:gridCol w="1932304">
                  <a:extLst>
                    <a:ext uri="{9D8B030D-6E8A-4147-A177-3AD203B41FA5}">
                      <a16:colId xmlns:a16="http://schemas.microsoft.com/office/drawing/2014/main" val="2646124679"/>
                    </a:ext>
                  </a:extLst>
                </a:gridCol>
              </a:tblGrid>
              <a:tr h="240814">
                <a:tc>
                  <a:txBody>
                    <a:bodyPr/>
                    <a:lstStyle/>
                    <a:p>
                      <a:pPr algn="ctr">
                        <a:buNone/>
                      </a:pPr>
                      <a:r>
                        <a:rPr lang="lt-LT" sz="1400" noProof="0" dirty="0" err="1">
                          <a:effectLst/>
                        </a:rPr>
                        <a:t>Šaltnešis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rPr>
                        <a:t>Tipas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rPr>
                        <a:t>VAP</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latin typeface="Calibri" panose="020F0502020204030204" pitchFamily="34" charset="0"/>
                          <a:ea typeface="Times New Roman" panose="02020603050405020304" pitchFamily="18" charset="0"/>
                          <a:cs typeface="Times New Roman" panose="02020603050405020304" pitchFamily="18" charset="0"/>
                        </a:rPr>
                        <a:t>OAP</a:t>
                      </a:r>
                    </a:p>
                  </a:txBody>
                  <a:tcPr marL="29523" marR="29523" marT="0" marB="0" anchor="ctr"/>
                </a:tc>
                <a:tc>
                  <a:txBody>
                    <a:bodyPr/>
                    <a:lstStyle/>
                    <a:p>
                      <a:pPr marL="71755" marR="71755" algn="ctr">
                        <a:spcBef>
                          <a:spcPts val="500"/>
                        </a:spcBef>
                        <a:spcAft>
                          <a:spcPts val="500"/>
                        </a:spcAft>
                        <a:buNone/>
                      </a:pPr>
                      <a:r>
                        <a:rPr lang="lt-LT" sz="1400" noProof="0" dirty="0">
                          <a:effectLst/>
                        </a:rPr>
                        <a:t>Saugumas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rPr>
                        <a:t>Tipiškas pritaikymas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rPr>
                        <a:t>Pagrindiniai privalumai</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tc>
                  <a:txBody>
                    <a:bodyPr/>
                    <a:lstStyle/>
                    <a:p>
                      <a:pPr marL="71755" marR="71755" algn="ctr">
                        <a:spcBef>
                          <a:spcPts val="500"/>
                        </a:spcBef>
                        <a:spcAft>
                          <a:spcPts val="500"/>
                        </a:spcAft>
                        <a:buNone/>
                      </a:pPr>
                      <a:r>
                        <a:rPr lang="lt-LT" sz="1400" noProof="0" dirty="0">
                          <a:effectLst/>
                        </a:rPr>
                        <a:t>Pagrindiniai apribojimai</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nchor="ctr"/>
                </a:tc>
                <a:extLst>
                  <a:ext uri="{0D108BD9-81ED-4DB2-BD59-A6C34878D82A}">
                    <a16:rowId xmlns:a16="http://schemas.microsoft.com/office/drawing/2014/main" val="1800770215"/>
                  </a:ext>
                </a:extLst>
              </a:tr>
              <a:tr h="259948">
                <a:tc>
                  <a:txBody>
                    <a:bodyPr/>
                    <a:lstStyle/>
                    <a:p>
                      <a:pPr algn="ctr">
                        <a:buNone/>
                      </a:pPr>
                      <a:r>
                        <a:rPr lang="lt-LT" sz="1400" noProof="0" dirty="0">
                          <a:effectLst/>
                        </a:rPr>
                        <a:t>R-410A</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HFC </a:t>
                      </a:r>
                      <a:r>
                        <a:rPr lang="lt-LT" sz="1200" noProof="0" dirty="0" err="1">
                          <a:effectLst/>
                        </a:rPr>
                        <a:t>blend</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2088</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A1</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Šilumos siurbliai oras/vanduo</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Nedegus, patikimas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Didelis VAP</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3117332172"/>
                  </a:ext>
                </a:extLst>
              </a:tr>
              <a:tr h="216623">
                <a:tc>
                  <a:txBody>
                    <a:bodyPr/>
                    <a:lstStyle/>
                    <a:p>
                      <a:pPr algn="ctr">
                        <a:buNone/>
                      </a:pPr>
                      <a:r>
                        <a:rPr lang="lt-LT" sz="1400" noProof="0" dirty="0">
                          <a:effectLst/>
                        </a:rPr>
                        <a:t>R-32</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HFC</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675</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A2L</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Šilumos siurbliai oras/vanduo</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Didelis efektyvumas, mažesnis VAP</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Lengvai degus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799969562"/>
                  </a:ext>
                </a:extLst>
              </a:tr>
              <a:tr h="259948">
                <a:tc>
                  <a:txBody>
                    <a:bodyPr/>
                    <a:lstStyle/>
                    <a:p>
                      <a:pPr algn="ctr">
                        <a:buNone/>
                      </a:pPr>
                      <a:r>
                        <a:rPr lang="lt-LT" sz="1400" noProof="0" dirty="0">
                          <a:effectLst/>
                        </a:rPr>
                        <a:t>R-454B</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HFC/HFO </a:t>
                      </a:r>
                      <a:r>
                        <a:rPr lang="lt-LT" sz="1200" noProof="0" dirty="0" err="1">
                          <a:effectLst/>
                        </a:rPr>
                        <a:t>blend</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466</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A2L</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Naujos sistemos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Mažas VAP, efektyvus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Lengvai degus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3486470153"/>
                  </a:ext>
                </a:extLst>
              </a:tr>
              <a:tr h="216623">
                <a:tc>
                  <a:txBody>
                    <a:bodyPr/>
                    <a:lstStyle/>
                    <a:p>
                      <a:pPr algn="ctr">
                        <a:buNone/>
                      </a:pPr>
                      <a:r>
                        <a:rPr lang="lt-LT" sz="1400" noProof="0" dirty="0">
                          <a:effectLst/>
                        </a:rPr>
                        <a:t>R-290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HC</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3</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A3</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Buitinis / komercinis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Labai mažas VAP, efektyvus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Labai degus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3693382785"/>
                  </a:ext>
                </a:extLst>
              </a:tr>
              <a:tr h="303273">
                <a:tc>
                  <a:txBody>
                    <a:bodyPr/>
                    <a:lstStyle/>
                    <a:p>
                      <a:pPr algn="ctr">
                        <a:buNone/>
                      </a:pPr>
                      <a:r>
                        <a:rPr lang="lt-LT" sz="1400" noProof="0" dirty="0">
                          <a:effectLst/>
                        </a:rPr>
                        <a:t>R-744</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CO2</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1</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A1</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Pramoninis, komercinis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Nedegus, nulis VAP</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Aukštas slėgis, efektyvumo kritimas esant aukštai temperatūrai</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3695956105"/>
                  </a:ext>
                </a:extLst>
              </a:tr>
              <a:tr h="204613">
                <a:tc>
                  <a:txBody>
                    <a:bodyPr/>
                    <a:lstStyle/>
                    <a:p>
                      <a:pPr algn="ctr">
                        <a:buNone/>
                      </a:pPr>
                      <a:r>
                        <a:rPr lang="lt-LT" sz="1400" noProof="0" dirty="0">
                          <a:effectLst/>
                        </a:rPr>
                        <a:t>R-134a</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HFC</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1430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0</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A1</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Vandens šildytuvai, džiovyklės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Nedegus, patikimas</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tc>
                  <a:txBody>
                    <a:bodyPr/>
                    <a:lstStyle/>
                    <a:p>
                      <a:pPr algn="ctr">
                        <a:buNone/>
                      </a:pPr>
                      <a:r>
                        <a:rPr lang="lt-LT" sz="1200" noProof="0" dirty="0">
                          <a:effectLst/>
                        </a:rPr>
                        <a:t>Didelis VAP</a:t>
                      </a:r>
                      <a:endParaRPr lang="lt-LT" sz="140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523" marR="29523" marT="0" marB="0"/>
                </a:tc>
                <a:extLst>
                  <a:ext uri="{0D108BD9-81ED-4DB2-BD59-A6C34878D82A}">
                    <a16:rowId xmlns:a16="http://schemas.microsoft.com/office/drawing/2014/main" val="650811584"/>
                  </a:ext>
                </a:extLst>
              </a:tr>
            </a:tbl>
          </a:graphicData>
        </a:graphic>
      </p:graphicFrame>
      <p:sp>
        <p:nvSpPr>
          <p:cNvPr id="4" name="TextBox 3">
            <a:extLst>
              <a:ext uri="{FF2B5EF4-FFF2-40B4-BE49-F238E27FC236}">
                <a16:creationId xmlns:a16="http://schemas.microsoft.com/office/drawing/2014/main" id="{FBC8DE87-8369-3C6E-E4DF-0FCCB372A78B}"/>
              </a:ext>
            </a:extLst>
          </p:cNvPr>
          <p:cNvSpPr txBox="1"/>
          <p:nvPr/>
        </p:nvSpPr>
        <p:spPr>
          <a:xfrm>
            <a:off x="2846718" y="5614176"/>
            <a:ext cx="5676180"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3.1 lentelė. Mažo VAP </a:t>
            </a:r>
            <a:r>
              <a:rPr lang="lt-LT" sz="1600" i="1" noProof="0" dirty="0" err="1">
                <a:solidFill>
                  <a:srgbClr val="FF9900"/>
                </a:solidFill>
                <a:latin typeface="Corbel" panose="020B0503020204020204" pitchFamily="34" charset="0"/>
              </a:rPr>
              <a:t>šaltnešių</a:t>
            </a:r>
            <a:r>
              <a:rPr lang="lt-LT" sz="1600" i="1" noProof="0" dirty="0">
                <a:solidFill>
                  <a:srgbClr val="FF9900"/>
                </a:solidFill>
                <a:latin typeface="Corbel" panose="020B0503020204020204" pitchFamily="34" charset="0"/>
              </a:rPr>
              <a:t> termofizikinės savybės</a:t>
            </a:r>
          </a:p>
        </p:txBody>
      </p:sp>
    </p:spTree>
    <p:extLst>
      <p:ext uri="{BB962C8B-B14F-4D97-AF65-F5344CB8AC3E}">
        <p14:creationId xmlns:p14="http://schemas.microsoft.com/office/powerpoint/2010/main" val="250067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FA84-691D-E904-A770-584E1D02A6F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2C0A2BB-B04B-1BF2-1389-EC85C68EE0EC}"/>
              </a:ext>
            </a:extLst>
          </p:cNvPr>
          <p:cNvSpPr>
            <a:spLocks noGrp="1"/>
          </p:cNvSpPr>
          <p:nvPr>
            <p:ph idx="1"/>
          </p:nvPr>
        </p:nvSpPr>
        <p:spPr>
          <a:xfrm>
            <a:off x="696296" y="1600200"/>
            <a:ext cx="10379374" cy="4038603"/>
          </a:xfrm>
        </p:spPr>
        <p:txBody>
          <a:bodyPr>
            <a:normAutofit/>
          </a:bodyPr>
          <a:lstStyle/>
          <a:p>
            <a:r>
              <a:rPr lang="lt-LT" sz="2000" noProof="0" dirty="0">
                <a:solidFill>
                  <a:srgbClr val="0070C0"/>
                </a:solidFill>
              </a:rPr>
              <a:t>Tarptautiniai susitarimai (Monrealio protokolas / </a:t>
            </a:r>
            <a:r>
              <a:rPr lang="lt-LT" sz="2000" noProof="0" dirty="0" err="1">
                <a:solidFill>
                  <a:srgbClr val="0070C0"/>
                </a:solidFill>
              </a:rPr>
              <a:t>Kigalio</a:t>
            </a:r>
            <a:r>
              <a:rPr lang="lt-LT" sz="2000" noProof="0" dirty="0">
                <a:solidFill>
                  <a:srgbClr val="0070C0"/>
                </a:solidFill>
              </a:rPr>
              <a:t> pataisa, ES F-dujos) skatina spartų perėjimą nuo didelio VAP HFC. Pramonė pereina prie alternatyvų kai VAP yra itin mažas: hidrofluorolefinų (HFO), tokių kaip R-1234yf (VAP~4), ir natūralių skysčių (CO₂, amoniako, angliavandenilių). Hibridiniai mišiniai (HFC/HFO) taip pat naudojami kaip tinkami pereinamieji sprendimai. Šie nauji skysčiai paprastai yra degesni (A2L arba A3), tačiau jų OAP / VAP yra nereikšmingi. </a:t>
            </a:r>
          </a:p>
          <a:p>
            <a:r>
              <a:rPr lang="lt-LT" sz="2000" noProof="0" dirty="0">
                <a:solidFill>
                  <a:srgbClr val="0070C0"/>
                </a:solidFill>
              </a:rPr>
              <a:t>Dėl to šiuolaikiniuose šilumos siurblių projektuose diegiamos sustiprintos saugos priemonės: patobulintas nuotėkio aptikimas, vėdinimas ir </a:t>
            </a:r>
            <a:r>
              <a:rPr lang="lt-LT" sz="2000" noProof="0" dirty="0" err="1">
                <a:solidFill>
                  <a:srgbClr val="0070C0"/>
                </a:solidFill>
              </a:rPr>
              <a:t>šaltnešio</a:t>
            </a:r>
            <a:r>
              <a:rPr lang="lt-LT" sz="2000" noProof="0" dirty="0">
                <a:solidFill>
                  <a:srgbClr val="0070C0"/>
                </a:solidFill>
              </a:rPr>
              <a:t> kiekio ribojimai, taip pat laikomasi naujų saugos standartų (pvz., IEC 60335-2-40, taikomo A2L </a:t>
            </a:r>
            <a:r>
              <a:rPr lang="lt-LT" sz="2000" noProof="0" dirty="0" err="1">
                <a:solidFill>
                  <a:srgbClr val="0070C0"/>
                </a:solidFill>
              </a:rPr>
              <a:t>šaltnešiams</a:t>
            </a:r>
            <a:r>
              <a:rPr lang="lt-LT" sz="2000" noProof="0" dirty="0">
                <a:solidFill>
                  <a:srgbClr val="0070C0"/>
                </a:solidFill>
              </a:rPr>
              <a:t>).</a:t>
            </a:r>
          </a:p>
          <a:p>
            <a:r>
              <a:rPr lang="lt-LT" sz="2000" noProof="0" dirty="0">
                <a:solidFill>
                  <a:srgbClr val="0070C0"/>
                </a:solidFill>
              </a:rPr>
              <a:t>Moksliniai tyrimai orientuoti į norą pasiekti senesnių šaltnešių našumą; pavyzdžiui, pažangūs ciklo komponentai (ežektoriai, lygiagreti kompresija, specialus papildomas aušinimas) gali padėti CO₂ sistemoms pasiekti efektyvumą, panašų į senųjų HFC sistemų.</a:t>
            </a:r>
          </a:p>
        </p:txBody>
      </p:sp>
      <p:sp>
        <p:nvSpPr>
          <p:cNvPr id="8" name="TextBox 7">
            <a:extLst>
              <a:ext uri="{FF2B5EF4-FFF2-40B4-BE49-F238E27FC236}">
                <a16:creationId xmlns:a16="http://schemas.microsoft.com/office/drawing/2014/main" id="{E9BB8A86-3DB8-F508-D06D-72E5151349EC}"/>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Mažo VAP </a:t>
            </a:r>
            <a:r>
              <a:rPr lang="lt-LT" noProof="0" dirty="0" err="1"/>
              <a:t>šaltnešių</a:t>
            </a:r>
            <a:r>
              <a:rPr lang="lt-LT" noProof="0" dirty="0"/>
              <a:t> tendencijos</a:t>
            </a:r>
          </a:p>
        </p:txBody>
      </p:sp>
    </p:spTree>
    <p:extLst>
      <p:ext uri="{BB962C8B-B14F-4D97-AF65-F5344CB8AC3E}">
        <p14:creationId xmlns:p14="http://schemas.microsoft.com/office/powerpoint/2010/main" val="136434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9147-C775-13C5-CF29-2E3B8F758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17993-0D92-4DAB-4AFB-F32266E7353F}"/>
              </a:ext>
            </a:extLst>
          </p:cNvPr>
          <p:cNvSpPr>
            <a:spLocks noGrp="1"/>
          </p:cNvSpPr>
          <p:nvPr>
            <p:ph type="title"/>
          </p:nvPr>
        </p:nvSpPr>
        <p:spPr/>
        <p:txBody>
          <a:bodyPr/>
          <a:lstStyle/>
          <a:p>
            <a:r>
              <a:rPr lang="lt-LT" noProof="0" dirty="0"/>
              <a:t>4 užsiėmimas</a:t>
            </a:r>
          </a:p>
        </p:txBody>
      </p:sp>
      <p:sp>
        <p:nvSpPr>
          <p:cNvPr id="3" name="Text Placeholder 2">
            <a:extLst>
              <a:ext uri="{FF2B5EF4-FFF2-40B4-BE49-F238E27FC236}">
                <a16:creationId xmlns:a16="http://schemas.microsoft.com/office/drawing/2014/main" id="{3C26BE7A-D17A-2AF6-5346-3BDF756D9840}"/>
              </a:ext>
            </a:extLst>
          </p:cNvPr>
          <p:cNvSpPr>
            <a:spLocks noGrp="1"/>
          </p:cNvSpPr>
          <p:nvPr>
            <p:ph type="body" idx="1"/>
          </p:nvPr>
        </p:nvSpPr>
        <p:spPr/>
        <p:txBody>
          <a:bodyPr/>
          <a:lstStyle/>
          <a:p>
            <a:r>
              <a:rPr lang="lt-LT" noProof="0" dirty="0"/>
              <a:t>Kompresoriai</a:t>
            </a:r>
          </a:p>
        </p:txBody>
      </p:sp>
    </p:spTree>
    <p:extLst>
      <p:ext uri="{BB962C8B-B14F-4D97-AF65-F5344CB8AC3E}">
        <p14:creationId xmlns:p14="http://schemas.microsoft.com/office/powerpoint/2010/main" val="307360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31E6-D6DE-95A7-1741-E0394E6046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AB6BF7-276F-5CAF-A69B-7A9A678F790C}"/>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4 užsiėmimas – mokymosi tikslai</a:t>
            </a:r>
          </a:p>
        </p:txBody>
      </p:sp>
      <p:sp>
        <p:nvSpPr>
          <p:cNvPr id="3" name="Marcador de contenido 2">
            <a:extLst>
              <a:ext uri="{FF2B5EF4-FFF2-40B4-BE49-F238E27FC236}">
                <a16:creationId xmlns:a16="http://schemas.microsoft.com/office/drawing/2014/main" id="{58ED40B8-2526-C6ED-A9DD-449F05F8D3C9}"/>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noProof="0" dirty="0">
                <a:solidFill>
                  <a:srgbClr val="0070C0"/>
                </a:solidFill>
              </a:rPr>
              <a:t>Paaiškinti kompresoriaus atliekamą funkciją garų suspaudimo cikle ir jo įtaką sistemos procesui.</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Palyginti stūmoklinius, rotacinius, spiralinius ir sraigtinius kompresorius pagal</a:t>
            </a:r>
            <a:r>
              <a:rPr lang="lt-LT" dirty="0">
                <a:solidFill>
                  <a:srgbClr val="0070C0"/>
                </a:solidFill>
              </a:rPr>
              <a:t> jų</a:t>
            </a:r>
            <a:r>
              <a:rPr lang="lt-LT" noProof="0" dirty="0">
                <a:solidFill>
                  <a:srgbClr val="0070C0"/>
                </a:solidFill>
              </a:rPr>
              <a:t> veikimo principus ir pritaikymą.</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Įvertinti suspaudimo negrįžtamumo ir </a:t>
            </a:r>
            <a:r>
              <a:rPr lang="lt-LT" noProof="0" dirty="0" err="1">
                <a:solidFill>
                  <a:srgbClr val="0070C0"/>
                </a:solidFill>
              </a:rPr>
              <a:t>izentropinio</a:t>
            </a:r>
            <a:r>
              <a:rPr lang="lt-LT" noProof="0" dirty="0">
                <a:solidFill>
                  <a:srgbClr val="0070C0"/>
                </a:solidFill>
              </a:rPr>
              <a:t> efektyvumo poveikį šilumos siurblio COP.</a:t>
            </a:r>
          </a:p>
        </p:txBody>
      </p:sp>
      <p:sp>
        <p:nvSpPr>
          <p:cNvPr id="4" name="Marcador de contenido 2">
            <a:extLst>
              <a:ext uri="{FF2B5EF4-FFF2-40B4-BE49-F238E27FC236}">
                <a16:creationId xmlns:a16="http://schemas.microsoft.com/office/drawing/2014/main" id="{80E1D1C1-EB85-124F-EEBE-E7F538B69E46}"/>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392653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270F-4148-4F39-91FC-99251C68E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1C3AF-3BE3-B6D2-DD81-D69FD631C742}"/>
              </a:ext>
            </a:extLst>
          </p:cNvPr>
          <p:cNvSpPr>
            <a:spLocks noGrp="1"/>
          </p:cNvSpPr>
          <p:nvPr>
            <p:ph type="title"/>
          </p:nvPr>
        </p:nvSpPr>
        <p:spPr>
          <a:xfrm>
            <a:off x="636647" y="405139"/>
            <a:ext cx="10627495" cy="657083"/>
          </a:xfrm>
        </p:spPr>
        <p:txBody>
          <a:bodyPr/>
          <a:lstStyle/>
          <a:p>
            <a:r>
              <a:rPr lang="lt-LT" sz="2400" noProof="0" dirty="0"/>
              <a:t>Kompresoriaus funkcija šilumos siurblių technologijose</a:t>
            </a:r>
          </a:p>
        </p:txBody>
      </p:sp>
      <p:sp>
        <p:nvSpPr>
          <p:cNvPr id="4" name="Text Placeholder 3">
            <a:extLst>
              <a:ext uri="{FF2B5EF4-FFF2-40B4-BE49-F238E27FC236}">
                <a16:creationId xmlns:a16="http://schemas.microsoft.com/office/drawing/2014/main" id="{62B9F821-CAA3-6614-31EB-83D9F4BA4387}"/>
              </a:ext>
            </a:extLst>
          </p:cNvPr>
          <p:cNvSpPr>
            <a:spLocks noGrp="1"/>
          </p:cNvSpPr>
          <p:nvPr>
            <p:ph type="body" idx="2"/>
          </p:nvPr>
        </p:nvSpPr>
        <p:spPr>
          <a:xfrm>
            <a:off x="636646" y="1024306"/>
            <a:ext cx="11140022" cy="1690285"/>
          </a:xfrm>
        </p:spPr>
        <p:txBody>
          <a:bodyPr>
            <a:noAutofit/>
          </a:bodyPr>
          <a:lstStyle/>
          <a:p>
            <a:pPr algn="just"/>
            <a:r>
              <a:rPr lang="lt-LT" noProof="0" dirty="0">
                <a:solidFill>
                  <a:srgbClr val="0070C0"/>
                </a:solidFill>
                <a:latin typeface="Corbel" panose="020B0503020204020204" pitchFamily="34" charset="0"/>
              </a:rPr>
              <a:t>Kompresorius yra šilumos siurblio širdis reikalinga dujų suspaudimo ciklui. Atlikdamas mechaninį darbą jis pakelia </a:t>
            </a:r>
            <a:r>
              <a:rPr lang="lt-LT" noProof="0" dirty="0" err="1">
                <a:solidFill>
                  <a:srgbClr val="0070C0"/>
                </a:solidFill>
                <a:latin typeface="Corbel" panose="020B0503020204020204" pitchFamily="34" charset="0"/>
              </a:rPr>
              <a:t>šaltnešio</a:t>
            </a:r>
            <a:r>
              <a:rPr lang="lt-LT" noProof="0" dirty="0">
                <a:solidFill>
                  <a:srgbClr val="0070C0"/>
                </a:solidFill>
                <a:latin typeface="Corbel" panose="020B0503020204020204" pitchFamily="34" charset="0"/>
              </a:rPr>
              <a:t> slėgį ir temperatūrą (nuo garintuvo slėgio iki kondensatoriaus slėgio). Taip atsiranda slėgio skirtumai, kurie „užkuria“  visą ciklą. Kompresoriaus įėjimo angoje </a:t>
            </a:r>
            <a:r>
              <a:rPr lang="lt-LT" noProof="0" dirty="0" err="1">
                <a:solidFill>
                  <a:srgbClr val="0070C0"/>
                </a:solidFill>
                <a:latin typeface="Corbel" panose="020B0503020204020204" pitchFamily="34" charset="0"/>
              </a:rPr>
              <a:t>šaltnešis</a:t>
            </a:r>
            <a:r>
              <a:rPr lang="lt-LT" noProof="0" dirty="0">
                <a:solidFill>
                  <a:srgbClr val="0070C0"/>
                </a:solidFill>
                <a:latin typeface="Corbel" panose="020B0503020204020204" pitchFamily="34" charset="0"/>
              </a:rPr>
              <a:t> yra žemo slėgio dujos; po suspaudimo jis išeina kaip aukšto slėgio, aukštos temperatūros dujos, paruoštos kondensacijai. 
Kompresoriaus tipo pasirinkimas priklauso nuo tinkamo srauto ir slėgio santykio. Pavyzdžiui, rotacinis kompresorius tinka dideliam srauto/slėgio santykiui, o stūmoklinis kompresorius - mažesnio srauto/didelio slėgio santykiui. 4.1 pav. pavaizduotas pagrindinis stūmoklinio kompresoriaus cilindras.</a:t>
            </a:r>
          </a:p>
        </p:txBody>
      </p:sp>
      <p:sp>
        <p:nvSpPr>
          <p:cNvPr id="8" name="TextBox 7">
            <a:extLst>
              <a:ext uri="{FF2B5EF4-FFF2-40B4-BE49-F238E27FC236}">
                <a16:creationId xmlns:a16="http://schemas.microsoft.com/office/drawing/2014/main" id="{F055C5C9-9EAB-57AF-D0DD-56BC35B15E2E}"/>
              </a:ext>
            </a:extLst>
          </p:cNvPr>
          <p:cNvSpPr txBox="1"/>
          <p:nvPr/>
        </p:nvSpPr>
        <p:spPr>
          <a:xfrm>
            <a:off x="7037497" y="5661622"/>
            <a:ext cx="3933646"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Pav. 4.1. Stūmoklinis kompresorius</a:t>
            </a:r>
          </a:p>
        </p:txBody>
      </p:sp>
      <p:pic>
        <p:nvPicPr>
          <p:cNvPr id="6" name="Picture 5">
            <a:extLst>
              <a:ext uri="{FF2B5EF4-FFF2-40B4-BE49-F238E27FC236}">
                <a16:creationId xmlns:a16="http://schemas.microsoft.com/office/drawing/2014/main" id="{D20844AD-C5C2-FACB-BA03-92B8F8CE091F}"/>
              </a:ext>
            </a:extLst>
          </p:cNvPr>
          <p:cNvPicPr>
            <a:picLocks noChangeAspect="1"/>
          </p:cNvPicPr>
          <p:nvPr/>
        </p:nvPicPr>
        <p:blipFill>
          <a:blip r:embed="rId2"/>
          <a:stretch>
            <a:fillRect/>
          </a:stretch>
        </p:blipFill>
        <p:spPr>
          <a:xfrm>
            <a:off x="7037497" y="3409590"/>
            <a:ext cx="4628343" cy="2158171"/>
          </a:xfrm>
          <a:prstGeom prst="rect">
            <a:avLst/>
          </a:prstGeom>
        </p:spPr>
      </p:pic>
      <p:sp>
        <p:nvSpPr>
          <p:cNvPr id="7" name="Title 1">
            <a:extLst>
              <a:ext uri="{FF2B5EF4-FFF2-40B4-BE49-F238E27FC236}">
                <a16:creationId xmlns:a16="http://schemas.microsoft.com/office/drawing/2014/main" id="{F87C93F0-EFDE-7969-B0B9-F66A286658D0}"/>
              </a:ext>
            </a:extLst>
          </p:cNvPr>
          <p:cNvSpPr txBox="1">
            <a:spLocks/>
          </p:cNvSpPr>
          <p:nvPr/>
        </p:nvSpPr>
        <p:spPr>
          <a:xfrm>
            <a:off x="636647" y="2973397"/>
            <a:ext cx="10627495" cy="43619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Stūmokliniai kompresoriai (4.1 pav.)</a:t>
            </a:r>
          </a:p>
        </p:txBody>
      </p:sp>
      <p:sp>
        <p:nvSpPr>
          <p:cNvPr id="11" name="TextBox 10">
            <a:extLst>
              <a:ext uri="{FF2B5EF4-FFF2-40B4-BE49-F238E27FC236}">
                <a16:creationId xmlns:a16="http://schemas.microsoft.com/office/drawing/2014/main" id="{EA7E6C81-51C1-6691-5081-66A160D6B282}"/>
              </a:ext>
            </a:extLst>
          </p:cNvPr>
          <p:cNvSpPr txBox="1"/>
          <p:nvPr/>
        </p:nvSpPr>
        <p:spPr>
          <a:xfrm>
            <a:off x="526160" y="3333758"/>
            <a:ext cx="6511337" cy="2446824"/>
          </a:xfrm>
          <a:prstGeom prst="rect">
            <a:avLst/>
          </a:prstGeom>
          <a:noFill/>
        </p:spPr>
        <p:txBody>
          <a:bodyPr wrap="square">
            <a:spAutoFit/>
          </a:bodyPr>
          <a:lstStyle/>
          <a:p>
            <a:pPr algn="just"/>
            <a:r>
              <a:rPr lang="lt-LT" sz="1700" noProof="0" dirty="0">
                <a:solidFill>
                  <a:srgbClr val="0070C0"/>
                </a:solidFill>
                <a:latin typeface="Corbel" panose="020B0503020204020204" pitchFamily="34" charset="0"/>
              </a:rPr>
              <a:t>Stūmoklinis kompresorius naudoja slankiojantį stūmoklį cilindro viduje, kad suspaustų šaltnešį. Įsiurbimo fazėje stūmoklis juda į išorę, iš siurbimo angos pritraukdamas šaltnešį. Suspaudimo fazėje stūmoklis juda į vidų, suspaudžia dujas ir išstumia jas pro tiekimo/išėjimo angą. 
Šie veiksmai  kartojami nuolat periodiškai. Stūmokliniai kompresoriai yra įprasti vidutinės ir didelės galios šiluminiuose įrenginiuose, užtikrinantys didelius slėgio skirtumus. Jie yra gana paprasti ir gerai ištyrinėti, tačiau paprastai turi daugiau judančių dalių, kurias reikia tepti.</a:t>
            </a:r>
          </a:p>
        </p:txBody>
      </p:sp>
    </p:spTree>
    <p:extLst>
      <p:ext uri="{BB962C8B-B14F-4D97-AF65-F5344CB8AC3E}">
        <p14:creationId xmlns:p14="http://schemas.microsoft.com/office/powerpoint/2010/main" val="392750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A0E9-8E31-B63C-20F4-5F8A67EA03A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7E52B6-B148-2440-BC67-2312416137F4}"/>
              </a:ext>
            </a:extLst>
          </p:cNvPr>
          <p:cNvSpPr>
            <a:spLocks noGrp="1"/>
          </p:cNvSpPr>
          <p:nvPr>
            <p:ph idx="1"/>
          </p:nvPr>
        </p:nvSpPr>
        <p:spPr>
          <a:xfrm>
            <a:off x="716392" y="1095554"/>
            <a:ext cx="6545420" cy="4501377"/>
          </a:xfrm>
        </p:spPr>
        <p:txBody>
          <a:bodyPr>
            <a:noAutofit/>
          </a:bodyPr>
          <a:lstStyle/>
          <a:p>
            <a:r>
              <a:rPr lang="lt-LT" sz="1800" noProof="0" dirty="0">
                <a:solidFill>
                  <a:srgbClr val="0070C0"/>
                </a:solidFill>
              </a:rPr>
              <a:t>Rotaciniai kompresoriai (4.2 pav.) naudoja besisukantį rotorių su mentėmis arba sraigrais. Mentės tipo rotaciniame kompresoriuje necentrinis rotorius su slankiojančiomis mentėmis sulaiko ir suspaudžia šaltnešį nuolat tūrį keičiančiose kamerose.</a:t>
            </a:r>
          </a:p>
          <a:p>
            <a:r>
              <a:rPr lang="lt-LT" sz="1800" noProof="0" dirty="0">
                <a:solidFill>
                  <a:srgbClr val="0070C0"/>
                </a:solidFill>
              </a:rPr>
              <a:t>Kiti rotacinių kompresorių tipai apima sraigtinius kompresorius </a:t>
            </a:r>
            <a:r>
              <a:rPr lang="lt-LT" sz="1800" noProof="0" dirty="0">
                <a:solidFill>
                  <a:srgbClr val="0070C0"/>
                </a:solidFill>
                <a:highlight>
                  <a:srgbClr val="FF00FF"/>
                </a:highlight>
              </a:rPr>
              <a:t>(su tarpusavyje susikabinančiais sraigtais</a:t>
            </a:r>
            <a:r>
              <a:rPr lang="lt-LT" sz="1800" noProof="0" dirty="0">
                <a:solidFill>
                  <a:srgbClr val="0070C0"/>
                </a:solidFill>
              </a:rPr>
              <a:t>) ir </a:t>
            </a:r>
            <a:r>
              <a:rPr lang="lt-LT" sz="1800" noProof="0" dirty="0">
                <a:solidFill>
                  <a:srgbClr val="0070C0"/>
                </a:solidFill>
                <a:highlight>
                  <a:srgbClr val="00FF00"/>
                </a:highlight>
              </a:rPr>
              <a:t>spiralinius</a:t>
            </a:r>
            <a:r>
              <a:rPr lang="lt-LT" sz="1800" noProof="0" dirty="0">
                <a:solidFill>
                  <a:srgbClr val="0070C0"/>
                </a:solidFill>
              </a:rPr>
              <a:t> kompresorius (su dviem susipynusiomis spiralėmis). Šios konstrukcijos užtikrina tolygų srautą, ypač esant mažam srauto greičiui, tylų veikimą ir didelį patikimumą. Šiuolaikiniuose buitiniuose šilumos siurbliuose dažnai naudojami dvigubo rotoriaus kompresoriai (</a:t>
            </a:r>
            <a:r>
              <a:rPr lang="lt-LT" sz="1800" noProof="0" dirty="0" err="1">
                <a:solidFill>
                  <a:srgbClr val="0070C0"/>
                </a:solidFill>
              </a:rPr>
              <a:t>twin-rotary</a:t>
            </a:r>
            <a:r>
              <a:rPr lang="lt-LT" sz="1800" noProof="0" dirty="0">
                <a:solidFill>
                  <a:srgbClr val="0070C0"/>
                </a:solidFill>
              </a:rPr>
              <a:t>): du rotoriai ant vieno veleno leidžia pasiekti didelį efektyvumą esant mažam srauto greičiui, sumažina ciklinio junginėjimo nuostolius ir triukšmą.</a:t>
            </a:r>
          </a:p>
          <a:p>
            <a:r>
              <a:rPr lang="lt-LT" sz="1800" noProof="0" dirty="0">
                <a:solidFill>
                  <a:srgbClr val="0070C0"/>
                </a:solidFill>
              </a:rPr>
              <a:t>4.2 pav. iliustruoja paprastą mentės rotacinį kompresorių.</a:t>
            </a:r>
          </a:p>
        </p:txBody>
      </p:sp>
      <p:sp>
        <p:nvSpPr>
          <p:cNvPr id="8" name="TextBox 7">
            <a:extLst>
              <a:ext uri="{FF2B5EF4-FFF2-40B4-BE49-F238E27FC236}">
                <a16:creationId xmlns:a16="http://schemas.microsoft.com/office/drawing/2014/main" id="{23A0B7D2-2985-B3B1-557A-7D55A489406D}"/>
              </a:ext>
            </a:extLst>
          </p:cNvPr>
          <p:cNvSpPr txBox="1"/>
          <p:nvPr/>
        </p:nvSpPr>
        <p:spPr>
          <a:xfrm>
            <a:off x="876299" y="670823"/>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Rotaciniai ir spiraliniai kompresoriai</a:t>
            </a:r>
          </a:p>
        </p:txBody>
      </p:sp>
      <p:sp>
        <p:nvSpPr>
          <p:cNvPr id="4" name="TextBox 3">
            <a:extLst>
              <a:ext uri="{FF2B5EF4-FFF2-40B4-BE49-F238E27FC236}">
                <a16:creationId xmlns:a16="http://schemas.microsoft.com/office/drawing/2014/main" id="{7A198E55-BDD2-E911-725D-73B296471C66}"/>
              </a:ext>
            </a:extLst>
          </p:cNvPr>
          <p:cNvSpPr txBox="1"/>
          <p:nvPr/>
        </p:nvSpPr>
        <p:spPr>
          <a:xfrm>
            <a:off x="6788988" y="4919245"/>
            <a:ext cx="4833489" cy="338554"/>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4.2 pav. Rotacinis mentės tipo kompresorius</a:t>
            </a:r>
          </a:p>
        </p:txBody>
      </p:sp>
      <p:pic>
        <p:nvPicPr>
          <p:cNvPr id="7" name="Picture 6" descr="A diagram of a circular object with arrows&#10;&#10;AI-generated content may be incorrect.">
            <a:extLst>
              <a:ext uri="{FF2B5EF4-FFF2-40B4-BE49-F238E27FC236}">
                <a16:creationId xmlns:a16="http://schemas.microsoft.com/office/drawing/2014/main" id="{D79C7D01-0DAC-3B2D-7FEF-A1FACDF0B777}"/>
              </a:ext>
            </a:extLst>
          </p:cNvPr>
          <p:cNvPicPr>
            <a:picLocks noChangeAspect="1"/>
          </p:cNvPicPr>
          <p:nvPr/>
        </p:nvPicPr>
        <p:blipFill>
          <a:blip r:embed="rId2"/>
          <a:stretch>
            <a:fillRect/>
          </a:stretch>
        </p:blipFill>
        <p:spPr>
          <a:xfrm>
            <a:off x="7261812" y="1600201"/>
            <a:ext cx="2964815" cy="2880995"/>
          </a:xfrm>
          <a:prstGeom prst="rect">
            <a:avLst/>
          </a:prstGeom>
        </p:spPr>
      </p:pic>
    </p:spTree>
    <p:extLst>
      <p:ext uri="{BB962C8B-B14F-4D97-AF65-F5344CB8AC3E}">
        <p14:creationId xmlns:p14="http://schemas.microsoft.com/office/powerpoint/2010/main" val="350649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D02B-8CF1-775A-6E3F-8E773B2E1AF9}"/>
              </a:ext>
            </a:extLst>
          </p:cNvPr>
          <p:cNvSpPr>
            <a:spLocks noGrp="1"/>
          </p:cNvSpPr>
          <p:nvPr>
            <p:ph type="title"/>
          </p:nvPr>
        </p:nvSpPr>
        <p:spPr/>
        <p:txBody>
          <a:bodyPr>
            <a:normAutofit fontScale="90000"/>
          </a:bodyPr>
          <a:lstStyle/>
          <a:p>
            <a:r>
              <a:rPr lang="lt-LT" noProof="0" dirty="0"/>
              <a:t>1 Modulio turinys</a:t>
            </a:r>
          </a:p>
        </p:txBody>
      </p:sp>
      <p:sp>
        <p:nvSpPr>
          <p:cNvPr id="3" name="Content Placeholder 2">
            <a:extLst>
              <a:ext uri="{FF2B5EF4-FFF2-40B4-BE49-F238E27FC236}">
                <a16:creationId xmlns:a16="http://schemas.microsoft.com/office/drawing/2014/main" id="{E1634C9F-6738-78E6-91BE-23B15F88BA76}"/>
              </a:ext>
            </a:extLst>
          </p:cNvPr>
          <p:cNvSpPr>
            <a:spLocks noGrp="1"/>
          </p:cNvSpPr>
          <p:nvPr>
            <p:ph sz="quarter" idx="10"/>
          </p:nvPr>
        </p:nvSpPr>
        <p:spPr/>
        <p:txBody>
          <a:bodyPr>
            <a:normAutofit fontScale="92500"/>
          </a:bodyPr>
          <a:lstStyle/>
          <a:p>
            <a:r>
              <a:rPr lang="lt-LT" noProof="0" dirty="0"/>
              <a:t>1 užsiėmimas</a:t>
            </a:r>
          </a:p>
        </p:txBody>
      </p:sp>
      <p:sp>
        <p:nvSpPr>
          <p:cNvPr id="4" name="Content Placeholder 3">
            <a:extLst>
              <a:ext uri="{FF2B5EF4-FFF2-40B4-BE49-F238E27FC236}">
                <a16:creationId xmlns:a16="http://schemas.microsoft.com/office/drawing/2014/main" id="{FB9994A0-61BF-08D4-8454-1AD501D62AD0}"/>
              </a:ext>
            </a:extLst>
          </p:cNvPr>
          <p:cNvSpPr>
            <a:spLocks noGrp="1"/>
          </p:cNvSpPr>
          <p:nvPr>
            <p:ph sz="quarter" idx="11"/>
          </p:nvPr>
        </p:nvSpPr>
        <p:spPr/>
        <p:txBody>
          <a:bodyPr>
            <a:normAutofit fontScale="92500"/>
          </a:bodyPr>
          <a:lstStyle/>
          <a:p>
            <a:pPr marL="0" indent="0"/>
            <a:r>
              <a:rPr lang="lt-LT" noProof="0" dirty="0"/>
              <a:t>Šilumos siurblių pagrindai</a:t>
            </a:r>
          </a:p>
        </p:txBody>
      </p:sp>
      <p:sp>
        <p:nvSpPr>
          <p:cNvPr id="5" name="Content Placeholder 4">
            <a:extLst>
              <a:ext uri="{FF2B5EF4-FFF2-40B4-BE49-F238E27FC236}">
                <a16:creationId xmlns:a16="http://schemas.microsoft.com/office/drawing/2014/main" id="{DF3464CB-BC5E-B2FD-04CC-97EBF4C18666}"/>
              </a:ext>
            </a:extLst>
          </p:cNvPr>
          <p:cNvSpPr>
            <a:spLocks noGrp="1"/>
          </p:cNvSpPr>
          <p:nvPr>
            <p:ph sz="quarter" idx="12"/>
          </p:nvPr>
        </p:nvSpPr>
        <p:spPr/>
        <p:txBody>
          <a:bodyPr>
            <a:normAutofit fontScale="92500"/>
          </a:bodyPr>
          <a:lstStyle/>
          <a:p>
            <a:r>
              <a:rPr lang="lt-LT" noProof="0" dirty="0"/>
              <a:t>2 užsiėmimas</a:t>
            </a:r>
          </a:p>
        </p:txBody>
      </p:sp>
      <p:sp>
        <p:nvSpPr>
          <p:cNvPr id="6" name="Content Placeholder 5">
            <a:extLst>
              <a:ext uri="{FF2B5EF4-FFF2-40B4-BE49-F238E27FC236}">
                <a16:creationId xmlns:a16="http://schemas.microsoft.com/office/drawing/2014/main" id="{25DC7E27-C4B9-41FF-DB6B-109208CD2DB0}"/>
              </a:ext>
            </a:extLst>
          </p:cNvPr>
          <p:cNvSpPr>
            <a:spLocks noGrp="1"/>
          </p:cNvSpPr>
          <p:nvPr>
            <p:ph sz="quarter" idx="13"/>
          </p:nvPr>
        </p:nvSpPr>
        <p:spPr/>
        <p:txBody>
          <a:bodyPr>
            <a:normAutofit fontScale="92500" lnSpcReduction="20000"/>
          </a:bodyPr>
          <a:lstStyle/>
          <a:p>
            <a:pPr marL="0" indent="0"/>
            <a:r>
              <a:rPr lang="lt-LT" sz="2100" noProof="0" dirty="0"/>
              <a:t>Garų suspaudimo ciklo termodinamika</a:t>
            </a:r>
            <a:endParaRPr lang="lt-LT" noProof="0" dirty="0"/>
          </a:p>
        </p:txBody>
      </p:sp>
      <p:sp>
        <p:nvSpPr>
          <p:cNvPr id="7" name="Content Placeholder 6">
            <a:extLst>
              <a:ext uri="{FF2B5EF4-FFF2-40B4-BE49-F238E27FC236}">
                <a16:creationId xmlns:a16="http://schemas.microsoft.com/office/drawing/2014/main" id="{4A2BDADC-EFC9-7316-F141-4771947A5DC7}"/>
              </a:ext>
            </a:extLst>
          </p:cNvPr>
          <p:cNvSpPr>
            <a:spLocks noGrp="1"/>
          </p:cNvSpPr>
          <p:nvPr>
            <p:ph sz="quarter" idx="16"/>
          </p:nvPr>
        </p:nvSpPr>
        <p:spPr/>
        <p:txBody>
          <a:bodyPr>
            <a:normAutofit fontScale="92500"/>
          </a:bodyPr>
          <a:lstStyle/>
          <a:p>
            <a:r>
              <a:rPr lang="lt-LT" noProof="0" dirty="0"/>
              <a:t>3 užsiėmimas</a:t>
            </a:r>
          </a:p>
        </p:txBody>
      </p:sp>
      <p:sp>
        <p:nvSpPr>
          <p:cNvPr id="8" name="Content Placeholder 7">
            <a:extLst>
              <a:ext uri="{FF2B5EF4-FFF2-40B4-BE49-F238E27FC236}">
                <a16:creationId xmlns:a16="http://schemas.microsoft.com/office/drawing/2014/main" id="{20F815EC-C040-4F60-9ADF-5BBD07DD2363}"/>
              </a:ext>
            </a:extLst>
          </p:cNvPr>
          <p:cNvSpPr>
            <a:spLocks noGrp="1"/>
          </p:cNvSpPr>
          <p:nvPr>
            <p:ph sz="quarter" idx="17"/>
          </p:nvPr>
        </p:nvSpPr>
        <p:spPr/>
        <p:txBody>
          <a:bodyPr>
            <a:normAutofit fontScale="92500" lnSpcReduction="20000"/>
          </a:bodyPr>
          <a:lstStyle/>
          <a:p>
            <a:pPr marL="0" indent="0"/>
            <a:r>
              <a:rPr lang="lt-LT" sz="2100" noProof="0" dirty="0"/>
              <a:t>Šaltnešiai - darbiniai skysčiai</a:t>
            </a:r>
            <a:endParaRPr lang="lt-LT" noProof="0" dirty="0"/>
          </a:p>
        </p:txBody>
      </p:sp>
      <p:sp>
        <p:nvSpPr>
          <p:cNvPr id="9" name="Content Placeholder 8">
            <a:extLst>
              <a:ext uri="{FF2B5EF4-FFF2-40B4-BE49-F238E27FC236}">
                <a16:creationId xmlns:a16="http://schemas.microsoft.com/office/drawing/2014/main" id="{CDA4A58F-ACB0-67BE-1867-6855699453A5}"/>
              </a:ext>
            </a:extLst>
          </p:cNvPr>
          <p:cNvSpPr>
            <a:spLocks noGrp="1"/>
          </p:cNvSpPr>
          <p:nvPr>
            <p:ph sz="quarter" idx="18"/>
          </p:nvPr>
        </p:nvSpPr>
        <p:spPr/>
        <p:txBody>
          <a:bodyPr>
            <a:normAutofit fontScale="92500"/>
          </a:bodyPr>
          <a:lstStyle/>
          <a:p>
            <a:r>
              <a:rPr lang="lt-LT" noProof="0" dirty="0"/>
              <a:t>4 užsiėmimas</a:t>
            </a:r>
          </a:p>
        </p:txBody>
      </p:sp>
      <p:sp>
        <p:nvSpPr>
          <p:cNvPr id="10" name="Content Placeholder 9">
            <a:extLst>
              <a:ext uri="{FF2B5EF4-FFF2-40B4-BE49-F238E27FC236}">
                <a16:creationId xmlns:a16="http://schemas.microsoft.com/office/drawing/2014/main" id="{633EA797-7084-270E-4C08-A774E7DC1908}"/>
              </a:ext>
            </a:extLst>
          </p:cNvPr>
          <p:cNvSpPr>
            <a:spLocks noGrp="1"/>
          </p:cNvSpPr>
          <p:nvPr>
            <p:ph sz="quarter" idx="19"/>
          </p:nvPr>
        </p:nvSpPr>
        <p:spPr/>
        <p:txBody>
          <a:bodyPr>
            <a:normAutofit/>
          </a:bodyPr>
          <a:lstStyle/>
          <a:p>
            <a:pPr marL="0" indent="0">
              <a:lnSpc>
                <a:spcPct val="70000"/>
              </a:lnSpc>
            </a:pPr>
            <a:r>
              <a:rPr lang="lt-LT" sz="1900" noProof="0" dirty="0"/>
              <a:t>Kompresoriai</a:t>
            </a:r>
            <a:endParaRPr lang="lt-LT" noProof="0" dirty="0"/>
          </a:p>
        </p:txBody>
      </p:sp>
      <p:sp>
        <p:nvSpPr>
          <p:cNvPr id="11" name="Content Placeholder 10">
            <a:extLst>
              <a:ext uri="{FF2B5EF4-FFF2-40B4-BE49-F238E27FC236}">
                <a16:creationId xmlns:a16="http://schemas.microsoft.com/office/drawing/2014/main" id="{4C90EE43-B01C-F102-8C03-94B249120067}"/>
              </a:ext>
            </a:extLst>
          </p:cNvPr>
          <p:cNvSpPr>
            <a:spLocks noGrp="1"/>
          </p:cNvSpPr>
          <p:nvPr>
            <p:ph sz="quarter" idx="20"/>
          </p:nvPr>
        </p:nvSpPr>
        <p:spPr/>
        <p:txBody>
          <a:bodyPr>
            <a:normAutofit fontScale="92500"/>
          </a:bodyPr>
          <a:lstStyle/>
          <a:p>
            <a:r>
              <a:rPr lang="lt-LT" noProof="0" dirty="0"/>
              <a:t>5 užsiėmimas</a:t>
            </a:r>
          </a:p>
        </p:txBody>
      </p:sp>
      <p:sp>
        <p:nvSpPr>
          <p:cNvPr id="12" name="Content Placeholder 11">
            <a:extLst>
              <a:ext uri="{FF2B5EF4-FFF2-40B4-BE49-F238E27FC236}">
                <a16:creationId xmlns:a16="http://schemas.microsoft.com/office/drawing/2014/main" id="{3E496F00-51E9-D686-F503-46D19A9DC6E1}"/>
              </a:ext>
            </a:extLst>
          </p:cNvPr>
          <p:cNvSpPr>
            <a:spLocks noGrp="1"/>
          </p:cNvSpPr>
          <p:nvPr>
            <p:ph sz="quarter" idx="21"/>
          </p:nvPr>
        </p:nvSpPr>
        <p:spPr/>
        <p:txBody>
          <a:bodyPr>
            <a:noAutofit/>
          </a:bodyPr>
          <a:lstStyle/>
          <a:p>
            <a:pPr marL="0" indent="0"/>
            <a:r>
              <a:rPr lang="lt-LT" sz="1800" noProof="0" dirty="0"/>
              <a:t>Išoriniai šilumokaičiai (garintuvai ir kondensatoriai)</a:t>
            </a:r>
          </a:p>
        </p:txBody>
      </p:sp>
      <p:sp>
        <p:nvSpPr>
          <p:cNvPr id="14" name="Content Placeholder 13">
            <a:extLst>
              <a:ext uri="{FF2B5EF4-FFF2-40B4-BE49-F238E27FC236}">
                <a16:creationId xmlns:a16="http://schemas.microsoft.com/office/drawing/2014/main" id="{55D0AF91-5639-A18D-7461-2C10B98E6FD1}"/>
              </a:ext>
            </a:extLst>
          </p:cNvPr>
          <p:cNvSpPr>
            <a:spLocks noGrp="1"/>
          </p:cNvSpPr>
          <p:nvPr>
            <p:ph sz="quarter" idx="23"/>
          </p:nvPr>
        </p:nvSpPr>
        <p:spPr/>
        <p:txBody>
          <a:bodyPr>
            <a:normAutofit/>
          </a:bodyPr>
          <a:lstStyle/>
          <a:p>
            <a:pPr marL="0" indent="0"/>
            <a:r>
              <a:rPr lang="lt-LT" sz="1800" noProof="0" dirty="0"/>
              <a:t>I</a:t>
            </a:r>
            <a:r>
              <a:rPr lang="lt-LT" sz="1800" dirty="0"/>
              <a:t>šsiplėti</a:t>
            </a:r>
            <a:r>
              <a:rPr lang="lt-LT" sz="1800" noProof="0" dirty="0"/>
              <a:t>mo vožtuvas</a:t>
            </a:r>
            <a:endParaRPr lang="lt-LT" noProof="0" dirty="0"/>
          </a:p>
        </p:txBody>
      </p:sp>
      <p:sp>
        <p:nvSpPr>
          <p:cNvPr id="15" name="Content Placeholder 14">
            <a:extLst>
              <a:ext uri="{FF2B5EF4-FFF2-40B4-BE49-F238E27FC236}">
                <a16:creationId xmlns:a16="http://schemas.microsoft.com/office/drawing/2014/main" id="{BC9D5EF8-1124-E6AE-F7F3-73C445C6F919}"/>
              </a:ext>
            </a:extLst>
          </p:cNvPr>
          <p:cNvSpPr>
            <a:spLocks noGrp="1"/>
          </p:cNvSpPr>
          <p:nvPr>
            <p:ph sz="quarter" idx="24"/>
          </p:nvPr>
        </p:nvSpPr>
        <p:spPr/>
        <p:txBody>
          <a:bodyPr>
            <a:normAutofit fontScale="92500"/>
          </a:bodyPr>
          <a:lstStyle/>
          <a:p>
            <a:r>
              <a:rPr lang="lt-LT" noProof="0" dirty="0"/>
              <a:t>7 užsiėmimas</a:t>
            </a:r>
          </a:p>
        </p:txBody>
      </p:sp>
      <p:sp>
        <p:nvSpPr>
          <p:cNvPr id="16" name="Content Placeholder 15">
            <a:extLst>
              <a:ext uri="{FF2B5EF4-FFF2-40B4-BE49-F238E27FC236}">
                <a16:creationId xmlns:a16="http://schemas.microsoft.com/office/drawing/2014/main" id="{9D5E0129-A4B3-4DC5-4554-69B71265C5B6}"/>
              </a:ext>
            </a:extLst>
          </p:cNvPr>
          <p:cNvSpPr>
            <a:spLocks noGrp="1"/>
          </p:cNvSpPr>
          <p:nvPr>
            <p:ph sz="quarter" idx="25"/>
          </p:nvPr>
        </p:nvSpPr>
        <p:spPr>
          <a:xfrm>
            <a:off x="7848600" y="1628853"/>
            <a:ext cx="3200400" cy="622909"/>
          </a:xfrm>
        </p:spPr>
        <p:txBody>
          <a:bodyPr>
            <a:noAutofit/>
          </a:bodyPr>
          <a:lstStyle/>
          <a:p>
            <a:pPr marL="0" indent="0">
              <a:lnSpc>
                <a:spcPct val="110000"/>
              </a:lnSpc>
            </a:pPr>
            <a:r>
              <a:rPr lang="lt-LT" sz="1800" noProof="0" dirty="0"/>
              <a:t>Papildomas šaldymas - kontūro komponentai</a:t>
            </a:r>
          </a:p>
        </p:txBody>
      </p:sp>
      <p:sp>
        <p:nvSpPr>
          <p:cNvPr id="17" name="Content Placeholder 16">
            <a:extLst>
              <a:ext uri="{FF2B5EF4-FFF2-40B4-BE49-F238E27FC236}">
                <a16:creationId xmlns:a16="http://schemas.microsoft.com/office/drawing/2014/main" id="{DA9825BF-40D7-64AE-D71D-C0A2A4F58673}"/>
              </a:ext>
            </a:extLst>
          </p:cNvPr>
          <p:cNvSpPr>
            <a:spLocks noGrp="1"/>
          </p:cNvSpPr>
          <p:nvPr>
            <p:ph sz="quarter" idx="26"/>
          </p:nvPr>
        </p:nvSpPr>
        <p:spPr/>
        <p:txBody>
          <a:bodyPr>
            <a:normAutofit fontScale="92500"/>
          </a:bodyPr>
          <a:lstStyle/>
          <a:p>
            <a:r>
              <a:rPr lang="lt-LT" noProof="0" dirty="0"/>
              <a:t>8 užsiėmimas</a:t>
            </a:r>
          </a:p>
        </p:txBody>
      </p:sp>
      <p:sp>
        <p:nvSpPr>
          <p:cNvPr id="18" name="Content Placeholder 17">
            <a:extLst>
              <a:ext uri="{FF2B5EF4-FFF2-40B4-BE49-F238E27FC236}">
                <a16:creationId xmlns:a16="http://schemas.microsoft.com/office/drawing/2014/main" id="{98588B7D-7117-879E-CBDE-FDA602ACA4BC}"/>
              </a:ext>
            </a:extLst>
          </p:cNvPr>
          <p:cNvSpPr>
            <a:spLocks noGrp="1"/>
          </p:cNvSpPr>
          <p:nvPr>
            <p:ph sz="quarter" idx="27"/>
          </p:nvPr>
        </p:nvSpPr>
        <p:spPr>
          <a:xfrm>
            <a:off x="7863526" y="2251763"/>
            <a:ext cx="2958353" cy="630526"/>
          </a:xfrm>
        </p:spPr>
        <p:txBody>
          <a:bodyPr>
            <a:noAutofit/>
          </a:bodyPr>
          <a:lstStyle/>
          <a:p>
            <a:pPr marL="0" indent="0">
              <a:lnSpc>
                <a:spcPct val="110000"/>
              </a:lnSpc>
            </a:pPr>
            <a:r>
              <a:rPr lang="lt-LT" sz="1800" noProof="0" dirty="0"/>
              <a:t>Pagalbiniai komponentai</a:t>
            </a:r>
          </a:p>
        </p:txBody>
      </p:sp>
      <p:sp>
        <p:nvSpPr>
          <p:cNvPr id="19" name="Content Placeholder 18">
            <a:extLst>
              <a:ext uri="{FF2B5EF4-FFF2-40B4-BE49-F238E27FC236}">
                <a16:creationId xmlns:a16="http://schemas.microsoft.com/office/drawing/2014/main" id="{5F86903A-74DA-598C-76EB-E18BB335DD34}"/>
              </a:ext>
            </a:extLst>
          </p:cNvPr>
          <p:cNvSpPr>
            <a:spLocks noGrp="1"/>
          </p:cNvSpPr>
          <p:nvPr>
            <p:ph sz="quarter" idx="28"/>
          </p:nvPr>
        </p:nvSpPr>
        <p:spPr/>
        <p:txBody>
          <a:bodyPr/>
          <a:lstStyle/>
          <a:p>
            <a:endParaRPr lang="lt-LT" noProof="0" dirty="0"/>
          </a:p>
        </p:txBody>
      </p:sp>
      <p:sp>
        <p:nvSpPr>
          <p:cNvPr id="20" name="Content Placeholder 19">
            <a:extLst>
              <a:ext uri="{FF2B5EF4-FFF2-40B4-BE49-F238E27FC236}">
                <a16:creationId xmlns:a16="http://schemas.microsoft.com/office/drawing/2014/main" id="{C8EEC60C-6E63-2C01-E1B9-BC4E17304C9B}"/>
              </a:ext>
            </a:extLst>
          </p:cNvPr>
          <p:cNvSpPr>
            <a:spLocks noGrp="1"/>
          </p:cNvSpPr>
          <p:nvPr>
            <p:ph sz="quarter" idx="29"/>
          </p:nvPr>
        </p:nvSpPr>
        <p:spPr>
          <a:xfrm>
            <a:off x="7863526" y="2976560"/>
            <a:ext cx="3077897" cy="528638"/>
          </a:xfrm>
        </p:spPr>
        <p:txBody>
          <a:bodyPr>
            <a:normAutofit/>
          </a:bodyPr>
          <a:lstStyle/>
          <a:p>
            <a:pPr marL="0" indent="0">
              <a:lnSpc>
                <a:spcPct val="110000"/>
              </a:lnSpc>
            </a:pPr>
            <a:endParaRPr lang="lt-LT" sz="1800" noProof="0" dirty="0"/>
          </a:p>
        </p:txBody>
      </p:sp>
      <p:sp>
        <p:nvSpPr>
          <p:cNvPr id="21" name="Content Placeholder 20">
            <a:extLst>
              <a:ext uri="{FF2B5EF4-FFF2-40B4-BE49-F238E27FC236}">
                <a16:creationId xmlns:a16="http://schemas.microsoft.com/office/drawing/2014/main" id="{048CC72E-A252-1FF4-0266-BD96E34B85A3}"/>
              </a:ext>
            </a:extLst>
          </p:cNvPr>
          <p:cNvSpPr>
            <a:spLocks noGrp="1"/>
          </p:cNvSpPr>
          <p:nvPr>
            <p:ph sz="quarter" idx="30"/>
          </p:nvPr>
        </p:nvSpPr>
        <p:spPr/>
        <p:txBody>
          <a:bodyPr/>
          <a:lstStyle/>
          <a:p>
            <a:endParaRPr lang="lt-LT" noProof="0" dirty="0"/>
          </a:p>
        </p:txBody>
      </p:sp>
      <p:sp>
        <p:nvSpPr>
          <p:cNvPr id="22" name="Content Placeholder 21">
            <a:extLst>
              <a:ext uri="{FF2B5EF4-FFF2-40B4-BE49-F238E27FC236}">
                <a16:creationId xmlns:a16="http://schemas.microsoft.com/office/drawing/2014/main" id="{E7A4EEA4-7044-BD91-47A0-496BDA4207CC}"/>
              </a:ext>
            </a:extLst>
          </p:cNvPr>
          <p:cNvSpPr>
            <a:spLocks noGrp="1"/>
          </p:cNvSpPr>
          <p:nvPr>
            <p:ph sz="quarter" idx="31"/>
          </p:nvPr>
        </p:nvSpPr>
        <p:spPr/>
        <p:txBody>
          <a:bodyPr/>
          <a:lstStyle/>
          <a:p>
            <a:endParaRPr lang="lt-LT" noProof="0" dirty="0"/>
          </a:p>
        </p:txBody>
      </p:sp>
      <p:sp>
        <p:nvSpPr>
          <p:cNvPr id="23" name="Content Placeholder 22">
            <a:extLst>
              <a:ext uri="{FF2B5EF4-FFF2-40B4-BE49-F238E27FC236}">
                <a16:creationId xmlns:a16="http://schemas.microsoft.com/office/drawing/2014/main" id="{37EFB175-853D-B265-9D5A-11B3C27F12CF}"/>
              </a:ext>
            </a:extLst>
          </p:cNvPr>
          <p:cNvSpPr>
            <a:spLocks noGrp="1"/>
          </p:cNvSpPr>
          <p:nvPr>
            <p:ph sz="quarter" idx="32"/>
          </p:nvPr>
        </p:nvSpPr>
        <p:spPr/>
        <p:txBody>
          <a:bodyPr/>
          <a:lstStyle/>
          <a:p>
            <a:endParaRPr lang="lt-LT" noProof="0" dirty="0"/>
          </a:p>
        </p:txBody>
      </p:sp>
      <p:sp>
        <p:nvSpPr>
          <p:cNvPr id="24" name="Content Placeholder 23">
            <a:extLst>
              <a:ext uri="{FF2B5EF4-FFF2-40B4-BE49-F238E27FC236}">
                <a16:creationId xmlns:a16="http://schemas.microsoft.com/office/drawing/2014/main" id="{2333C34B-4B03-D91E-2C84-2A99074A2CA5}"/>
              </a:ext>
            </a:extLst>
          </p:cNvPr>
          <p:cNvSpPr>
            <a:spLocks noGrp="1"/>
          </p:cNvSpPr>
          <p:nvPr>
            <p:ph sz="quarter" idx="33"/>
          </p:nvPr>
        </p:nvSpPr>
        <p:spPr/>
        <p:txBody>
          <a:bodyPr/>
          <a:lstStyle/>
          <a:p>
            <a:endParaRPr lang="lt-LT" noProof="0" dirty="0"/>
          </a:p>
        </p:txBody>
      </p:sp>
      <p:sp>
        <p:nvSpPr>
          <p:cNvPr id="25" name="Content Placeholder 24">
            <a:extLst>
              <a:ext uri="{FF2B5EF4-FFF2-40B4-BE49-F238E27FC236}">
                <a16:creationId xmlns:a16="http://schemas.microsoft.com/office/drawing/2014/main" id="{239D9344-5D04-0665-E68A-A4AF2D19A881}"/>
              </a:ext>
            </a:extLst>
          </p:cNvPr>
          <p:cNvSpPr>
            <a:spLocks noGrp="1"/>
          </p:cNvSpPr>
          <p:nvPr>
            <p:ph sz="quarter" idx="34"/>
          </p:nvPr>
        </p:nvSpPr>
        <p:spPr/>
        <p:txBody>
          <a:bodyPr/>
          <a:lstStyle/>
          <a:p>
            <a:endParaRPr lang="lt-LT" noProof="0" dirty="0"/>
          </a:p>
        </p:txBody>
      </p:sp>
      <p:sp>
        <p:nvSpPr>
          <p:cNvPr id="26" name="Content Placeholder 25">
            <a:extLst>
              <a:ext uri="{FF2B5EF4-FFF2-40B4-BE49-F238E27FC236}">
                <a16:creationId xmlns:a16="http://schemas.microsoft.com/office/drawing/2014/main" id="{57CDEB93-484D-C7AA-1F7B-979E4BCC0CFC}"/>
              </a:ext>
            </a:extLst>
          </p:cNvPr>
          <p:cNvSpPr>
            <a:spLocks noGrp="1"/>
          </p:cNvSpPr>
          <p:nvPr>
            <p:ph sz="quarter" idx="35"/>
          </p:nvPr>
        </p:nvSpPr>
        <p:spPr/>
        <p:txBody>
          <a:bodyPr/>
          <a:lstStyle/>
          <a:p>
            <a:endParaRPr lang="lt-LT" noProof="0" dirty="0"/>
          </a:p>
        </p:txBody>
      </p:sp>
      <p:sp>
        <p:nvSpPr>
          <p:cNvPr id="28" name="Marcador de contenido 27">
            <a:extLst>
              <a:ext uri="{FF2B5EF4-FFF2-40B4-BE49-F238E27FC236}">
                <a16:creationId xmlns:a16="http://schemas.microsoft.com/office/drawing/2014/main" id="{A5E80191-97AC-686C-E1F0-4E72AC09F648}"/>
              </a:ext>
            </a:extLst>
          </p:cNvPr>
          <p:cNvSpPr>
            <a:spLocks noGrp="1"/>
          </p:cNvSpPr>
          <p:nvPr>
            <p:ph sz="quarter" idx="22"/>
          </p:nvPr>
        </p:nvSpPr>
        <p:spPr/>
        <p:txBody>
          <a:bodyPr>
            <a:normAutofit fontScale="92500"/>
          </a:bodyPr>
          <a:lstStyle/>
          <a:p>
            <a:r>
              <a:rPr lang="lt-LT" noProof="0" dirty="0"/>
              <a:t>6 užsiėmimas</a:t>
            </a:r>
          </a:p>
        </p:txBody>
      </p:sp>
    </p:spTree>
    <p:extLst>
      <p:ext uri="{BB962C8B-B14F-4D97-AF65-F5344CB8AC3E}">
        <p14:creationId xmlns:p14="http://schemas.microsoft.com/office/powerpoint/2010/main" val="4229342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2817-BBFA-D623-4B7C-83506B9FBEF6}"/>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28DEFFF-85E6-3DED-739E-9DF67B32C25B}"/>
              </a:ext>
            </a:extLst>
          </p:cNvPr>
          <p:cNvSpPr>
            <a:spLocks noGrp="1"/>
          </p:cNvSpPr>
          <p:nvPr>
            <p:ph idx="1"/>
          </p:nvPr>
        </p:nvSpPr>
        <p:spPr>
          <a:xfrm>
            <a:off x="696296" y="1600201"/>
            <a:ext cx="6096000" cy="4162244"/>
          </a:xfrm>
        </p:spPr>
        <p:txBody>
          <a:bodyPr>
            <a:noAutofit/>
          </a:bodyPr>
          <a:lstStyle/>
          <a:p>
            <a:r>
              <a:rPr lang="lt-LT" sz="1800" noProof="0" dirty="0">
                <a:solidFill>
                  <a:srgbClr val="0070C0"/>
                </a:solidFill>
              </a:rPr>
              <a:t>Realybėje kompresoriaus procesai nėra idealūs. Dėl trinties, šilumos perdavimo ir mechaninių nuostolių suspaudimo procesas tampa negrįžtamas. T–s diagramoje (4.3 pav.) tikrasis suspaudimo kelias (punktyrinis) nukrypsta nuo idealaus izentropinio kelio (1-2s). Entropija suspaudimo fazės pabaigoje realybėje yra didesnė, o tai reiškia, kad reikėjo daugiau darbo nei idealiu atveju. 
Idealaus ir faktinio darbo santykis yra kompresoriaus izentropinis efektyvumas. 
Mažesnis efektyvumas reiškia didesnę įėjimo galią esant tokiam pačiam slėgio padidėjimui, todėl sumažėja bendras COP. </a:t>
            </a:r>
          </a:p>
          <a:p>
            <a:r>
              <a:rPr lang="lt-LT" sz="1800" noProof="0" dirty="0">
                <a:solidFill>
                  <a:srgbClr val="0070C0"/>
                </a:solidFill>
              </a:rPr>
              <a:t>4.3 pav. iliustruoja šiuos nuostolius tipiniam šaldymo ciklui.</a:t>
            </a:r>
          </a:p>
        </p:txBody>
      </p:sp>
      <p:sp>
        <p:nvSpPr>
          <p:cNvPr id="8" name="TextBox 7">
            <a:extLst>
              <a:ext uri="{FF2B5EF4-FFF2-40B4-BE49-F238E27FC236}">
                <a16:creationId xmlns:a16="http://schemas.microsoft.com/office/drawing/2014/main" id="{0F5DC077-00E9-D1EF-7F58-413A7BCA92F0}"/>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Suspaudimo negrįžtamumas </a:t>
            </a:r>
          </a:p>
        </p:txBody>
      </p:sp>
      <p:sp>
        <p:nvSpPr>
          <p:cNvPr id="4" name="TextBox 3">
            <a:extLst>
              <a:ext uri="{FF2B5EF4-FFF2-40B4-BE49-F238E27FC236}">
                <a16:creationId xmlns:a16="http://schemas.microsoft.com/office/drawing/2014/main" id="{78A4542C-1918-3AAD-3555-BC98DA4C31CE}"/>
              </a:ext>
            </a:extLst>
          </p:cNvPr>
          <p:cNvSpPr txBox="1"/>
          <p:nvPr/>
        </p:nvSpPr>
        <p:spPr>
          <a:xfrm>
            <a:off x="6832879" y="4532994"/>
            <a:ext cx="4430251" cy="584775"/>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4.3 pav. Garų suspaudimo šaldymo ciklo T-s schema, įskaitant kompresoriaus </a:t>
            </a:r>
            <a:r>
              <a:rPr lang="lt-LT" sz="1600" i="1" noProof="0" dirty="0" err="1">
                <a:solidFill>
                  <a:srgbClr val="FF9900"/>
                </a:solidFill>
                <a:latin typeface="Corbel" panose="020B0503020204020204" pitchFamily="34" charset="0"/>
              </a:rPr>
              <a:t>izentropinį</a:t>
            </a:r>
            <a:r>
              <a:rPr lang="lt-LT" sz="1600" i="1" noProof="0" dirty="0">
                <a:solidFill>
                  <a:srgbClr val="FF9900"/>
                </a:solidFill>
                <a:latin typeface="Corbel" panose="020B0503020204020204" pitchFamily="34" charset="0"/>
              </a:rPr>
              <a:t> efektyvumą</a:t>
            </a:r>
          </a:p>
        </p:txBody>
      </p:sp>
      <p:pic>
        <p:nvPicPr>
          <p:cNvPr id="2" name="Picture 1" descr="A diagram of a graph&#10;&#10;AI-generated content may be incorrect.">
            <a:extLst>
              <a:ext uri="{FF2B5EF4-FFF2-40B4-BE49-F238E27FC236}">
                <a16:creationId xmlns:a16="http://schemas.microsoft.com/office/drawing/2014/main" id="{5670F462-D8BD-4390-36C1-5FB955218F60}"/>
              </a:ext>
            </a:extLst>
          </p:cNvPr>
          <p:cNvPicPr>
            <a:picLocks noChangeAspect="1"/>
          </p:cNvPicPr>
          <p:nvPr/>
        </p:nvPicPr>
        <p:blipFill>
          <a:blip r:embed="rId2"/>
          <a:stretch>
            <a:fillRect/>
          </a:stretch>
        </p:blipFill>
        <p:spPr>
          <a:xfrm>
            <a:off x="7048882" y="1600201"/>
            <a:ext cx="3071495" cy="2764155"/>
          </a:xfrm>
          <a:prstGeom prst="rect">
            <a:avLst/>
          </a:prstGeom>
        </p:spPr>
      </p:pic>
    </p:spTree>
    <p:extLst>
      <p:ext uri="{BB962C8B-B14F-4D97-AF65-F5344CB8AC3E}">
        <p14:creationId xmlns:p14="http://schemas.microsoft.com/office/powerpoint/2010/main" val="107858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E6B2C-C7F0-9F23-C785-21DD3ED5F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CBCFC-1107-90C7-F11E-E5EF4288B818}"/>
              </a:ext>
            </a:extLst>
          </p:cNvPr>
          <p:cNvSpPr>
            <a:spLocks noGrp="1"/>
          </p:cNvSpPr>
          <p:nvPr>
            <p:ph type="title"/>
          </p:nvPr>
        </p:nvSpPr>
        <p:spPr>
          <a:xfrm>
            <a:off x="636647" y="405139"/>
            <a:ext cx="10627495" cy="657083"/>
          </a:xfrm>
        </p:spPr>
        <p:txBody>
          <a:bodyPr/>
          <a:lstStyle/>
          <a:p>
            <a:r>
              <a:rPr lang="lt-LT" sz="2400" noProof="0" dirty="0"/>
              <a:t>Įprasti kompresorių tipai (4.4 pav.)</a:t>
            </a:r>
          </a:p>
        </p:txBody>
      </p:sp>
      <p:sp>
        <p:nvSpPr>
          <p:cNvPr id="4" name="Text Placeholder 3">
            <a:extLst>
              <a:ext uri="{FF2B5EF4-FFF2-40B4-BE49-F238E27FC236}">
                <a16:creationId xmlns:a16="http://schemas.microsoft.com/office/drawing/2014/main" id="{A86A72CF-4119-5CA7-A39D-442C1A6EAC26}"/>
              </a:ext>
            </a:extLst>
          </p:cNvPr>
          <p:cNvSpPr>
            <a:spLocks noGrp="1"/>
          </p:cNvSpPr>
          <p:nvPr>
            <p:ph type="body" idx="2"/>
          </p:nvPr>
        </p:nvSpPr>
        <p:spPr>
          <a:xfrm>
            <a:off x="767274" y="1169874"/>
            <a:ext cx="10496867" cy="2177175"/>
          </a:xfrm>
        </p:spPr>
        <p:txBody>
          <a:bodyPr>
            <a:normAutofit/>
          </a:bodyPr>
          <a:lstStyle/>
          <a:p>
            <a:pPr algn="just"/>
            <a:r>
              <a:rPr lang="lt-LT" sz="1600" noProof="0" dirty="0">
                <a:solidFill>
                  <a:srgbClr val="0070C0"/>
                </a:solidFill>
                <a:latin typeface="Corbel" panose="020B0503020204020204" pitchFamily="34" charset="0"/>
              </a:rPr>
              <a:t>4.4 paveiksle apibendrinami pagrindiniai šilumos siurbliuose naudojami kompresorių tipai: </a:t>
            </a:r>
            <a:r>
              <a:rPr lang="lt-LT" sz="1600" b="1" noProof="0" dirty="0">
                <a:solidFill>
                  <a:srgbClr val="0070C0"/>
                </a:solidFill>
                <a:latin typeface="Corbel" panose="020B0503020204020204" pitchFamily="34" charset="0"/>
              </a:rPr>
              <a:t>rotacinis</a:t>
            </a:r>
            <a:r>
              <a:rPr lang="lt-LT" sz="1600" noProof="0" dirty="0">
                <a:solidFill>
                  <a:srgbClr val="0070C0"/>
                </a:solidFill>
                <a:latin typeface="Corbel" panose="020B0503020204020204" pitchFamily="34" charset="0"/>
              </a:rPr>
              <a:t> (įprastas mažose sistemose), </a:t>
            </a:r>
            <a:r>
              <a:rPr lang="lt-LT" sz="1600" b="1" noProof="0" dirty="0">
                <a:solidFill>
                  <a:srgbClr val="0070C0"/>
                </a:solidFill>
                <a:latin typeface="Corbel" panose="020B0503020204020204" pitchFamily="34" charset="0"/>
              </a:rPr>
              <a:t>spiralinis</a:t>
            </a:r>
            <a:r>
              <a:rPr lang="lt-LT" sz="1600" noProof="0" dirty="0">
                <a:solidFill>
                  <a:srgbClr val="0070C0"/>
                </a:solidFill>
                <a:latin typeface="Corbel" panose="020B0503020204020204" pitchFamily="34" charset="0"/>
              </a:rPr>
              <a:t> (plačiai naudojamas mažuose / vidutiniuose šilumos siurbliuose, kad veiktų tyliai, efektyviai), </a:t>
            </a:r>
            <a:r>
              <a:rPr lang="lt-LT" sz="1600" b="1" noProof="0" dirty="0">
                <a:solidFill>
                  <a:srgbClr val="0070C0"/>
                </a:solidFill>
                <a:latin typeface="Corbel" panose="020B0503020204020204" pitchFamily="34" charset="0"/>
              </a:rPr>
              <a:t>stūmoklinis</a:t>
            </a:r>
            <a:r>
              <a:rPr lang="lt-LT" sz="1600" noProof="0" dirty="0">
                <a:solidFill>
                  <a:srgbClr val="0070C0"/>
                </a:solidFill>
                <a:latin typeface="Corbel" panose="020B0503020204020204" pitchFamily="34" charset="0"/>
              </a:rPr>
              <a:t> (vidutiniams ir dideliems įrenginiams) ir </a:t>
            </a:r>
            <a:r>
              <a:rPr lang="lt-LT" sz="1600" b="1" noProof="0" dirty="0">
                <a:solidFill>
                  <a:srgbClr val="0070C0"/>
                </a:solidFill>
                <a:latin typeface="Corbel" panose="020B0503020204020204" pitchFamily="34" charset="0"/>
              </a:rPr>
              <a:t>sraigtiniai </a:t>
            </a:r>
            <a:r>
              <a:rPr lang="lt-LT" sz="1600" noProof="0" dirty="0">
                <a:solidFill>
                  <a:srgbClr val="0070C0"/>
                </a:solidFill>
                <a:latin typeface="Corbel" panose="020B0503020204020204" pitchFamily="34" charset="0"/>
              </a:rPr>
              <a:t>kompresoriai didelės talpos sistemoms. Kiekvienas iš jų turi privalumų: spiraliniai yra kompaktiški ir nereikia alyvos, stūmokliniai įrenginiai atlaiko aukštą slėgį, sraigtiniai kompresoriai naudojami labai dideliuose aušintuvuose. Pasirinkimas priklauso nuo dydžio, reikalingos galios ir kainos. Šiuolaikiniai kompresoriai dažnai yra hermetiški arba pusiau hermetiški (sandarūs korpusai), kad būtų kompaktiški, nors tai apsunkina variklio keitimą.</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5A11C5A2-B7E2-16EA-46D1-9AE9B7A99E4C}"/>
              </a:ext>
            </a:extLst>
          </p:cNvPr>
          <p:cNvSpPr txBox="1"/>
          <p:nvPr/>
        </p:nvSpPr>
        <p:spPr>
          <a:xfrm>
            <a:off x="3699140" y="5688126"/>
            <a:ext cx="3874824"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4.4 pav. Šilumos siurblių kompresorių tipai</a:t>
            </a:r>
          </a:p>
        </p:txBody>
      </p:sp>
      <p:pic>
        <p:nvPicPr>
          <p:cNvPr id="6" name="Picture 5" descr="Diagram of a diagram of a compressor&#10;&#10;AI-generated content may be incorrect.">
            <a:extLst>
              <a:ext uri="{FF2B5EF4-FFF2-40B4-BE49-F238E27FC236}">
                <a16:creationId xmlns:a16="http://schemas.microsoft.com/office/drawing/2014/main" id="{FCAF8C66-DAF4-0705-FDD8-22C363BFEB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7943" y="2707927"/>
            <a:ext cx="4801237" cy="2980199"/>
          </a:xfrm>
          <a:prstGeom prst="rect">
            <a:avLst/>
          </a:prstGeom>
        </p:spPr>
      </p:pic>
    </p:spTree>
    <p:extLst>
      <p:ext uri="{BB962C8B-B14F-4D97-AF65-F5344CB8AC3E}">
        <p14:creationId xmlns:p14="http://schemas.microsoft.com/office/powerpoint/2010/main" val="343195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AF904-8D25-7E25-096C-23F81B6A4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6ADC7-60EC-E8AD-7DB9-2D28F3A26AF8}"/>
              </a:ext>
            </a:extLst>
          </p:cNvPr>
          <p:cNvSpPr>
            <a:spLocks noGrp="1"/>
          </p:cNvSpPr>
          <p:nvPr>
            <p:ph type="title"/>
          </p:nvPr>
        </p:nvSpPr>
        <p:spPr/>
        <p:txBody>
          <a:bodyPr/>
          <a:lstStyle/>
          <a:p>
            <a:r>
              <a:rPr lang="lt-LT" noProof="0" dirty="0"/>
              <a:t>5 užsiėmimas</a:t>
            </a:r>
          </a:p>
        </p:txBody>
      </p:sp>
      <p:sp>
        <p:nvSpPr>
          <p:cNvPr id="3" name="Text Placeholder 2">
            <a:extLst>
              <a:ext uri="{FF2B5EF4-FFF2-40B4-BE49-F238E27FC236}">
                <a16:creationId xmlns:a16="http://schemas.microsoft.com/office/drawing/2014/main" id="{2164019F-680D-6CB8-DDE7-EAC7FFD6E892}"/>
              </a:ext>
            </a:extLst>
          </p:cNvPr>
          <p:cNvSpPr>
            <a:spLocks noGrp="1"/>
          </p:cNvSpPr>
          <p:nvPr>
            <p:ph type="body" idx="1"/>
          </p:nvPr>
        </p:nvSpPr>
        <p:spPr/>
        <p:txBody>
          <a:bodyPr/>
          <a:lstStyle/>
          <a:p>
            <a:r>
              <a:rPr lang="lt-LT" noProof="0" dirty="0"/>
              <a:t>Išoriniai šilumokaičiai</a:t>
            </a:r>
          </a:p>
        </p:txBody>
      </p:sp>
    </p:spTree>
    <p:extLst>
      <p:ext uri="{BB962C8B-B14F-4D97-AF65-F5344CB8AC3E}">
        <p14:creationId xmlns:p14="http://schemas.microsoft.com/office/powerpoint/2010/main" val="37360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C78E-ADF3-58C8-A254-9410A7BE0FF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0198F6-0F38-0409-8AA8-9CB25CBEF19A}"/>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5 užsiėmimas – mokymosi tikslai</a:t>
            </a:r>
          </a:p>
        </p:txBody>
      </p:sp>
      <p:sp>
        <p:nvSpPr>
          <p:cNvPr id="3" name="Marcador de contenido 2">
            <a:extLst>
              <a:ext uri="{FF2B5EF4-FFF2-40B4-BE49-F238E27FC236}">
                <a16:creationId xmlns:a16="http://schemas.microsoft.com/office/drawing/2014/main" id="{4D9C1F05-9ADC-5C20-B288-AF5DEE1FC523}"/>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noProof="0" dirty="0">
                <a:solidFill>
                  <a:srgbClr val="0070C0"/>
                </a:solidFill>
              </a:rPr>
              <a:t>Apibūdinti garintuvų ir kondensatorių termodinaminį vaidmenį šilumos sugėrimo ir atidavimo procesuose.</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Palyginti oru ir vandeniu aušinamus šilumokaičių tipus bei jų taikymo sritis.</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Paaiškinti šerkšno susidarymo mechanizmus ant oro-oras, oras-vanduo garintuvų ir atitirpinimo veikimo principus.</a:t>
            </a:r>
          </a:p>
        </p:txBody>
      </p:sp>
      <p:sp>
        <p:nvSpPr>
          <p:cNvPr id="4" name="Marcador de contenido 2">
            <a:extLst>
              <a:ext uri="{FF2B5EF4-FFF2-40B4-BE49-F238E27FC236}">
                <a16:creationId xmlns:a16="http://schemas.microsoft.com/office/drawing/2014/main" id="{5042CF73-9962-74D9-D06D-BCA800E6D6D6}"/>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2805775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D4EB-B784-5EE5-8918-70F171ADB93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C7B1B4-61FB-12F5-96AD-CC0E9DCC9842}"/>
              </a:ext>
            </a:extLst>
          </p:cNvPr>
          <p:cNvSpPr>
            <a:spLocks noGrp="1"/>
          </p:cNvSpPr>
          <p:nvPr>
            <p:ph idx="1"/>
          </p:nvPr>
        </p:nvSpPr>
        <p:spPr>
          <a:xfrm>
            <a:off x="696296" y="1600200"/>
            <a:ext cx="10379374" cy="4038603"/>
          </a:xfrm>
        </p:spPr>
        <p:txBody>
          <a:bodyPr>
            <a:normAutofit/>
          </a:bodyPr>
          <a:lstStyle/>
          <a:p>
            <a:r>
              <a:rPr lang="lt-LT" sz="2000" noProof="0" dirty="0">
                <a:solidFill>
                  <a:srgbClr val="0070C0"/>
                </a:solidFill>
              </a:rPr>
              <a:t>Garintuvo vaidmuo - sugerti šilumą iš aplinkos ir perduoti ją šaltnešiui. Žemo slėgio skystas </a:t>
            </a:r>
            <a:r>
              <a:rPr lang="lt-LT" sz="2000" noProof="0" dirty="0" err="1">
                <a:solidFill>
                  <a:srgbClr val="0070C0"/>
                </a:solidFill>
              </a:rPr>
              <a:t>šaltnešis</a:t>
            </a:r>
            <a:r>
              <a:rPr lang="lt-LT" sz="2000" noProof="0" dirty="0">
                <a:solidFill>
                  <a:srgbClr val="0070C0"/>
                </a:solidFill>
              </a:rPr>
              <a:t> patenka į garintuvą, </a:t>
            </a:r>
            <a:r>
              <a:rPr lang="lt-LT" sz="2000" dirty="0">
                <a:solidFill>
                  <a:srgbClr val="0070C0"/>
                </a:solidFill>
              </a:rPr>
              <a:t>kur jis užverda </a:t>
            </a:r>
            <a:r>
              <a:rPr lang="lt-LT" sz="2000" noProof="0" dirty="0">
                <a:solidFill>
                  <a:srgbClr val="0070C0"/>
                </a:solidFill>
              </a:rPr>
              <a:t>(išgaruoja) imdamas šilumą iš aplinkos oro, žemės ar vandens.</a:t>
            </a:r>
          </a:p>
          <a:p>
            <a:r>
              <a:rPr lang="lt-LT" sz="2000" noProof="0" dirty="0">
                <a:solidFill>
                  <a:srgbClr val="0070C0"/>
                </a:solidFill>
              </a:rPr>
              <a:t> Šis fazės pokytis reikalauja daug energijos (latentinės šilumos), todėl garintuvo ritė tampa labai šalta, ir traukia šilumą iš aplinkos. </a:t>
            </a:r>
          </a:p>
          <a:p>
            <a:r>
              <a:rPr lang="lt-LT" sz="2000" noProof="0" dirty="0">
                <a:solidFill>
                  <a:srgbClr val="0070C0"/>
                </a:solidFill>
              </a:rPr>
              <a:t>Šaltnešis išgaruoja pastovioje prisotinimo temperatūroje, rezultate išteka iš garintuvo šalti garai. Šildymo režimu dirbantis garintuvas paprastai yra lauke (šilumos šaltinis yra oras arba žemė); Aušinimo režimu dirbantis garintuvas gali būti patalpoje (sugeria kambario šilumą). Visais atvejais garintuvas leidžia sugerti šilumą, sumažindamas </a:t>
            </a:r>
            <a:r>
              <a:rPr lang="lt-LT" sz="2000" noProof="0" dirty="0" err="1">
                <a:solidFill>
                  <a:srgbClr val="0070C0"/>
                </a:solidFill>
              </a:rPr>
              <a:t>šaltnešio</a:t>
            </a:r>
            <a:r>
              <a:rPr lang="lt-LT" sz="2000" noProof="0" dirty="0">
                <a:solidFill>
                  <a:srgbClr val="0070C0"/>
                </a:solidFill>
              </a:rPr>
              <a:t> slėgį ir temperatūrą.</a:t>
            </a:r>
          </a:p>
        </p:txBody>
      </p:sp>
      <p:sp>
        <p:nvSpPr>
          <p:cNvPr id="8" name="TextBox 7">
            <a:extLst>
              <a:ext uri="{FF2B5EF4-FFF2-40B4-BE49-F238E27FC236}">
                <a16:creationId xmlns:a16="http://schemas.microsoft.com/office/drawing/2014/main" id="{EE659F38-09CE-9294-0B67-17FA4E5F1ACF}"/>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Garintuvo funkcija</a:t>
            </a:r>
          </a:p>
        </p:txBody>
      </p:sp>
    </p:spTree>
    <p:extLst>
      <p:ext uri="{BB962C8B-B14F-4D97-AF65-F5344CB8AC3E}">
        <p14:creationId xmlns:p14="http://schemas.microsoft.com/office/powerpoint/2010/main" val="167223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D4F8-67FE-147C-67A3-5422135FFBD1}"/>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268E8F-D6DC-7B7B-CFEA-A9164D7C892D}"/>
              </a:ext>
            </a:extLst>
          </p:cNvPr>
          <p:cNvSpPr>
            <a:spLocks noGrp="1"/>
          </p:cNvSpPr>
          <p:nvPr>
            <p:ph idx="1"/>
          </p:nvPr>
        </p:nvSpPr>
        <p:spPr>
          <a:xfrm>
            <a:off x="696296" y="1600200"/>
            <a:ext cx="10379374" cy="4038603"/>
          </a:xfrm>
        </p:spPr>
        <p:txBody>
          <a:bodyPr>
            <a:normAutofit/>
          </a:bodyPr>
          <a:lstStyle/>
          <a:p>
            <a:r>
              <a:rPr lang="lt-LT" sz="2100" noProof="0" dirty="0">
                <a:solidFill>
                  <a:srgbClr val="0070C0"/>
                </a:solidFill>
              </a:rPr>
              <a:t>Kondensatoriaus vaidmuo - šilumą iš šaltnešio atiduoti į kaupiklį. Dirbdamas šildymo režimu jis perduoda šilumą kaupiklio patalpų orui ar vandeniui; Dirbdamas aušinimo režimu jis atiduoda šilumą į lauką. Aukšto slėgio garai iš kompresoriaus patenka į kondensatorių.</a:t>
            </a:r>
          </a:p>
          <a:p>
            <a:r>
              <a:rPr lang="lt-LT" sz="2100" noProof="0" dirty="0">
                <a:solidFill>
                  <a:srgbClr val="0070C0"/>
                </a:solidFill>
              </a:rPr>
              <a:t>Kadangi šaltnešio slėgis (ir temperatūra) yra aukšti, jis yra šiltesnis už kaupiklyje esantį. Tekėdamas per kondensatoriaus elementus, jis atiduoda šilumą ir </a:t>
            </a:r>
            <a:r>
              <a:rPr lang="lt-LT" sz="2100" dirty="0">
                <a:solidFill>
                  <a:srgbClr val="0070C0"/>
                </a:solidFill>
              </a:rPr>
              <a:t>kondensuojasi (virsta skystu). </a:t>
            </a:r>
            <a:r>
              <a:rPr lang="lt-LT" sz="2100" noProof="0" dirty="0">
                <a:solidFill>
                  <a:srgbClr val="0070C0"/>
                </a:solidFill>
              </a:rPr>
              <a:t>Ši išsiskyrusi šiluma sušildo vandenį ar orą pastate.</a:t>
            </a:r>
          </a:p>
          <a:p>
            <a:r>
              <a:rPr lang="lt-LT" sz="2100" noProof="0" dirty="0">
                <a:solidFill>
                  <a:srgbClr val="0070C0"/>
                </a:solidFill>
              </a:rPr>
              <a:t>Tada sukondensuotas skystas šaltnešis grįžta į </a:t>
            </a:r>
            <a:r>
              <a:rPr lang="lt-LT" sz="2100" dirty="0">
                <a:solidFill>
                  <a:srgbClr val="0070C0"/>
                </a:solidFill>
              </a:rPr>
              <a:t>išsiplėt</a:t>
            </a:r>
            <a:r>
              <a:rPr lang="lt-LT" sz="2100" noProof="0" dirty="0">
                <a:solidFill>
                  <a:srgbClr val="0070C0"/>
                </a:solidFill>
              </a:rPr>
              <a:t>imo vožtuvą. Dirbdama atvirkštiniu režimu (vėsinimo) vidin</a:t>
            </a:r>
            <a:r>
              <a:rPr lang="lt-LT" sz="2100" dirty="0">
                <a:solidFill>
                  <a:srgbClr val="0070C0"/>
                </a:solidFill>
              </a:rPr>
              <a:t>ė ritė</a:t>
            </a:r>
            <a:r>
              <a:rPr lang="lt-LT" sz="2100" noProof="0" dirty="0">
                <a:solidFill>
                  <a:srgbClr val="0070C0"/>
                </a:solidFill>
              </a:rPr>
              <a:t> veikia kaip garintuvas, o išorinė ritė - kaip kondensatorius. Kondensatorius visada veikia esant aukštam slėgiui, todėl užtikrinamas efektyvus šilumos atidavimas.</a:t>
            </a:r>
          </a:p>
        </p:txBody>
      </p:sp>
      <p:sp>
        <p:nvSpPr>
          <p:cNvPr id="8" name="TextBox 7">
            <a:extLst>
              <a:ext uri="{FF2B5EF4-FFF2-40B4-BE49-F238E27FC236}">
                <a16:creationId xmlns:a16="http://schemas.microsoft.com/office/drawing/2014/main" id="{6F08674B-690C-5B1A-38BB-4B4199A421A7}"/>
              </a:ext>
            </a:extLst>
          </p:cNvPr>
          <p:cNvSpPr txBox="1"/>
          <p:nvPr/>
        </p:nvSpPr>
        <p:spPr>
          <a:xfrm>
            <a:off x="876300" y="1006831"/>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noProof="0" dirty="0"/>
              <a:t>Kondensatoriaus funkcija</a:t>
            </a:r>
          </a:p>
        </p:txBody>
      </p:sp>
    </p:spTree>
    <p:extLst>
      <p:ext uri="{BB962C8B-B14F-4D97-AF65-F5344CB8AC3E}">
        <p14:creationId xmlns:p14="http://schemas.microsoft.com/office/powerpoint/2010/main" val="31648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1E35-5EF9-B43C-D912-89EB8F47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240D3-2353-3146-7C32-0A409A933B3C}"/>
              </a:ext>
            </a:extLst>
          </p:cNvPr>
          <p:cNvSpPr>
            <a:spLocks noGrp="1"/>
          </p:cNvSpPr>
          <p:nvPr>
            <p:ph type="title"/>
          </p:nvPr>
        </p:nvSpPr>
        <p:spPr>
          <a:xfrm>
            <a:off x="636647" y="405139"/>
            <a:ext cx="10627495" cy="657083"/>
          </a:xfrm>
        </p:spPr>
        <p:txBody>
          <a:bodyPr/>
          <a:lstStyle/>
          <a:p>
            <a:r>
              <a:rPr lang="lt-LT" sz="2400" noProof="0" dirty="0"/>
              <a:t>Kondensatorių tipai: aušinamas oru</a:t>
            </a:r>
          </a:p>
        </p:txBody>
      </p:sp>
      <p:sp>
        <p:nvSpPr>
          <p:cNvPr id="4" name="Text Placeholder 3">
            <a:extLst>
              <a:ext uri="{FF2B5EF4-FFF2-40B4-BE49-F238E27FC236}">
                <a16:creationId xmlns:a16="http://schemas.microsoft.com/office/drawing/2014/main" id="{B1519F27-2217-6A08-6810-6329E3781E50}"/>
              </a:ext>
            </a:extLst>
          </p:cNvPr>
          <p:cNvSpPr>
            <a:spLocks noGrp="1"/>
          </p:cNvSpPr>
          <p:nvPr>
            <p:ph type="body" idx="2"/>
          </p:nvPr>
        </p:nvSpPr>
        <p:spPr>
          <a:xfrm>
            <a:off x="767274" y="1169874"/>
            <a:ext cx="10496867" cy="1613351"/>
          </a:xfrm>
        </p:spPr>
        <p:txBody>
          <a:bodyPr>
            <a:normAutofit/>
          </a:bodyPr>
          <a:lstStyle/>
          <a:p>
            <a:pPr algn="just"/>
            <a:r>
              <a:rPr lang="lt-LT" sz="2000" noProof="0" dirty="0">
                <a:solidFill>
                  <a:srgbClr val="0070C0"/>
                </a:solidFill>
                <a:latin typeface="Corbel" panose="020B0503020204020204" pitchFamily="34" charset="0"/>
              </a:rPr>
              <a:t>Kondensatoriaus konstrukcija priklauso nuo taikymo. </a:t>
            </a:r>
          </a:p>
          <a:p>
            <a:pPr algn="just"/>
            <a:r>
              <a:rPr lang="lt-LT" sz="2000" b="1" noProof="0" dirty="0">
                <a:solidFill>
                  <a:srgbClr val="0070C0"/>
                </a:solidFill>
                <a:latin typeface="Corbel" panose="020B0503020204020204" pitchFamily="34" charset="0"/>
              </a:rPr>
              <a:t>Oru aušinami kondensatoriai </a:t>
            </a:r>
            <a:r>
              <a:rPr lang="lt-LT" sz="2000" noProof="0" dirty="0">
                <a:solidFill>
                  <a:srgbClr val="0070C0"/>
                </a:solidFill>
                <a:latin typeface="Corbel" panose="020B0503020204020204" pitchFamily="34" charset="0"/>
              </a:rPr>
              <a:t>(5.1 pav.) šilumai „sugerti“ naudoja aplinkos orą. Jie susideda iš vamzdžių ir ventiliatorių, skirtų orui paduoti per ritę. Oru aušinami įrenginiai yra įprasti mažose komercinėse ir gyvenamosiose patalpose, nes jie yra paprasti ir nebrangūs.</a:t>
            </a:r>
          </a:p>
        </p:txBody>
      </p:sp>
      <p:sp>
        <p:nvSpPr>
          <p:cNvPr id="8" name="TextBox 7">
            <a:extLst>
              <a:ext uri="{FF2B5EF4-FFF2-40B4-BE49-F238E27FC236}">
                <a16:creationId xmlns:a16="http://schemas.microsoft.com/office/drawing/2014/main" id="{DE59B63A-5C03-D8BD-2019-58C8260FD395}"/>
              </a:ext>
            </a:extLst>
          </p:cNvPr>
          <p:cNvSpPr txBox="1"/>
          <p:nvPr/>
        </p:nvSpPr>
        <p:spPr>
          <a:xfrm>
            <a:off x="3518270" y="4841612"/>
            <a:ext cx="3874824"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5.1 pav. Oras-oras šilumos siurblio kondensatorius</a:t>
            </a:r>
          </a:p>
        </p:txBody>
      </p:sp>
      <p:pic>
        <p:nvPicPr>
          <p:cNvPr id="3" name="Picture 2" descr="Diagram of a fan and air conditioning system&#10;&#10;AI-generated content may be incorrect.">
            <a:extLst>
              <a:ext uri="{FF2B5EF4-FFF2-40B4-BE49-F238E27FC236}">
                <a16:creationId xmlns:a16="http://schemas.microsoft.com/office/drawing/2014/main" id="{49863AD1-6B8D-C245-1AF3-9C7F702641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0035" y="2818326"/>
            <a:ext cx="3686810" cy="1988185"/>
          </a:xfrm>
          <a:prstGeom prst="rect">
            <a:avLst/>
          </a:prstGeom>
        </p:spPr>
      </p:pic>
      <p:pic>
        <p:nvPicPr>
          <p:cNvPr id="5" name="Picture 4" descr="A white rectangular object with holes&#10;&#10;AI-generated content may be incorrect.">
            <a:extLst>
              <a:ext uri="{FF2B5EF4-FFF2-40B4-BE49-F238E27FC236}">
                <a16:creationId xmlns:a16="http://schemas.microsoft.com/office/drawing/2014/main" id="{A6F70CC9-0E9E-FD0E-593E-41304557AE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1494" y="3107252"/>
            <a:ext cx="3123565" cy="1410335"/>
          </a:xfrm>
          <a:prstGeom prst="rect">
            <a:avLst/>
          </a:prstGeom>
        </p:spPr>
      </p:pic>
    </p:spTree>
    <p:extLst>
      <p:ext uri="{BB962C8B-B14F-4D97-AF65-F5344CB8AC3E}">
        <p14:creationId xmlns:p14="http://schemas.microsoft.com/office/powerpoint/2010/main" val="311724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79C3-F31C-4DE0-28D1-C2A69C324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BC237-9DD1-51DD-2EEA-5841EED0E965}"/>
              </a:ext>
            </a:extLst>
          </p:cNvPr>
          <p:cNvSpPr>
            <a:spLocks noGrp="1"/>
          </p:cNvSpPr>
          <p:nvPr>
            <p:ph type="title"/>
          </p:nvPr>
        </p:nvSpPr>
        <p:spPr>
          <a:xfrm>
            <a:off x="636647" y="405139"/>
            <a:ext cx="10627495" cy="657083"/>
          </a:xfrm>
        </p:spPr>
        <p:txBody>
          <a:bodyPr/>
          <a:lstStyle/>
          <a:p>
            <a:r>
              <a:rPr lang="lt-LT" sz="2400" noProof="0" dirty="0"/>
              <a:t>Kondensatorių tipai: aušinami vandeniu</a:t>
            </a:r>
          </a:p>
        </p:txBody>
      </p:sp>
      <p:sp>
        <p:nvSpPr>
          <p:cNvPr id="4" name="Text Placeholder 3">
            <a:extLst>
              <a:ext uri="{FF2B5EF4-FFF2-40B4-BE49-F238E27FC236}">
                <a16:creationId xmlns:a16="http://schemas.microsoft.com/office/drawing/2014/main" id="{35B4980F-4132-7CA1-5647-42BAAD862A9D}"/>
              </a:ext>
            </a:extLst>
          </p:cNvPr>
          <p:cNvSpPr>
            <a:spLocks noGrp="1"/>
          </p:cNvSpPr>
          <p:nvPr>
            <p:ph type="body" idx="2"/>
          </p:nvPr>
        </p:nvSpPr>
        <p:spPr>
          <a:xfrm>
            <a:off x="767274" y="1062222"/>
            <a:ext cx="10496867" cy="1577461"/>
          </a:xfrm>
        </p:spPr>
        <p:txBody>
          <a:bodyPr>
            <a:noAutofit/>
          </a:bodyPr>
          <a:lstStyle/>
          <a:p>
            <a:pPr algn="just"/>
            <a:r>
              <a:rPr lang="lt-LT" sz="1800" noProof="0" dirty="0">
                <a:solidFill>
                  <a:srgbClr val="0070C0"/>
                </a:solidFill>
                <a:latin typeface="Corbel" panose="020B0503020204020204" pitchFamily="34" charset="0"/>
              </a:rPr>
              <a:t>Vandeniu aušinami kondensatoriai (5.2 pav.) perduoda šilumą skysčiui (vandeniui arba glikoliui). Gali būti naudojami plokšteliniai arba vamzdiniai-korpusiniai šilumokaičiai, o skysčio cirkuliaciją užtikrina siurbliai. Vandeniu aušinami kondensatoriai pasižymi didesniais šilumos perdavimo koeficientais ir naudojami ten, kur yra prieinamas vanduo (pvz., geoterminiuose kontūruose arba aušinimo bokštuose). 5.2 paveiksle parodytas tipinis oras–vanduo plokštelinis kondensatorius. Parinkimas priklauso nuo įrengimo sudėtingumo ir efektyvumo poreikių.</a:t>
            </a:r>
          </a:p>
        </p:txBody>
      </p:sp>
      <p:sp>
        <p:nvSpPr>
          <p:cNvPr id="8" name="TextBox 7">
            <a:extLst>
              <a:ext uri="{FF2B5EF4-FFF2-40B4-BE49-F238E27FC236}">
                <a16:creationId xmlns:a16="http://schemas.microsoft.com/office/drawing/2014/main" id="{45E52B69-D355-C823-2D17-C441D71F61A2}"/>
              </a:ext>
            </a:extLst>
          </p:cNvPr>
          <p:cNvSpPr txBox="1"/>
          <p:nvPr/>
        </p:nvSpPr>
        <p:spPr>
          <a:xfrm>
            <a:off x="3193458" y="5942480"/>
            <a:ext cx="6784555"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5.2 pav.  Oras-vanduo ir žemė-vanduo šilumos siurblio plokštelinis kondensatorius</a:t>
            </a:r>
          </a:p>
        </p:txBody>
      </p:sp>
      <p:pic>
        <p:nvPicPr>
          <p:cNvPr id="6" name="Picture 5" descr="A close-up of a metal box&#10;&#10;AI-generated content may be incorrect.">
            <a:extLst>
              <a:ext uri="{FF2B5EF4-FFF2-40B4-BE49-F238E27FC236}">
                <a16:creationId xmlns:a16="http://schemas.microsoft.com/office/drawing/2014/main" id="{8F58DBAE-DC70-B61D-C667-231FD318B4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272" y="3050959"/>
            <a:ext cx="1977557" cy="2334715"/>
          </a:xfrm>
          <a:prstGeom prst="rect">
            <a:avLst/>
          </a:prstGeom>
        </p:spPr>
      </p:pic>
      <p:pic>
        <p:nvPicPr>
          <p:cNvPr id="7" name="Picture 6" descr="A diagram of a refrigerant system&#10;&#10;AI-generated content may be incorrect.">
            <a:extLst>
              <a:ext uri="{FF2B5EF4-FFF2-40B4-BE49-F238E27FC236}">
                <a16:creationId xmlns:a16="http://schemas.microsoft.com/office/drawing/2014/main" id="{62612F15-4B53-404D-4315-162DB7180C03}"/>
              </a:ext>
            </a:extLst>
          </p:cNvPr>
          <p:cNvPicPr>
            <a:picLocks noChangeAspect="1"/>
          </p:cNvPicPr>
          <p:nvPr/>
        </p:nvPicPr>
        <p:blipFill>
          <a:blip r:embed="rId3"/>
          <a:stretch>
            <a:fillRect/>
          </a:stretch>
        </p:blipFill>
        <p:spPr>
          <a:xfrm>
            <a:off x="5047123" y="2648560"/>
            <a:ext cx="5283643" cy="3139514"/>
          </a:xfrm>
          <a:prstGeom prst="rect">
            <a:avLst/>
          </a:prstGeom>
        </p:spPr>
      </p:pic>
    </p:spTree>
    <p:extLst>
      <p:ext uri="{BB962C8B-B14F-4D97-AF65-F5344CB8AC3E}">
        <p14:creationId xmlns:p14="http://schemas.microsoft.com/office/powerpoint/2010/main" val="520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211A-DDBF-2464-9ED4-E2479A27B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50A51-870F-0231-D4CE-70199C69166F}"/>
              </a:ext>
            </a:extLst>
          </p:cNvPr>
          <p:cNvSpPr>
            <a:spLocks noGrp="1"/>
          </p:cNvSpPr>
          <p:nvPr>
            <p:ph type="title"/>
          </p:nvPr>
        </p:nvSpPr>
        <p:spPr>
          <a:xfrm>
            <a:off x="576357" y="273332"/>
            <a:ext cx="10627495" cy="657083"/>
          </a:xfrm>
        </p:spPr>
        <p:txBody>
          <a:bodyPr/>
          <a:lstStyle/>
          <a:p>
            <a:r>
              <a:rPr lang="lt-LT" sz="2400" noProof="0" dirty="0"/>
              <a:t>Garintuvo / kondensatoriaus ritės dizainas</a:t>
            </a:r>
          </a:p>
        </p:txBody>
      </p:sp>
      <p:sp>
        <p:nvSpPr>
          <p:cNvPr id="4" name="Text Placeholder 3">
            <a:extLst>
              <a:ext uri="{FF2B5EF4-FFF2-40B4-BE49-F238E27FC236}">
                <a16:creationId xmlns:a16="http://schemas.microsoft.com/office/drawing/2014/main" id="{FEE54C10-C0F4-6CE6-1DF9-E3033EA461C2}"/>
              </a:ext>
            </a:extLst>
          </p:cNvPr>
          <p:cNvSpPr>
            <a:spLocks noGrp="1"/>
          </p:cNvSpPr>
          <p:nvPr>
            <p:ph type="body" idx="2"/>
          </p:nvPr>
        </p:nvSpPr>
        <p:spPr>
          <a:xfrm>
            <a:off x="422032" y="974397"/>
            <a:ext cx="11417608" cy="2364774"/>
          </a:xfrm>
        </p:spPr>
        <p:txBody>
          <a:bodyPr>
            <a:noAutofit/>
          </a:bodyPr>
          <a:lstStyle/>
          <a:p>
            <a:pPr algn="just"/>
            <a:r>
              <a:rPr lang="lt-LT" noProof="0" dirty="0">
                <a:solidFill>
                  <a:srgbClr val="0070C0"/>
                </a:solidFill>
                <a:latin typeface="Corbel" panose="020B0503020204020204" pitchFamily="34" charset="0"/>
              </a:rPr>
              <a:t>Šilumokaičio ritės skiriasi savo konstrukcija, kad atitiktų savo funkciją. Daugumoje ričių </a:t>
            </a:r>
            <a:r>
              <a:rPr lang="lt-LT" b="1" noProof="0" dirty="0">
                <a:solidFill>
                  <a:srgbClr val="0070C0"/>
                </a:solidFill>
                <a:latin typeface="Corbel" panose="020B0503020204020204" pitchFamily="34" charset="0"/>
              </a:rPr>
              <a:t>naudojami variniai vamzdžiai su aliuminio briaunomis:</a:t>
            </a:r>
            <a:r>
              <a:rPr lang="lt-LT" noProof="0" dirty="0">
                <a:solidFill>
                  <a:srgbClr val="0070C0"/>
                </a:solidFill>
                <a:latin typeface="Corbel" panose="020B0503020204020204" pitchFamily="34" charset="0"/>
              </a:rPr>
              <a:t> varis dėl šilumos laidumo, aliuminis dėl lengvumo ir kainos. Naujesnės </a:t>
            </a:r>
            <a:r>
              <a:rPr lang="lt-LT" noProof="0" dirty="0" err="1">
                <a:solidFill>
                  <a:srgbClr val="0070C0"/>
                </a:solidFill>
                <a:latin typeface="Corbel" panose="020B0503020204020204" pitchFamily="34" charset="0"/>
              </a:rPr>
              <a:t>mikrokanalų</a:t>
            </a:r>
            <a:r>
              <a:rPr lang="lt-LT" noProof="0" dirty="0">
                <a:solidFill>
                  <a:srgbClr val="0070C0"/>
                </a:solidFill>
                <a:latin typeface="Corbel" panose="020B0503020204020204" pitchFamily="34" charset="0"/>
              </a:rPr>
              <a:t> aliuminio ritės naudojamos kompaktiškuose įrenginiuose, nes jos užtikrina didelį šilumos perdavimą mažesnėje erdvėje.. 
Lauko garintuvo ritės dažnai turi hidrofilinę arba anti-šalčio dangą, kuri skatina drėgmės pašalinimą ir atitolina apledėjimą. Patalpų kondensatoriaus ritėse (vanduo-oras) gali būti padengtos nuo nuosėdų apsaugančiomis dangomis, jei naudojamas kietas vanduo. Forma ir dydis taip pat skiriasi: lauko garintuvai paprastai yra didesni (mažam lauko šilumos tankiui), o kondensatoriai yra kompaktiškesni. 5.4 paveiksle pavaizduota tipinė oras-vanduo ir žemė-vanduo šilumos siurblių elementai. Tinkama ritės konstrukcija (geometrija, medžiaga) yra labai svarbi efektyviam šilumos perdavimui ir sistemos veikimui.</a:t>
            </a:r>
          </a:p>
        </p:txBody>
      </p:sp>
      <p:sp>
        <p:nvSpPr>
          <p:cNvPr id="8" name="TextBox 7">
            <a:extLst>
              <a:ext uri="{FF2B5EF4-FFF2-40B4-BE49-F238E27FC236}">
                <a16:creationId xmlns:a16="http://schemas.microsoft.com/office/drawing/2014/main" id="{B215A5B1-B945-B58C-6D9A-E3C6BE741889}"/>
              </a:ext>
            </a:extLst>
          </p:cNvPr>
          <p:cNvSpPr txBox="1"/>
          <p:nvPr/>
        </p:nvSpPr>
        <p:spPr>
          <a:xfrm>
            <a:off x="1144168" y="5333656"/>
            <a:ext cx="5513871"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5.3 pav. Oro šilumos siurblio garintuvo pavyzdžiai</a:t>
            </a:r>
          </a:p>
        </p:txBody>
      </p:sp>
      <p:pic>
        <p:nvPicPr>
          <p:cNvPr id="3" name="Picture 2" descr="A machine with wires and pipes&#10;&#10;AI-generated content may be incorrect.">
            <a:extLst>
              <a:ext uri="{FF2B5EF4-FFF2-40B4-BE49-F238E27FC236}">
                <a16:creationId xmlns:a16="http://schemas.microsoft.com/office/drawing/2014/main" id="{8F5E2B3E-2302-4B01-57DF-B55A441FE3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4168" y="3187298"/>
            <a:ext cx="1743075" cy="1777365"/>
          </a:xfrm>
          <a:prstGeom prst="rect">
            <a:avLst/>
          </a:prstGeom>
        </p:spPr>
      </p:pic>
      <p:pic>
        <p:nvPicPr>
          <p:cNvPr id="5" name="Picture 4" descr="A white machine with a fan&#10;&#10;AI-generated content may be incorrect.">
            <a:extLst>
              <a:ext uri="{FF2B5EF4-FFF2-40B4-BE49-F238E27FC236}">
                <a16:creationId xmlns:a16="http://schemas.microsoft.com/office/drawing/2014/main" id="{D4060EAC-9DE0-2B8D-401B-C5AEBCF6AB82}"/>
              </a:ext>
            </a:extLst>
          </p:cNvPr>
          <p:cNvPicPr>
            <a:picLocks noChangeAspect="1"/>
          </p:cNvPicPr>
          <p:nvPr/>
        </p:nvPicPr>
        <p:blipFill>
          <a:blip r:embed="rId3"/>
          <a:stretch>
            <a:fillRect/>
          </a:stretch>
        </p:blipFill>
        <p:spPr>
          <a:xfrm>
            <a:off x="3103487" y="3319695"/>
            <a:ext cx="1981200" cy="1512570"/>
          </a:xfrm>
          <a:prstGeom prst="rect">
            <a:avLst/>
          </a:prstGeom>
        </p:spPr>
      </p:pic>
      <p:pic>
        <p:nvPicPr>
          <p:cNvPr id="9" name="Picture 8" descr="A grey square object with a black vent&#10;&#10;AI-generated content may be incorrect.">
            <a:extLst>
              <a:ext uri="{FF2B5EF4-FFF2-40B4-BE49-F238E27FC236}">
                <a16:creationId xmlns:a16="http://schemas.microsoft.com/office/drawing/2014/main" id="{6A860DE6-FFF2-11FF-7FC0-09BEC4DF6D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289" y="3363903"/>
            <a:ext cx="1600835" cy="1292225"/>
          </a:xfrm>
          <a:prstGeom prst="rect">
            <a:avLst/>
          </a:prstGeom>
        </p:spPr>
      </p:pic>
      <p:pic>
        <p:nvPicPr>
          <p:cNvPr id="10" name="Picture 9" descr="A close-up of a machine&#10;&#10;AI-generated content may be incorrect.">
            <a:extLst>
              <a:ext uri="{FF2B5EF4-FFF2-40B4-BE49-F238E27FC236}">
                <a16:creationId xmlns:a16="http://schemas.microsoft.com/office/drawing/2014/main" id="{0F0479E2-6985-5BDC-9960-57E92AB3A5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6485" y="3244003"/>
            <a:ext cx="1821608" cy="2114385"/>
          </a:xfrm>
          <a:prstGeom prst="rect">
            <a:avLst/>
          </a:prstGeom>
        </p:spPr>
      </p:pic>
      <p:sp>
        <p:nvSpPr>
          <p:cNvPr id="11" name="TextBox 10">
            <a:extLst>
              <a:ext uri="{FF2B5EF4-FFF2-40B4-BE49-F238E27FC236}">
                <a16:creationId xmlns:a16="http://schemas.microsoft.com/office/drawing/2014/main" id="{4EEBD5AD-0022-C2CE-8994-0897DB160124}"/>
              </a:ext>
            </a:extLst>
          </p:cNvPr>
          <p:cNvSpPr txBox="1"/>
          <p:nvPr/>
        </p:nvSpPr>
        <p:spPr>
          <a:xfrm>
            <a:off x="6325769" y="5358388"/>
            <a:ext cx="5513871"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5.4 pav. Garintuvo ir kondensatoriaus ritės konfigūracija</a:t>
            </a:r>
          </a:p>
        </p:txBody>
      </p:sp>
    </p:spTree>
    <p:extLst>
      <p:ext uri="{BB962C8B-B14F-4D97-AF65-F5344CB8AC3E}">
        <p14:creationId xmlns:p14="http://schemas.microsoft.com/office/powerpoint/2010/main" val="302088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1030-6893-AD63-7E51-9039AB133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B3B0D-AEE8-3037-A690-9358C0321903}"/>
              </a:ext>
            </a:extLst>
          </p:cNvPr>
          <p:cNvSpPr>
            <a:spLocks noGrp="1"/>
          </p:cNvSpPr>
          <p:nvPr>
            <p:ph type="title"/>
          </p:nvPr>
        </p:nvSpPr>
        <p:spPr>
          <a:xfrm>
            <a:off x="636647" y="405139"/>
            <a:ext cx="10627495" cy="657083"/>
          </a:xfrm>
        </p:spPr>
        <p:txBody>
          <a:bodyPr/>
          <a:lstStyle/>
          <a:p>
            <a:r>
              <a:rPr lang="lt-LT" sz="2400" noProof="0" dirty="0"/>
              <a:t>Šerkšno susidarymas ir atitirpinimas oro-oras ar oras-vanduo garintuvuose</a:t>
            </a:r>
          </a:p>
        </p:txBody>
      </p:sp>
      <p:sp>
        <p:nvSpPr>
          <p:cNvPr id="4" name="Text Placeholder 3">
            <a:extLst>
              <a:ext uri="{FF2B5EF4-FFF2-40B4-BE49-F238E27FC236}">
                <a16:creationId xmlns:a16="http://schemas.microsoft.com/office/drawing/2014/main" id="{9015DFF6-F692-6DFE-A1FA-E92FD38599FE}"/>
              </a:ext>
            </a:extLst>
          </p:cNvPr>
          <p:cNvSpPr>
            <a:spLocks noGrp="1"/>
          </p:cNvSpPr>
          <p:nvPr>
            <p:ph type="body" idx="2"/>
          </p:nvPr>
        </p:nvSpPr>
        <p:spPr>
          <a:xfrm>
            <a:off x="542611" y="1169874"/>
            <a:ext cx="11213960" cy="2146082"/>
          </a:xfrm>
        </p:spPr>
        <p:txBody>
          <a:bodyPr>
            <a:noAutofit/>
          </a:bodyPr>
          <a:lstStyle/>
          <a:p>
            <a:pPr algn="just"/>
            <a:r>
              <a:rPr lang="lt-LT" noProof="0" dirty="0">
                <a:solidFill>
                  <a:srgbClr val="0070C0"/>
                </a:solidFill>
                <a:latin typeface="Corbel" panose="020B0503020204020204" pitchFamily="34" charset="0"/>
              </a:rPr>
              <a:t>Šaltame klimate lauke esanti drėgmė gali užšalti ant garintuvo ritės. Šalčio kaupimasis izoliuoja ritę, sumažindamas šilumos absorbciją ir oro srautą. Todėl oro šilumos siurbliai turi būti periodiškai </a:t>
            </a:r>
            <a:r>
              <a:rPr lang="lt-LT" b="1" noProof="0" dirty="0">
                <a:solidFill>
                  <a:srgbClr val="0070C0"/>
                </a:solidFill>
                <a:latin typeface="Corbel" panose="020B0503020204020204" pitchFamily="34" charset="0"/>
              </a:rPr>
              <a:t>atitirpinti</a:t>
            </a:r>
            <a:r>
              <a:rPr lang="lt-LT" noProof="0" dirty="0">
                <a:solidFill>
                  <a:srgbClr val="0070C0"/>
                </a:solidFill>
                <a:latin typeface="Corbel" panose="020B0503020204020204" pitchFamily="34" charset="0"/>
              </a:rPr>
              <a:t>, kad išlaikytų savo efektyvumą.
Įprasta taikoma strategija - atitirpinimas karštomis dujomis: kompresorius lieka veikti toliau veikti, tačiau šaltnešis nukreipiamas priešinga kryptimi, todėl karštos išleidžiamos dujos teka per lauko ritę atvirkščiai, taip tirpdydamos ledą. 
Taip pat galima naudoti elektrinius šildytuvus (bet tai rečiau). Atitirpinimo valdymą paprastai suaktyvina laiko trukmė arba ritės temperatūros parinkimas. 5.5 pav.  iliustruoja šilumos srautą garintuve; atitirpinimo metu šis procesas yra atvirkštinis. Veiksmingos atitirpinimo strategijos yra būtinos patikimam darbui šaltu oru.</a:t>
            </a:r>
          </a:p>
        </p:txBody>
      </p:sp>
      <p:sp>
        <p:nvSpPr>
          <p:cNvPr id="8" name="TextBox 7">
            <a:extLst>
              <a:ext uri="{FF2B5EF4-FFF2-40B4-BE49-F238E27FC236}">
                <a16:creationId xmlns:a16="http://schemas.microsoft.com/office/drawing/2014/main" id="{8079C4A9-8F34-A3F6-1011-54ADDF6567CF}"/>
              </a:ext>
            </a:extLst>
          </p:cNvPr>
          <p:cNvSpPr txBox="1"/>
          <p:nvPr/>
        </p:nvSpPr>
        <p:spPr>
          <a:xfrm>
            <a:off x="3078037" y="5534237"/>
            <a:ext cx="5513871"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5.5 pav. Šilumos srauto kryptis garintuve</a:t>
            </a:r>
          </a:p>
        </p:txBody>
      </p:sp>
      <p:pic>
        <p:nvPicPr>
          <p:cNvPr id="9" name="Imagen 24">
            <a:extLst>
              <a:ext uri="{FF2B5EF4-FFF2-40B4-BE49-F238E27FC236}">
                <a16:creationId xmlns:a16="http://schemas.microsoft.com/office/drawing/2014/main" id="{92CCA855-F7E6-CF63-87DA-C34F6899DA4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2265" y="3238196"/>
            <a:ext cx="2576830" cy="2249805"/>
          </a:xfrm>
          <a:prstGeom prst="rect">
            <a:avLst/>
          </a:prstGeom>
          <a:noFill/>
        </p:spPr>
      </p:pic>
    </p:spTree>
    <p:extLst>
      <p:ext uri="{BB962C8B-B14F-4D97-AF65-F5344CB8AC3E}">
        <p14:creationId xmlns:p14="http://schemas.microsoft.com/office/powerpoint/2010/main" val="103616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5109-E987-C37F-612E-C76A76CC0682}"/>
              </a:ext>
            </a:extLst>
          </p:cNvPr>
          <p:cNvSpPr>
            <a:spLocks noGrp="1"/>
          </p:cNvSpPr>
          <p:nvPr>
            <p:ph type="title"/>
          </p:nvPr>
        </p:nvSpPr>
        <p:spPr/>
        <p:txBody>
          <a:bodyPr/>
          <a:lstStyle/>
          <a:p>
            <a:r>
              <a:rPr lang="lt-LT" noProof="0" dirty="0"/>
              <a:t>1 užsiėmimas</a:t>
            </a:r>
          </a:p>
        </p:txBody>
      </p:sp>
      <p:sp>
        <p:nvSpPr>
          <p:cNvPr id="3" name="Text Placeholder 2">
            <a:extLst>
              <a:ext uri="{FF2B5EF4-FFF2-40B4-BE49-F238E27FC236}">
                <a16:creationId xmlns:a16="http://schemas.microsoft.com/office/drawing/2014/main" id="{861D9EEC-7D33-AD3C-C5FB-2BDD1815BB35}"/>
              </a:ext>
            </a:extLst>
          </p:cNvPr>
          <p:cNvSpPr>
            <a:spLocks noGrp="1"/>
          </p:cNvSpPr>
          <p:nvPr>
            <p:ph type="body" idx="1"/>
          </p:nvPr>
        </p:nvSpPr>
        <p:spPr/>
        <p:txBody>
          <a:bodyPr/>
          <a:lstStyle/>
          <a:p>
            <a:r>
              <a:rPr lang="lt-LT" noProof="0" dirty="0"/>
              <a:t>Šilumos siurblių pagrindai</a:t>
            </a:r>
          </a:p>
        </p:txBody>
      </p:sp>
    </p:spTree>
    <p:extLst>
      <p:ext uri="{BB962C8B-B14F-4D97-AF65-F5344CB8AC3E}">
        <p14:creationId xmlns:p14="http://schemas.microsoft.com/office/powerpoint/2010/main" val="2411651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A3E9-834D-D57F-030D-3D5ECC011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CC22C-C9DC-1AEF-7A03-771ACE40DF08}"/>
              </a:ext>
            </a:extLst>
          </p:cNvPr>
          <p:cNvSpPr>
            <a:spLocks noGrp="1"/>
          </p:cNvSpPr>
          <p:nvPr>
            <p:ph type="title"/>
          </p:nvPr>
        </p:nvSpPr>
        <p:spPr/>
        <p:txBody>
          <a:bodyPr/>
          <a:lstStyle/>
          <a:p>
            <a:r>
              <a:rPr lang="lt-LT" noProof="0" dirty="0"/>
              <a:t>6 užsiėmimas</a:t>
            </a:r>
          </a:p>
        </p:txBody>
      </p:sp>
      <p:sp>
        <p:nvSpPr>
          <p:cNvPr id="3" name="Text Placeholder 2">
            <a:extLst>
              <a:ext uri="{FF2B5EF4-FFF2-40B4-BE49-F238E27FC236}">
                <a16:creationId xmlns:a16="http://schemas.microsoft.com/office/drawing/2014/main" id="{E547B9A0-D072-4780-460A-F49C3D8AF2F6}"/>
              </a:ext>
            </a:extLst>
          </p:cNvPr>
          <p:cNvSpPr>
            <a:spLocks noGrp="1"/>
          </p:cNvSpPr>
          <p:nvPr>
            <p:ph type="body" idx="1"/>
          </p:nvPr>
        </p:nvSpPr>
        <p:spPr/>
        <p:txBody>
          <a:bodyPr/>
          <a:lstStyle/>
          <a:p>
            <a:r>
              <a:rPr lang="lt-LT" dirty="0"/>
              <a:t>P</a:t>
            </a:r>
            <a:r>
              <a:rPr lang="lt-LT" noProof="0" dirty="0"/>
              <a:t>lėtimosi įrenginiai</a:t>
            </a:r>
          </a:p>
        </p:txBody>
      </p:sp>
    </p:spTree>
    <p:extLst>
      <p:ext uri="{BB962C8B-B14F-4D97-AF65-F5344CB8AC3E}">
        <p14:creationId xmlns:p14="http://schemas.microsoft.com/office/powerpoint/2010/main" val="364188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56C5-7DB1-596D-D99A-CAFE37E86B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996C041-01C3-318C-FF48-73EAF240ECFF}"/>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6 užsiėmimas – mokymosi tikslai</a:t>
            </a:r>
          </a:p>
        </p:txBody>
      </p:sp>
      <p:sp>
        <p:nvSpPr>
          <p:cNvPr id="3" name="Marcador de contenido 2">
            <a:extLst>
              <a:ext uri="{FF2B5EF4-FFF2-40B4-BE49-F238E27FC236}">
                <a16:creationId xmlns:a16="http://schemas.microsoft.com/office/drawing/2014/main" id="{1CE95B5F-6AE3-CE51-4C6C-AC7B750589DF}"/>
              </a:ext>
            </a:extLst>
          </p:cNvPr>
          <p:cNvSpPr>
            <a:spLocks noGrp="1"/>
          </p:cNvSpPr>
          <p:nvPr>
            <p:ph idx="1"/>
          </p:nvPr>
        </p:nvSpPr>
        <p:spPr>
          <a:xfrm>
            <a:off x="718136" y="2076091"/>
            <a:ext cx="10988193" cy="3592101"/>
          </a:xfrm>
        </p:spPr>
        <p:txBody>
          <a:bodyPr/>
          <a:lstStyle/>
          <a:p>
            <a:pPr marL="502920" indent="-457200">
              <a:buFont typeface="+mj-lt"/>
              <a:buAutoNum type="arabicPeriod"/>
            </a:pPr>
            <a:r>
              <a:rPr lang="lt-LT" noProof="0" dirty="0">
                <a:solidFill>
                  <a:srgbClr val="0070C0"/>
                </a:solidFill>
              </a:rPr>
              <a:t>Paaiškinkti plėtimosi įrenginių vaidmenį mažinant slėgį ir kontroliuojant šaltnešio srautą.</a:t>
            </a:r>
            <a:br>
              <a:rPr lang="lt-LT" noProof="0" dirty="0">
                <a:solidFill>
                  <a:srgbClr val="0070C0"/>
                </a:solidFill>
              </a:rPr>
            </a:br>
            <a:r>
              <a:rPr lang="lt-LT" noProof="0" dirty="0">
                <a:solidFill>
                  <a:srgbClr val="0070C0"/>
                </a:solidFill>
              </a:rPr>
              <a:t>
Palyginti kapiliarinius vamzdelius, termostatinius plėtimosi vožtuvus (angl. </a:t>
            </a:r>
            <a:r>
              <a:rPr lang="en-US" dirty="0">
                <a:solidFill>
                  <a:srgbClr val="0070C0"/>
                </a:solidFill>
              </a:rPr>
              <a:t>thermostatic expansion valves </a:t>
            </a:r>
            <a:r>
              <a:rPr lang="lt-LT" noProof="0" dirty="0">
                <a:solidFill>
                  <a:srgbClr val="0070C0"/>
                </a:solidFill>
              </a:rPr>
              <a:t>TXV), elektroninius plėtimosi vožtuvus (angl. </a:t>
            </a:r>
            <a:r>
              <a:rPr lang="lt-LT" dirty="0">
                <a:solidFill>
                  <a:srgbClr val="0070C0"/>
                </a:solidFill>
              </a:rPr>
              <a:t>electronic</a:t>
            </a:r>
            <a:r>
              <a:rPr lang="en-US" dirty="0">
                <a:solidFill>
                  <a:srgbClr val="0070C0"/>
                </a:solidFill>
              </a:rPr>
              <a:t> expansion valves </a:t>
            </a:r>
            <a:r>
              <a:rPr lang="lt-LT" noProof="0" dirty="0">
                <a:solidFill>
                  <a:srgbClr val="0070C0"/>
                </a:solidFill>
              </a:rPr>
              <a:t>EEV) ir automatinius plėtimosi vožtuvus (</a:t>
            </a:r>
            <a:r>
              <a:rPr lang="lt-LT" dirty="0">
                <a:solidFill>
                  <a:srgbClr val="0070C0"/>
                </a:solidFill>
              </a:rPr>
              <a:t>angl. automatic</a:t>
            </a:r>
            <a:r>
              <a:rPr lang="en-US" dirty="0">
                <a:solidFill>
                  <a:srgbClr val="0070C0"/>
                </a:solidFill>
              </a:rPr>
              <a:t> expansion valves </a:t>
            </a:r>
            <a:r>
              <a:rPr lang="lt-LT" noProof="0" dirty="0">
                <a:solidFill>
                  <a:srgbClr val="0070C0"/>
                </a:solidFill>
              </a:rPr>
              <a:t>AEV).</a:t>
            </a:r>
            <a:br>
              <a:rPr lang="lt-LT" noProof="0" dirty="0">
                <a:solidFill>
                  <a:srgbClr val="0070C0"/>
                </a:solidFill>
              </a:rPr>
            </a:br>
            <a:r>
              <a:rPr lang="lt-LT" noProof="0" dirty="0">
                <a:solidFill>
                  <a:srgbClr val="0070C0"/>
                </a:solidFill>
              </a:rPr>
              <a:t>
Išanalizuoti kontrolės svarbą kompresoriaus apsaugai ir sistemos efektyvumui.</a:t>
            </a:r>
          </a:p>
        </p:txBody>
      </p:sp>
      <p:sp>
        <p:nvSpPr>
          <p:cNvPr id="4" name="Marcador de contenido 2">
            <a:extLst>
              <a:ext uri="{FF2B5EF4-FFF2-40B4-BE49-F238E27FC236}">
                <a16:creationId xmlns:a16="http://schemas.microsoft.com/office/drawing/2014/main" id="{FDCF0379-E9DF-585B-FC23-4AA6B2E90F45}"/>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286608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E90B-8D9C-04F7-C255-A3185535A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5E11E-E684-F34B-0715-2CEE28FBF4FF}"/>
              </a:ext>
            </a:extLst>
          </p:cNvPr>
          <p:cNvSpPr>
            <a:spLocks noGrp="1"/>
          </p:cNvSpPr>
          <p:nvPr>
            <p:ph type="title"/>
          </p:nvPr>
        </p:nvSpPr>
        <p:spPr>
          <a:xfrm>
            <a:off x="636647" y="405139"/>
            <a:ext cx="10627495" cy="657083"/>
          </a:xfrm>
        </p:spPr>
        <p:txBody>
          <a:bodyPr/>
          <a:lstStyle/>
          <a:p>
            <a:r>
              <a:rPr lang="lt-LT" sz="2400" dirty="0"/>
              <a:t>P</a:t>
            </a:r>
            <a:r>
              <a:rPr lang="lt-LT" sz="2400" noProof="0" dirty="0"/>
              <a:t>lėtimosi įrenginio funkcijos ir apžvalga</a:t>
            </a:r>
          </a:p>
        </p:txBody>
      </p:sp>
      <p:sp>
        <p:nvSpPr>
          <p:cNvPr id="4" name="Text Placeholder 3">
            <a:extLst>
              <a:ext uri="{FF2B5EF4-FFF2-40B4-BE49-F238E27FC236}">
                <a16:creationId xmlns:a16="http://schemas.microsoft.com/office/drawing/2014/main" id="{F2F4BE76-3C03-1CE2-1AAA-C985EB01E369}"/>
              </a:ext>
            </a:extLst>
          </p:cNvPr>
          <p:cNvSpPr>
            <a:spLocks noGrp="1"/>
          </p:cNvSpPr>
          <p:nvPr>
            <p:ph type="body" idx="2"/>
          </p:nvPr>
        </p:nvSpPr>
        <p:spPr>
          <a:xfrm>
            <a:off x="767274" y="1169874"/>
            <a:ext cx="10999346" cy="1960670"/>
          </a:xfrm>
        </p:spPr>
        <p:txBody>
          <a:bodyPr>
            <a:noAutofit/>
          </a:bodyPr>
          <a:lstStyle/>
          <a:p>
            <a:pPr algn="just"/>
            <a:r>
              <a:rPr lang="lt-LT" sz="1800" dirty="0">
                <a:solidFill>
                  <a:srgbClr val="0070C0"/>
                </a:solidFill>
                <a:latin typeface="Corbel" panose="020B0503020204020204" pitchFamily="34" charset="0"/>
              </a:rPr>
              <a:t>P</a:t>
            </a:r>
            <a:r>
              <a:rPr lang="lt-LT" sz="1800" noProof="0" dirty="0">
                <a:solidFill>
                  <a:srgbClr val="0070C0"/>
                </a:solidFill>
                <a:latin typeface="Corbel" panose="020B0503020204020204" pitchFamily="34" charset="0"/>
              </a:rPr>
              <a:t>lėtimosi įrenginiai (vožtuvas) sujungia sistemos </a:t>
            </a:r>
            <a:r>
              <a:rPr lang="lt-LT" sz="1800" dirty="0">
                <a:solidFill>
                  <a:srgbClr val="0070C0"/>
                </a:solidFill>
                <a:latin typeface="Corbel" panose="020B0503020204020204" pitchFamily="34" charset="0"/>
              </a:rPr>
              <a:t>aukšto ir žemo slėgio kontūrus</a:t>
            </a:r>
            <a:r>
              <a:rPr lang="lt-LT" sz="1800" noProof="0" dirty="0">
                <a:solidFill>
                  <a:srgbClr val="0070C0"/>
                </a:solidFill>
                <a:latin typeface="Corbel" panose="020B0503020204020204" pitchFamily="34" charset="0"/>
              </a:rPr>
              <a:t>. Pagrindinė </a:t>
            </a:r>
            <a:r>
              <a:rPr lang="lt-LT" sz="1800" dirty="0">
                <a:solidFill>
                  <a:srgbClr val="0070C0"/>
                </a:solidFill>
                <a:latin typeface="Corbel" panose="020B0503020204020204" pitchFamily="34" charset="0"/>
              </a:rPr>
              <a:t>funkcija -</a:t>
            </a:r>
            <a:r>
              <a:rPr lang="lt-LT" sz="1800" noProof="0" dirty="0">
                <a:solidFill>
                  <a:srgbClr val="0070C0"/>
                </a:solidFill>
                <a:latin typeface="Corbel" panose="020B0503020204020204" pitchFamily="34" charset="0"/>
              </a:rPr>
              <a:t> sumažinti šaltnešio slėgį (ir temperatūrą) prieš garintuvą ir matuoti srautą (sukurti reikiamą slėgių skirtumą). 
Paprasti </a:t>
            </a:r>
            <a:r>
              <a:rPr lang="lt-LT" sz="1800" dirty="0">
                <a:solidFill>
                  <a:srgbClr val="0070C0"/>
                </a:solidFill>
                <a:latin typeface="Corbel" panose="020B0503020204020204" pitchFamily="34" charset="0"/>
              </a:rPr>
              <a:t>p</a:t>
            </a:r>
            <a:r>
              <a:rPr lang="lt-LT" sz="1800" noProof="0" dirty="0">
                <a:solidFill>
                  <a:srgbClr val="0070C0"/>
                </a:solidFill>
                <a:latin typeface="Corbel" panose="020B0503020204020204" pitchFamily="34" charset="0"/>
              </a:rPr>
              <a:t>lėtimosi įrenginiai (pvz., kapiliariniai vamzdeliai) nustato angos dydį, o </a:t>
            </a:r>
            <a:r>
              <a:rPr lang="lt-LT" sz="1800" b="1" noProof="0" dirty="0">
                <a:solidFill>
                  <a:srgbClr val="0070C0"/>
                </a:solidFill>
                <a:latin typeface="Corbel" panose="020B0503020204020204" pitchFamily="34" charset="0"/>
              </a:rPr>
              <a:t>termostatiniai </a:t>
            </a:r>
            <a:r>
              <a:rPr lang="lt-LT" sz="1800" noProof="0" dirty="0">
                <a:solidFill>
                  <a:srgbClr val="0070C0"/>
                </a:solidFill>
                <a:latin typeface="Corbel" panose="020B0503020204020204" pitchFamily="34" charset="0"/>
              </a:rPr>
              <a:t>(TXV) ir elektroniniai išsiplėtimo vožtuvai (EEV) reguliuoja srautą pagal karštį. Kontroliuodami šaltnešio srautą į garintuvą, šie prietaisai palaiko garintuve norimą perkaitimo temperatūrą, ir tai apsaugo kompresorių nuo skysčio smūgių ir optimizuoja efektyvumą.</a:t>
            </a:r>
          </a:p>
        </p:txBody>
      </p:sp>
      <p:sp>
        <p:nvSpPr>
          <p:cNvPr id="8" name="TextBox 7">
            <a:extLst>
              <a:ext uri="{FF2B5EF4-FFF2-40B4-BE49-F238E27FC236}">
                <a16:creationId xmlns:a16="http://schemas.microsoft.com/office/drawing/2014/main" id="{F73E722C-035E-C869-6FD1-7CDC0D3F2E8E}"/>
              </a:ext>
            </a:extLst>
          </p:cNvPr>
          <p:cNvSpPr txBox="1"/>
          <p:nvPr/>
        </p:nvSpPr>
        <p:spPr>
          <a:xfrm>
            <a:off x="3078037" y="5534237"/>
            <a:ext cx="5513871"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6.1 pav. Tipiškas termostatinio plėtimosi vožtuvo mazgas</a:t>
            </a:r>
          </a:p>
        </p:txBody>
      </p:sp>
      <p:pic>
        <p:nvPicPr>
          <p:cNvPr id="3" name="Picture 2" descr="A close-up of a metal device&#10;&#10;AI-generated content may be incorrect.">
            <a:extLst>
              <a:ext uri="{FF2B5EF4-FFF2-40B4-BE49-F238E27FC236}">
                <a16:creationId xmlns:a16="http://schemas.microsoft.com/office/drawing/2014/main" id="{4F41E051-202A-2A03-7382-63D7C434B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0617" y="3057744"/>
            <a:ext cx="1883805" cy="2189890"/>
          </a:xfrm>
          <a:prstGeom prst="rect">
            <a:avLst/>
          </a:prstGeom>
        </p:spPr>
      </p:pic>
      <p:pic>
        <p:nvPicPr>
          <p:cNvPr id="5" name="Picture 4" descr="Diagram of a car engine&#10;&#10;AI-generated content may be incorrect.">
            <a:extLst>
              <a:ext uri="{FF2B5EF4-FFF2-40B4-BE49-F238E27FC236}">
                <a16:creationId xmlns:a16="http://schemas.microsoft.com/office/drawing/2014/main" id="{95F21096-6B73-99F8-A87E-0A118AC52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9243" y="3057744"/>
            <a:ext cx="3663436" cy="2208305"/>
          </a:xfrm>
          <a:prstGeom prst="rect">
            <a:avLst/>
          </a:prstGeom>
        </p:spPr>
      </p:pic>
    </p:spTree>
    <p:extLst>
      <p:ext uri="{BB962C8B-B14F-4D97-AF65-F5344CB8AC3E}">
        <p14:creationId xmlns:p14="http://schemas.microsoft.com/office/powerpoint/2010/main" val="274962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3CE00-6711-225F-0349-CFD231119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41231-19B1-9B38-9761-C4EAF0C36B1C}"/>
              </a:ext>
            </a:extLst>
          </p:cNvPr>
          <p:cNvSpPr>
            <a:spLocks noGrp="1"/>
          </p:cNvSpPr>
          <p:nvPr>
            <p:ph type="title"/>
          </p:nvPr>
        </p:nvSpPr>
        <p:spPr>
          <a:xfrm>
            <a:off x="636647" y="405139"/>
            <a:ext cx="10627495" cy="657083"/>
          </a:xfrm>
        </p:spPr>
        <p:txBody>
          <a:bodyPr/>
          <a:lstStyle/>
          <a:p>
            <a:r>
              <a:rPr lang="lt-LT" sz="2400" dirty="0"/>
              <a:t>P</a:t>
            </a:r>
            <a:r>
              <a:rPr lang="lt-LT" sz="2400" noProof="0" dirty="0"/>
              <a:t>lėtimasis k</a:t>
            </a:r>
            <a:r>
              <a:rPr lang="lt-LT" sz="2400" dirty="0"/>
              <a:t>apiliariniame vamzdelyje </a:t>
            </a:r>
            <a:endParaRPr lang="lt-LT" sz="2400" noProof="0" dirty="0"/>
          </a:p>
        </p:txBody>
      </p:sp>
      <p:sp>
        <p:nvSpPr>
          <p:cNvPr id="4" name="Text Placeholder 3">
            <a:extLst>
              <a:ext uri="{FF2B5EF4-FFF2-40B4-BE49-F238E27FC236}">
                <a16:creationId xmlns:a16="http://schemas.microsoft.com/office/drawing/2014/main" id="{DEFFBB96-BBBA-5947-C7F2-0267715B0713}"/>
              </a:ext>
            </a:extLst>
          </p:cNvPr>
          <p:cNvSpPr>
            <a:spLocks noGrp="1"/>
          </p:cNvSpPr>
          <p:nvPr>
            <p:ph type="body" idx="2"/>
          </p:nvPr>
        </p:nvSpPr>
        <p:spPr>
          <a:xfrm>
            <a:off x="301452" y="1169874"/>
            <a:ext cx="11424974" cy="2259126"/>
          </a:xfrm>
        </p:spPr>
        <p:txBody>
          <a:bodyPr>
            <a:noAutofit/>
          </a:bodyPr>
          <a:lstStyle/>
          <a:p>
            <a:pPr algn="just"/>
            <a:r>
              <a:rPr lang="lt-LT" sz="1800" noProof="0" dirty="0">
                <a:solidFill>
                  <a:srgbClr val="0070C0"/>
                </a:solidFill>
                <a:latin typeface="Corbel" panose="020B0503020204020204" pitchFamily="34" charset="0"/>
              </a:rPr>
              <a:t>Kapiliarinis vamzdelis yra paprasčiausias plėtimosi įtaisas. Tai ilgas, siauras varinis vamzdelis (6.2 pav.), per kurį teka skystas šaltnešis. Mažas skersmuo sukuria pastovų slėgio kritimą jame. Kapiliariniai vamzdeliai yra nebrangūs, patvarūs ir neturi judančių dalių. Tačiau srauto pratekėjimo skerspjūvis yra pastovus, nėra grįžtamojo ryšio kontrolės – jie negali keisti srauto keičiantis apkrovoms. 
Vamzdžio ilgis ir vidinis skersmuo parenkami atsižvelgiant į konkretų </a:t>
            </a:r>
            <a:r>
              <a:rPr lang="lt-LT" sz="1800" noProof="0" dirty="0" err="1">
                <a:solidFill>
                  <a:srgbClr val="0070C0"/>
                </a:solidFill>
                <a:latin typeface="Corbel" panose="020B0503020204020204" pitchFamily="34" charset="0"/>
              </a:rPr>
              <a:t>šaltnešio</a:t>
            </a:r>
            <a:r>
              <a:rPr lang="lt-LT" sz="1800" noProof="0" dirty="0">
                <a:solidFill>
                  <a:srgbClr val="0070C0"/>
                </a:solidFill>
                <a:latin typeface="Corbel" panose="020B0503020204020204" pitchFamily="34" charset="0"/>
              </a:rPr>
              <a:t> kiekį ir </a:t>
            </a:r>
            <a:r>
              <a:rPr lang="lt-LT" sz="1800" noProof="0" dirty="0" err="1">
                <a:solidFill>
                  <a:srgbClr val="0070C0"/>
                </a:solidFill>
                <a:latin typeface="Corbel" panose="020B0503020204020204" pitchFamily="34" charset="0"/>
              </a:rPr>
              <a:t>eksplotavimo</a:t>
            </a:r>
            <a:r>
              <a:rPr lang="lt-LT" sz="1800" noProof="0" dirty="0">
                <a:solidFill>
                  <a:srgbClr val="0070C0"/>
                </a:solidFill>
                <a:latin typeface="Corbel" panose="020B0503020204020204" pitchFamily="34" charset="0"/>
              </a:rPr>
              <a:t> sąlygas; Keičiantis darbo sąlygoms (pvz., aplinkos temperatūrai) naudojimas gali būti neoptimalus. Kapiliariniai vamzdeliai dažniausiai naudojami mažose, paprastose sistemose (pvz., buitiniuose šaldytuvuose ar mažuose oro kondicionieriuose), kur apkrova yra santykinai pastovi.</a:t>
            </a:r>
          </a:p>
        </p:txBody>
      </p:sp>
      <p:sp>
        <p:nvSpPr>
          <p:cNvPr id="8" name="TextBox 7">
            <a:extLst>
              <a:ext uri="{FF2B5EF4-FFF2-40B4-BE49-F238E27FC236}">
                <a16:creationId xmlns:a16="http://schemas.microsoft.com/office/drawing/2014/main" id="{595A882F-544F-D25D-BB3D-F08CBCF2C22F}"/>
              </a:ext>
            </a:extLst>
          </p:cNvPr>
          <p:cNvSpPr txBox="1"/>
          <p:nvPr/>
        </p:nvSpPr>
        <p:spPr>
          <a:xfrm>
            <a:off x="3078037" y="5534237"/>
            <a:ext cx="5513871"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6.2 pav. Kapiliarinio vamzdžio plėtimosi mazgas</a:t>
            </a:r>
          </a:p>
        </p:txBody>
      </p:sp>
      <p:pic>
        <p:nvPicPr>
          <p:cNvPr id="6" name="Picture 5" descr="A close-up of a valve&#10;&#10;AI-generated content may be incorrect.">
            <a:extLst>
              <a:ext uri="{FF2B5EF4-FFF2-40B4-BE49-F238E27FC236}">
                <a16:creationId xmlns:a16="http://schemas.microsoft.com/office/drawing/2014/main" id="{99F7284A-B5C5-34B9-4EE6-910BD35BEAB1}"/>
              </a:ext>
            </a:extLst>
          </p:cNvPr>
          <p:cNvPicPr>
            <a:picLocks noChangeAspect="1"/>
          </p:cNvPicPr>
          <p:nvPr/>
        </p:nvPicPr>
        <p:blipFill>
          <a:blip r:embed="rId2"/>
          <a:stretch>
            <a:fillRect/>
          </a:stretch>
        </p:blipFill>
        <p:spPr>
          <a:xfrm>
            <a:off x="3756617" y="3309495"/>
            <a:ext cx="4156710" cy="1981200"/>
          </a:xfrm>
          <a:prstGeom prst="rect">
            <a:avLst/>
          </a:prstGeom>
        </p:spPr>
      </p:pic>
    </p:spTree>
    <p:extLst>
      <p:ext uri="{BB962C8B-B14F-4D97-AF65-F5344CB8AC3E}">
        <p14:creationId xmlns:p14="http://schemas.microsoft.com/office/powerpoint/2010/main" val="106477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E5DE3-DA51-6CFB-8421-FA226020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DBA11-1A93-A86A-6703-E4E5091F130D}"/>
              </a:ext>
            </a:extLst>
          </p:cNvPr>
          <p:cNvSpPr>
            <a:spLocks noGrp="1"/>
          </p:cNvSpPr>
          <p:nvPr>
            <p:ph type="title"/>
          </p:nvPr>
        </p:nvSpPr>
        <p:spPr>
          <a:xfrm>
            <a:off x="636647" y="405139"/>
            <a:ext cx="10627495" cy="657083"/>
          </a:xfrm>
        </p:spPr>
        <p:txBody>
          <a:bodyPr/>
          <a:lstStyle/>
          <a:p>
            <a:r>
              <a:rPr lang="lt-LT" sz="2400" noProof="0" dirty="0"/>
              <a:t>Termostatinis iplėtimosi vožtuvas (angl. TXV)</a:t>
            </a:r>
          </a:p>
        </p:txBody>
      </p:sp>
      <p:sp>
        <p:nvSpPr>
          <p:cNvPr id="4" name="Text Placeholder 3">
            <a:extLst>
              <a:ext uri="{FF2B5EF4-FFF2-40B4-BE49-F238E27FC236}">
                <a16:creationId xmlns:a16="http://schemas.microsoft.com/office/drawing/2014/main" id="{8188290E-5F89-2B64-CACC-CDB815A72472}"/>
              </a:ext>
            </a:extLst>
          </p:cNvPr>
          <p:cNvSpPr>
            <a:spLocks noGrp="1"/>
          </p:cNvSpPr>
          <p:nvPr>
            <p:ph type="body" idx="2"/>
          </p:nvPr>
        </p:nvSpPr>
        <p:spPr>
          <a:xfrm>
            <a:off x="767274" y="1169873"/>
            <a:ext cx="10496867" cy="2656213"/>
          </a:xfrm>
        </p:spPr>
        <p:txBody>
          <a:bodyPr>
            <a:noAutofit/>
          </a:bodyPr>
          <a:lstStyle/>
          <a:p>
            <a:pPr algn="just"/>
            <a:r>
              <a:rPr lang="lt-LT" noProof="0" dirty="0">
                <a:solidFill>
                  <a:srgbClr val="0070C0"/>
                </a:solidFill>
                <a:latin typeface="Corbel" panose="020B0503020204020204" pitchFamily="34" charset="0"/>
              </a:rPr>
              <a:t>TXV yra aktyvus, savaime besireguliuojantis vožtuvas. Jis matuoja ištekėjimo temperatūrą </a:t>
            </a:r>
            <a:r>
              <a:rPr lang="lt-LT" dirty="0">
                <a:solidFill>
                  <a:srgbClr val="0070C0"/>
                </a:solidFill>
                <a:latin typeface="Corbel" panose="020B0503020204020204" pitchFamily="34" charset="0"/>
              </a:rPr>
              <a:t>garintuve </a:t>
            </a:r>
            <a:r>
              <a:rPr lang="lt-LT" noProof="0" dirty="0">
                <a:solidFill>
                  <a:srgbClr val="0070C0"/>
                </a:solidFill>
                <a:latin typeface="Corbel" panose="020B0503020204020204" pitchFamily="34" charset="0"/>
              </a:rPr>
              <a:t>(per nuotolinį kapiliarinį daviklį) ir reguliuoja srautą, kad palaikytų ~ pastovų perkaitimą. TXV vidaus diafragmą (6.3 pav.) veikia trys slėgiai: daviklio slėgis (proporcingas išėjimo temperatūrai), spyruoklės slėgis (iš anksto nustatytas) ir garintuvo įsiurbimo slėgis. 
Jei </a:t>
            </a:r>
            <a:r>
              <a:rPr lang="lt-LT" noProof="0" dirty="0" err="1">
                <a:solidFill>
                  <a:srgbClr val="0070C0"/>
                </a:solidFill>
                <a:latin typeface="Corbel" panose="020B0503020204020204" pitchFamily="34" charset="0"/>
              </a:rPr>
              <a:t>šaltnešio</a:t>
            </a:r>
            <a:r>
              <a:rPr lang="lt-LT" noProof="0" dirty="0">
                <a:solidFill>
                  <a:srgbClr val="0070C0"/>
                </a:solidFill>
                <a:latin typeface="Corbel" panose="020B0503020204020204" pitchFamily="34" charset="0"/>
              </a:rPr>
              <a:t> išleidimo anga yra per vėsi (mažas perkaitimas),slėgis daviklyje pakyla ir uždaro vožtuvą; Jei išleidimo anga sušyla (didelis perkaitimas), slėgis daviklyje sumažėja ir vožtuvas atsidaro labiau. Šis grįžtamasis ryšys palaiko optimalų garintuvo perkaitimą esant kintančiai apkrovai.
 TXV yra plačiai naudojami šaldymo ir šilumos siurblių technologijose. Palaikydami tinkamą perkaitimą, TXV apsaugo kompresorių ir pagerina sistemos stabilumą.</a:t>
            </a:r>
          </a:p>
        </p:txBody>
      </p:sp>
      <p:sp>
        <p:nvSpPr>
          <p:cNvPr id="8" name="TextBox 7">
            <a:extLst>
              <a:ext uri="{FF2B5EF4-FFF2-40B4-BE49-F238E27FC236}">
                <a16:creationId xmlns:a16="http://schemas.microsoft.com/office/drawing/2014/main" id="{A96A9417-B556-BB78-E5E6-6E472E9E9838}"/>
              </a:ext>
            </a:extLst>
          </p:cNvPr>
          <p:cNvSpPr txBox="1"/>
          <p:nvPr/>
        </p:nvSpPr>
        <p:spPr>
          <a:xfrm>
            <a:off x="3633067" y="5534237"/>
            <a:ext cx="3995624"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6.3 pav. Jėgos veikiančios  TXV  diafragmą</a:t>
            </a:r>
          </a:p>
        </p:txBody>
      </p:sp>
      <p:pic>
        <p:nvPicPr>
          <p:cNvPr id="3" name="Picture 2" descr="A diagram of a pressure&#10;&#10;AI-generated content may be incorrect.">
            <a:extLst>
              <a:ext uri="{FF2B5EF4-FFF2-40B4-BE49-F238E27FC236}">
                <a16:creationId xmlns:a16="http://schemas.microsoft.com/office/drawing/2014/main" id="{BFF5803D-6B06-FCA0-EF07-6133FCD23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5946" y="3826087"/>
            <a:ext cx="1501140" cy="1708150"/>
          </a:xfrm>
          <a:prstGeom prst="rect">
            <a:avLst/>
          </a:prstGeom>
        </p:spPr>
      </p:pic>
    </p:spTree>
    <p:extLst>
      <p:ext uri="{BB962C8B-B14F-4D97-AF65-F5344CB8AC3E}">
        <p14:creationId xmlns:p14="http://schemas.microsoft.com/office/powerpoint/2010/main" val="3192931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BDE8-A414-4424-D428-0C8EC7DB6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8EB3D-8FE9-35A6-4596-26407DEB5DAD}"/>
              </a:ext>
            </a:extLst>
          </p:cNvPr>
          <p:cNvSpPr>
            <a:spLocks noGrp="1"/>
          </p:cNvSpPr>
          <p:nvPr>
            <p:ph type="title"/>
          </p:nvPr>
        </p:nvSpPr>
        <p:spPr>
          <a:xfrm>
            <a:off x="636647" y="405139"/>
            <a:ext cx="10627495" cy="657083"/>
          </a:xfrm>
        </p:spPr>
        <p:txBody>
          <a:bodyPr/>
          <a:lstStyle/>
          <a:p>
            <a:r>
              <a:rPr lang="lt-LT" sz="2400" noProof="0" dirty="0"/>
              <a:t>Elektroninis išsiplėtimo vožtuvas (angl. EEV)</a:t>
            </a:r>
          </a:p>
        </p:txBody>
      </p:sp>
      <p:sp>
        <p:nvSpPr>
          <p:cNvPr id="4" name="Text Placeholder 3">
            <a:extLst>
              <a:ext uri="{FF2B5EF4-FFF2-40B4-BE49-F238E27FC236}">
                <a16:creationId xmlns:a16="http://schemas.microsoft.com/office/drawing/2014/main" id="{8C8DB5CF-81DC-4419-8E05-7A6BAE1644DD}"/>
              </a:ext>
            </a:extLst>
          </p:cNvPr>
          <p:cNvSpPr>
            <a:spLocks noGrp="1"/>
          </p:cNvSpPr>
          <p:nvPr>
            <p:ph type="body" idx="2"/>
          </p:nvPr>
        </p:nvSpPr>
        <p:spPr>
          <a:xfrm>
            <a:off x="767274" y="1169873"/>
            <a:ext cx="10959152" cy="2401163"/>
          </a:xfrm>
        </p:spPr>
        <p:txBody>
          <a:bodyPr>
            <a:noAutofit/>
          </a:bodyPr>
          <a:lstStyle/>
          <a:p>
            <a:pPr algn="just"/>
            <a:r>
              <a:rPr lang="lt-LT" sz="1800" noProof="0" dirty="0">
                <a:solidFill>
                  <a:srgbClr val="0070C0"/>
                </a:solidFill>
                <a:latin typeface="Corbel" panose="020B0503020204020204" pitchFamily="34" charset="0"/>
              </a:rPr>
              <a:t>EEV - varikliu varomi vožtuvai, valdomi elektroniniu valdikliu. Jie leidžia greitai ir tiksliai reguliuoti </a:t>
            </a:r>
            <a:r>
              <a:rPr lang="lt-LT" sz="1800" noProof="0" dirty="0" err="1">
                <a:solidFill>
                  <a:srgbClr val="0070C0"/>
                </a:solidFill>
                <a:latin typeface="Corbel" panose="020B0503020204020204" pitchFamily="34" charset="0"/>
              </a:rPr>
              <a:t>šaltnešio</a:t>
            </a:r>
            <a:r>
              <a:rPr lang="lt-LT" sz="1800" noProof="0" dirty="0">
                <a:solidFill>
                  <a:srgbClr val="0070C0"/>
                </a:solidFill>
                <a:latin typeface="Corbel" panose="020B0503020204020204" pitchFamily="34" charset="0"/>
              </a:rPr>
              <a:t> srautą. Palyginti su TXV, EEV pasižymi mažesniu reakcijos laiku ir plačiu veikimo diapazonu. Jie ypač naudingi šiuolaikiniuose </a:t>
            </a:r>
            <a:r>
              <a:rPr lang="lt-LT" sz="1800" b="1" noProof="0" dirty="0">
                <a:solidFill>
                  <a:srgbClr val="0070C0"/>
                </a:solidFill>
                <a:latin typeface="Corbel" panose="020B0503020204020204" pitchFamily="34" charset="0"/>
              </a:rPr>
              <a:t>invertiniuose</a:t>
            </a:r>
            <a:r>
              <a:rPr lang="lt-LT" sz="1800" noProof="0" dirty="0">
                <a:solidFill>
                  <a:srgbClr val="0070C0"/>
                </a:solidFill>
                <a:latin typeface="Corbel" panose="020B0503020204020204" pitchFamily="34" charset="0"/>
              </a:rPr>
              <a:t> šilumos siurbliuose: valdiklis gali aktyviai kontroliuoti srautą keičiant kompresoriaus greitį. 
EEV mazgą sudaro žingsninis arba servo variklis, valdiklis ir kartais jutikliai (6.4 pav.). Valdymo plokštė reguliuoja vožtuvo pratekėjimo angos dydį priklausomai nuo perkatimo temperatūros ar kitokių užduodamų parametrų. Rezultatas – griežtesnė perkaitimo kontrolė ir didesnis efektyvumas esant dalinei apkrovai. Iš esmės EEV atlieka tą pačią funkciją kaip ir TXV, tačiau </a:t>
            </a:r>
            <a:r>
              <a:rPr lang="lt-LT" sz="1800" dirty="0">
                <a:solidFill>
                  <a:srgbClr val="0070C0"/>
                </a:solidFill>
                <a:latin typeface="Corbel" panose="020B0503020204020204" pitchFamily="34" charset="0"/>
              </a:rPr>
              <a:t>čia</a:t>
            </a:r>
            <a:r>
              <a:rPr lang="lt-LT" sz="1800" noProof="0" dirty="0">
                <a:solidFill>
                  <a:srgbClr val="0070C0"/>
                </a:solidFill>
                <a:latin typeface="Corbel" panose="020B0503020204020204" pitchFamily="34" charset="0"/>
              </a:rPr>
              <a:t> programuojamas valdymas.</a:t>
            </a:r>
          </a:p>
        </p:txBody>
      </p:sp>
      <p:sp>
        <p:nvSpPr>
          <p:cNvPr id="8" name="TextBox 7">
            <a:extLst>
              <a:ext uri="{FF2B5EF4-FFF2-40B4-BE49-F238E27FC236}">
                <a16:creationId xmlns:a16="http://schemas.microsoft.com/office/drawing/2014/main" id="{083D7BF4-1735-4462-E1A4-15DC075731EB}"/>
              </a:ext>
            </a:extLst>
          </p:cNvPr>
          <p:cNvSpPr txBox="1"/>
          <p:nvPr/>
        </p:nvSpPr>
        <p:spPr>
          <a:xfrm>
            <a:off x="3470629" y="5380349"/>
            <a:ext cx="4815132"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6.4 pav. Elektroniniai buitinio šilumos siurblio plėtimosi vožtuvai</a:t>
            </a:r>
          </a:p>
        </p:txBody>
      </p:sp>
      <p:pic>
        <p:nvPicPr>
          <p:cNvPr id="5" name="Picture 4" descr="A close-up of a machine&#10;&#10;AI-generated content may be incorrect.">
            <a:extLst>
              <a:ext uri="{FF2B5EF4-FFF2-40B4-BE49-F238E27FC236}">
                <a16:creationId xmlns:a16="http://schemas.microsoft.com/office/drawing/2014/main" id="{B602F425-44B0-B15E-1F38-AD8E5AA9DE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3346" y="3951748"/>
            <a:ext cx="2180590" cy="1106805"/>
          </a:xfrm>
          <a:prstGeom prst="rect">
            <a:avLst/>
          </a:prstGeom>
        </p:spPr>
      </p:pic>
      <p:pic>
        <p:nvPicPr>
          <p:cNvPr id="6" name="Picture 5" descr="A close-up of a wire&#10;&#10;AI-generated content may be incorrect.">
            <a:extLst>
              <a:ext uri="{FF2B5EF4-FFF2-40B4-BE49-F238E27FC236}">
                <a16:creationId xmlns:a16="http://schemas.microsoft.com/office/drawing/2014/main" id="{5AC2B70C-69D4-ED33-7B52-5C63D25ACDE3}"/>
              </a:ext>
            </a:extLst>
          </p:cNvPr>
          <p:cNvPicPr>
            <a:picLocks noChangeAspect="1"/>
          </p:cNvPicPr>
          <p:nvPr/>
        </p:nvPicPr>
        <p:blipFill>
          <a:blip r:embed="rId3"/>
          <a:stretch>
            <a:fillRect/>
          </a:stretch>
        </p:blipFill>
        <p:spPr>
          <a:xfrm>
            <a:off x="5013453" y="3571037"/>
            <a:ext cx="3171825" cy="1581150"/>
          </a:xfrm>
          <a:prstGeom prst="rect">
            <a:avLst/>
          </a:prstGeom>
        </p:spPr>
      </p:pic>
    </p:spTree>
    <p:extLst>
      <p:ext uri="{BB962C8B-B14F-4D97-AF65-F5344CB8AC3E}">
        <p14:creationId xmlns:p14="http://schemas.microsoft.com/office/powerpoint/2010/main" val="3439188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4FACB-15C2-EC5A-6C37-498C4DB6C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83BD-4AED-19E6-E664-F4662C3C2F11}"/>
              </a:ext>
            </a:extLst>
          </p:cNvPr>
          <p:cNvSpPr>
            <a:spLocks noGrp="1"/>
          </p:cNvSpPr>
          <p:nvPr>
            <p:ph type="title"/>
          </p:nvPr>
        </p:nvSpPr>
        <p:spPr>
          <a:xfrm>
            <a:off x="636647" y="405139"/>
            <a:ext cx="10627495" cy="657083"/>
          </a:xfrm>
        </p:spPr>
        <p:txBody>
          <a:bodyPr/>
          <a:lstStyle/>
          <a:p>
            <a:r>
              <a:rPr lang="lt-LT" sz="2400" noProof="0" dirty="0"/>
              <a:t>Automatinis plėtimosi vožtuvas (angl. AEV)</a:t>
            </a:r>
          </a:p>
        </p:txBody>
      </p:sp>
      <p:sp>
        <p:nvSpPr>
          <p:cNvPr id="4" name="Text Placeholder 3">
            <a:extLst>
              <a:ext uri="{FF2B5EF4-FFF2-40B4-BE49-F238E27FC236}">
                <a16:creationId xmlns:a16="http://schemas.microsoft.com/office/drawing/2014/main" id="{DCDE36F6-E1DF-3DBC-0380-2C6005C3AAD8}"/>
              </a:ext>
            </a:extLst>
          </p:cNvPr>
          <p:cNvSpPr>
            <a:spLocks noGrp="1"/>
          </p:cNvSpPr>
          <p:nvPr>
            <p:ph type="body" idx="2"/>
          </p:nvPr>
        </p:nvSpPr>
        <p:spPr>
          <a:xfrm>
            <a:off x="767274" y="1169874"/>
            <a:ext cx="10496867" cy="2117090"/>
          </a:xfrm>
        </p:spPr>
        <p:txBody>
          <a:bodyPr>
            <a:normAutofit/>
          </a:bodyPr>
          <a:lstStyle/>
          <a:p>
            <a:pPr algn="just"/>
            <a:r>
              <a:rPr lang="lt-LT" sz="1600" noProof="0" dirty="0">
                <a:solidFill>
                  <a:srgbClr val="0070C0"/>
                </a:solidFill>
                <a:latin typeface="Corbel" panose="020B0503020204020204" pitchFamily="34" charset="0"/>
              </a:rPr>
              <a:t>AEV yra paprasčiausias mechaninis vožtuvas, kuris kontroliuoja srautą tik pagal slėgį. Jame nėra išorinio daviklio. Vietoj to, vožtuvas keičia savo pratekėjimo skerspjūvį pagal garintuvo slėgį: kylant garintuvo slėgiui, vožtuvas šiek tiek užsidaro, kad slėgis (ir perkaitimas) būtų stabilus. 
AEV automatiškai palaiko santykinai pastovų garintuvo slėgį (ir perkaitimą). Jie geriausiai veikia beveik pastovios apkrovos sistemose (pastovaus šaldymo ar pramoniniuose aušintuvuose). 
AEV mažiau tinka esant dideliems apkrovų svyravimams (pvz., tipiškam ŠVOK), tačiau vis dar randami kai kuriuose komerciniuose šaldytuvuose ir šaldikliuose. 6.5 pav. pavaizduoti automatiniai plėtimosi vožtuvai.</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DFF65B7C-FCE8-5FB7-427E-A23B1A92DA07}"/>
              </a:ext>
            </a:extLst>
          </p:cNvPr>
          <p:cNvSpPr txBox="1"/>
          <p:nvPr/>
        </p:nvSpPr>
        <p:spPr>
          <a:xfrm>
            <a:off x="3401617" y="5596009"/>
            <a:ext cx="4815132"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6.5 pav. Automatinis išsiplėtimo vožtuvas</a:t>
            </a:r>
          </a:p>
        </p:txBody>
      </p:sp>
      <p:pic>
        <p:nvPicPr>
          <p:cNvPr id="3" name="Picture 2" descr="A close-up of a pipe&#10;&#10;AI-generated content may be incorrect.">
            <a:extLst>
              <a:ext uri="{FF2B5EF4-FFF2-40B4-BE49-F238E27FC236}">
                <a16:creationId xmlns:a16="http://schemas.microsoft.com/office/drawing/2014/main" id="{2A860CAA-888A-A8A6-63B3-4A15DFED4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4882" y="3336904"/>
            <a:ext cx="1424305" cy="2209165"/>
          </a:xfrm>
          <a:prstGeom prst="rect">
            <a:avLst/>
          </a:prstGeom>
        </p:spPr>
      </p:pic>
      <p:pic>
        <p:nvPicPr>
          <p:cNvPr id="7" name="Picture 6" descr="A close up of a device&#10;&#10;AI-generated content may be incorrect.">
            <a:extLst>
              <a:ext uri="{FF2B5EF4-FFF2-40B4-BE49-F238E27FC236}">
                <a16:creationId xmlns:a16="http://schemas.microsoft.com/office/drawing/2014/main" id="{75466073-9233-C52E-BB7F-E9F4AAA1EA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9187" y="3336904"/>
            <a:ext cx="1676400" cy="2139315"/>
          </a:xfrm>
          <a:prstGeom prst="rect">
            <a:avLst/>
          </a:prstGeom>
        </p:spPr>
      </p:pic>
      <p:pic>
        <p:nvPicPr>
          <p:cNvPr id="9" name="Picture 8" descr="A close-up of a pipe&#10;&#10;AI-generated content may be incorrect.">
            <a:extLst>
              <a:ext uri="{FF2B5EF4-FFF2-40B4-BE49-F238E27FC236}">
                <a16:creationId xmlns:a16="http://schemas.microsoft.com/office/drawing/2014/main" id="{B3B54312-7F01-23C6-5C9A-8DD6ABCEB7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5587" y="3341349"/>
            <a:ext cx="972185" cy="2134870"/>
          </a:xfrm>
          <a:prstGeom prst="rect">
            <a:avLst/>
          </a:prstGeom>
        </p:spPr>
      </p:pic>
    </p:spTree>
    <p:extLst>
      <p:ext uri="{BB962C8B-B14F-4D97-AF65-F5344CB8AC3E}">
        <p14:creationId xmlns:p14="http://schemas.microsoft.com/office/powerpoint/2010/main" val="3359497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148A8-E9AB-2E72-0051-AF4301DB0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3252F-C70F-71A1-FD36-12F244AED87A}"/>
              </a:ext>
            </a:extLst>
          </p:cNvPr>
          <p:cNvSpPr>
            <a:spLocks noGrp="1"/>
          </p:cNvSpPr>
          <p:nvPr>
            <p:ph type="title"/>
          </p:nvPr>
        </p:nvSpPr>
        <p:spPr/>
        <p:txBody>
          <a:bodyPr/>
          <a:lstStyle/>
          <a:p>
            <a:r>
              <a:rPr lang="lt-LT" noProof="0" dirty="0"/>
              <a:t>7 užsiėmimas</a:t>
            </a:r>
          </a:p>
        </p:txBody>
      </p:sp>
      <p:sp>
        <p:nvSpPr>
          <p:cNvPr id="3" name="Text Placeholder 2">
            <a:extLst>
              <a:ext uri="{FF2B5EF4-FFF2-40B4-BE49-F238E27FC236}">
                <a16:creationId xmlns:a16="http://schemas.microsoft.com/office/drawing/2014/main" id="{7B130B21-31C7-0A38-9233-D9AF4499298F}"/>
              </a:ext>
            </a:extLst>
          </p:cNvPr>
          <p:cNvSpPr>
            <a:spLocks noGrp="1"/>
          </p:cNvSpPr>
          <p:nvPr>
            <p:ph type="body" idx="1"/>
          </p:nvPr>
        </p:nvSpPr>
        <p:spPr/>
        <p:txBody>
          <a:bodyPr/>
          <a:lstStyle/>
          <a:p>
            <a:r>
              <a:rPr lang="lt-LT" noProof="0" dirty="0"/>
              <a:t>Papildomi šaldymo kontūro komponentai</a:t>
            </a:r>
          </a:p>
        </p:txBody>
      </p:sp>
    </p:spTree>
    <p:extLst>
      <p:ext uri="{BB962C8B-B14F-4D97-AF65-F5344CB8AC3E}">
        <p14:creationId xmlns:p14="http://schemas.microsoft.com/office/powerpoint/2010/main" val="217744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EA58-1632-6E53-719B-6787BF29D4E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DA06484-CCEE-C0C7-FE37-01FFC68ABB38}"/>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7 užsiėmimas – mokymosi tikslai</a:t>
            </a:r>
          </a:p>
        </p:txBody>
      </p:sp>
      <p:sp>
        <p:nvSpPr>
          <p:cNvPr id="3" name="Marcador de contenido 2">
            <a:extLst>
              <a:ext uri="{FF2B5EF4-FFF2-40B4-BE49-F238E27FC236}">
                <a16:creationId xmlns:a16="http://schemas.microsoft.com/office/drawing/2014/main" id="{A14616CD-F34E-6520-074B-5639E2EF6CE7}"/>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noProof="0" dirty="0">
                <a:solidFill>
                  <a:srgbClr val="0070C0"/>
                </a:solidFill>
              </a:rPr>
              <a:t>Paaiškinti pagalbinių šaldymo komponentų, tokių kaip atbulinės eigos vožtuvai, solenoidiniai vožtuvai, atbuliniai vožtuvai ir filtrų džiovintuvai, funkcijas.</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Apibūdinti alyvos separatorių ir skysčių imtuvų vaidmenį, palaikant sistemos patikimumą ir veikimą.</a:t>
            </a:r>
            <a:br>
              <a:rPr lang="lt-LT" noProof="0" dirty="0">
                <a:solidFill>
                  <a:srgbClr val="0070C0"/>
                </a:solidFill>
              </a:rPr>
            </a:br>
            <a:endParaRPr lang="lt-LT" noProof="0" dirty="0">
              <a:solidFill>
                <a:srgbClr val="0070C0"/>
              </a:solidFill>
            </a:endParaRPr>
          </a:p>
          <a:p>
            <a:pPr marL="502920" indent="-457200">
              <a:buFont typeface="+mj-lt"/>
              <a:buAutoNum type="arabicPeriod"/>
            </a:pPr>
            <a:r>
              <a:rPr lang="lt-LT" noProof="0" dirty="0">
                <a:solidFill>
                  <a:srgbClr val="0070C0"/>
                </a:solidFill>
              </a:rPr>
              <a:t>Interpretuoti stebėjimo stiklelių ir drėgmės indikatorių eksploatacinę svarbą diagnostikoje ir techninėje priežiūroje.</a:t>
            </a:r>
          </a:p>
        </p:txBody>
      </p:sp>
      <p:sp>
        <p:nvSpPr>
          <p:cNvPr id="4" name="Marcador de contenido 2">
            <a:extLst>
              <a:ext uri="{FF2B5EF4-FFF2-40B4-BE49-F238E27FC236}">
                <a16:creationId xmlns:a16="http://schemas.microsoft.com/office/drawing/2014/main" id="{928D2442-CE7F-5C0B-42E4-21942A44E580}"/>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335099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46365-B623-520F-8E0E-D49670640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1D515-58BA-C0B1-98D5-ED0063CCA925}"/>
              </a:ext>
            </a:extLst>
          </p:cNvPr>
          <p:cNvSpPr>
            <a:spLocks noGrp="1"/>
          </p:cNvSpPr>
          <p:nvPr>
            <p:ph type="title"/>
          </p:nvPr>
        </p:nvSpPr>
        <p:spPr>
          <a:xfrm>
            <a:off x="636647" y="405139"/>
            <a:ext cx="10627495" cy="657083"/>
          </a:xfrm>
        </p:spPr>
        <p:txBody>
          <a:bodyPr/>
          <a:lstStyle/>
          <a:p>
            <a:r>
              <a:rPr lang="lt-LT" sz="2400" noProof="0" dirty="0"/>
              <a:t>Keturių krypčių atbulinės eigos vožtuvas (šildymas ⇔ vėsinimas)</a:t>
            </a:r>
          </a:p>
        </p:txBody>
      </p:sp>
      <p:sp>
        <p:nvSpPr>
          <p:cNvPr id="4" name="Text Placeholder 3">
            <a:extLst>
              <a:ext uri="{FF2B5EF4-FFF2-40B4-BE49-F238E27FC236}">
                <a16:creationId xmlns:a16="http://schemas.microsoft.com/office/drawing/2014/main" id="{9DD805DC-3B01-E5CA-5B14-0B102A860E9D}"/>
              </a:ext>
            </a:extLst>
          </p:cNvPr>
          <p:cNvSpPr>
            <a:spLocks noGrp="1"/>
          </p:cNvSpPr>
          <p:nvPr>
            <p:ph type="body" idx="2"/>
          </p:nvPr>
        </p:nvSpPr>
        <p:spPr>
          <a:xfrm>
            <a:off x="767274" y="1169873"/>
            <a:ext cx="10979249" cy="2759895"/>
          </a:xfrm>
        </p:spPr>
        <p:txBody>
          <a:bodyPr>
            <a:noAutofit/>
          </a:bodyPr>
          <a:lstStyle/>
          <a:p>
            <a:pPr algn="just"/>
            <a:r>
              <a:rPr lang="lt-LT" noProof="0" dirty="0">
                <a:solidFill>
                  <a:srgbClr val="0070C0"/>
                </a:solidFill>
                <a:latin typeface="Corbel" panose="020B0503020204020204" pitchFamily="34" charset="0"/>
              </a:rPr>
              <a:t>Keturių krypčių atbulinės eigos vožtuvas yra pagrindinis komponentas, leidžiantis šilumos siurbliui kaitalioti šildymo ir vėsinimo režimus. Jis nukreipia šaltnešio srautą taip, kad vidaus ir lauko konvektoriai apsikeistų vaidmenimis. 
Struktūriškai jis turi keturis mazgus (kompresorių, vidinį konvektorių, lauko konvektorių ir siurblį) ir vidinį slankiojantį elementą (žr. 7.1 pav.). Kai solenoidinė ritė įjungiama / išjungiama, slankiklis pasislenka, ciklas pakeičiamas. Šildymo režimu lauko konvektorius tampa garintuvu (paima lauko šilumą), o vidinis konvektorius - kondensatoriumi. Aušinimo režimu yra atvirkščiai. 
Nors atbulinės eigos vožtuvas yra būtinas, jis šiek tiek sumažina slėgių skirtumą ir gali sukelti vidinį nuotėkį. </a:t>
            </a:r>
          </a:p>
          <a:p>
            <a:pPr algn="just"/>
            <a:r>
              <a:rPr lang="lt-LT" noProof="0" dirty="0">
                <a:solidFill>
                  <a:srgbClr val="0070C0"/>
                </a:solidFill>
                <a:latin typeface="Corbel" panose="020B0503020204020204" pitchFamily="34" charset="0"/>
              </a:rPr>
              <a:t>Naujos konstrukcijos vožtuvų tikslas - sumažinti šiuos nuostolius (vien dėl ∆P potencialiai galima pagerinti COP iki 60 %)</a:t>
            </a:r>
          </a:p>
        </p:txBody>
      </p:sp>
      <p:sp>
        <p:nvSpPr>
          <p:cNvPr id="8" name="TextBox 7">
            <a:extLst>
              <a:ext uri="{FF2B5EF4-FFF2-40B4-BE49-F238E27FC236}">
                <a16:creationId xmlns:a16="http://schemas.microsoft.com/office/drawing/2014/main" id="{884B0269-E479-242B-108F-E68E4DA6ACB1}"/>
              </a:ext>
            </a:extLst>
          </p:cNvPr>
          <p:cNvSpPr txBox="1"/>
          <p:nvPr/>
        </p:nvSpPr>
        <p:spPr>
          <a:xfrm>
            <a:off x="3401617" y="5596009"/>
            <a:ext cx="4815132"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7.1 pav. Automatinis plėtimosi vožtuvas</a:t>
            </a:r>
          </a:p>
        </p:txBody>
      </p:sp>
      <p:pic>
        <p:nvPicPr>
          <p:cNvPr id="5" name="Picture 4" descr="Diagram of a diagram of a slider and a slider&#10;&#10;AI-generated content may be incorrect.">
            <a:extLst>
              <a:ext uri="{FF2B5EF4-FFF2-40B4-BE49-F238E27FC236}">
                <a16:creationId xmlns:a16="http://schemas.microsoft.com/office/drawing/2014/main" id="{64F27352-BD91-0F3D-B679-E4514ECC63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018483" y="3929769"/>
            <a:ext cx="3581400" cy="1666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357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6117F-EAF2-6932-70EF-AF25A47B1FA0}"/>
              </a:ext>
            </a:extLst>
          </p:cNvPr>
          <p:cNvSpPr>
            <a:spLocks noGrp="1"/>
          </p:cNvSpPr>
          <p:nvPr>
            <p:ph type="title"/>
          </p:nvPr>
        </p:nvSpPr>
        <p:spPr>
          <a:xfrm>
            <a:off x="639146" y="511632"/>
            <a:ext cx="10382026" cy="933447"/>
          </a:xfrm>
        </p:spPr>
        <p:txBody>
          <a:bodyPr/>
          <a:lstStyle/>
          <a:p>
            <a:r>
              <a:rPr lang="lt-LT" sz="3600" u="sng" noProof="0" dirty="0">
                <a:solidFill>
                  <a:srgbClr val="00B0F0"/>
                </a:solidFill>
              </a:rPr>
              <a:t>1 užsiėmimas – mokymosi tikslai</a:t>
            </a:r>
          </a:p>
        </p:txBody>
      </p:sp>
      <p:sp>
        <p:nvSpPr>
          <p:cNvPr id="3" name="Marcador de contenido 2">
            <a:extLst>
              <a:ext uri="{FF2B5EF4-FFF2-40B4-BE49-F238E27FC236}">
                <a16:creationId xmlns:a16="http://schemas.microsoft.com/office/drawing/2014/main" id="{EF37C13D-A2B1-C611-F5AF-297F7C6AFA76}"/>
              </a:ext>
            </a:extLst>
          </p:cNvPr>
          <p:cNvSpPr>
            <a:spLocks noGrp="1"/>
          </p:cNvSpPr>
          <p:nvPr>
            <p:ph idx="1"/>
          </p:nvPr>
        </p:nvSpPr>
        <p:spPr>
          <a:xfrm>
            <a:off x="718137" y="2076091"/>
            <a:ext cx="10379374" cy="3592101"/>
          </a:xfrm>
        </p:spPr>
        <p:txBody>
          <a:bodyPr>
            <a:normAutofit/>
          </a:bodyPr>
          <a:lstStyle/>
          <a:p>
            <a:pPr marL="612000" indent="-457200">
              <a:lnSpc>
                <a:spcPct val="110000"/>
              </a:lnSpc>
              <a:buFont typeface="+mj-lt"/>
              <a:buAutoNum type="arabicPeriod"/>
            </a:pPr>
            <a:r>
              <a:rPr lang="lt-LT" noProof="0" dirty="0">
                <a:solidFill>
                  <a:srgbClr val="0070C0"/>
                </a:solidFill>
              </a:rPr>
              <a:t>Paaiškinti pagrindinį šilumos siurblių šilumos transformacijos </a:t>
            </a:r>
            <a:r>
              <a:rPr lang="lt-LT" dirty="0">
                <a:solidFill>
                  <a:srgbClr val="0070C0"/>
                </a:solidFill>
              </a:rPr>
              <a:t>principą </a:t>
            </a:r>
            <a:r>
              <a:rPr lang="lt-LT" noProof="0" dirty="0">
                <a:solidFill>
                  <a:srgbClr val="0070C0"/>
                </a:solidFill>
              </a:rPr>
              <a:t>ir panašumą/skirtumą tarp įprastinių hidraulinių ir šilumos siurblių.</a:t>
            </a:r>
            <a:br>
              <a:rPr lang="lt-LT" noProof="0" dirty="0">
                <a:solidFill>
                  <a:srgbClr val="0070C0"/>
                </a:solidFill>
              </a:rPr>
            </a:br>
            <a:endParaRPr lang="lt-LT" noProof="0" dirty="0">
              <a:solidFill>
                <a:srgbClr val="0070C0"/>
              </a:solidFill>
            </a:endParaRPr>
          </a:p>
          <a:p>
            <a:pPr marL="612000" indent="-457200">
              <a:lnSpc>
                <a:spcPct val="110000"/>
              </a:lnSpc>
              <a:buFont typeface="+mj-lt"/>
              <a:buAutoNum type="arabicPeriod"/>
            </a:pPr>
            <a:r>
              <a:rPr lang="lt-LT" noProof="0" dirty="0">
                <a:solidFill>
                  <a:srgbClr val="0070C0"/>
                </a:solidFill>
              </a:rPr>
              <a:t>Apibūdinti garų suspaudimo ciklą ir eigą, įskaitant garintuvą, kompresorių, kondensatorių ir išsiplėtimo vožtuvą.</a:t>
            </a:r>
            <a:br>
              <a:rPr lang="lt-LT" noProof="0" dirty="0">
                <a:solidFill>
                  <a:srgbClr val="0070C0"/>
                </a:solidFill>
              </a:rPr>
            </a:br>
            <a:endParaRPr lang="lt-LT" noProof="0" dirty="0">
              <a:solidFill>
                <a:srgbClr val="0070C0"/>
              </a:solidFill>
            </a:endParaRPr>
          </a:p>
          <a:p>
            <a:pPr marL="612000" indent="-457200">
              <a:lnSpc>
                <a:spcPct val="110000"/>
              </a:lnSpc>
              <a:buFont typeface="+mj-lt"/>
              <a:buAutoNum type="arabicPeriod"/>
            </a:pPr>
            <a:r>
              <a:rPr lang="lt-LT" noProof="0" dirty="0">
                <a:solidFill>
                  <a:srgbClr val="0070C0"/>
                </a:solidFill>
              </a:rPr>
              <a:t>Paaiškinti skirtumus tarp mechaninio suspaudimo, absorbcinių ir </a:t>
            </a:r>
            <a:r>
              <a:rPr lang="lt-LT" noProof="0" dirty="0" err="1">
                <a:solidFill>
                  <a:srgbClr val="0070C0"/>
                </a:solidFill>
              </a:rPr>
              <a:t>termoelektrinių</a:t>
            </a:r>
            <a:r>
              <a:rPr lang="lt-LT" noProof="0" dirty="0">
                <a:solidFill>
                  <a:srgbClr val="0070C0"/>
                </a:solidFill>
              </a:rPr>
              <a:t> (</a:t>
            </a:r>
            <a:r>
              <a:rPr lang="lt-LT" noProof="0" dirty="0" err="1">
                <a:solidFill>
                  <a:srgbClr val="0070C0"/>
                </a:solidFill>
              </a:rPr>
              <a:t>Peltier</a:t>
            </a:r>
            <a:r>
              <a:rPr lang="lt-LT" noProof="0" dirty="0">
                <a:solidFill>
                  <a:srgbClr val="0070C0"/>
                </a:solidFill>
              </a:rPr>
              <a:t>) šilumos siurblių technologijų.</a:t>
            </a:r>
          </a:p>
        </p:txBody>
      </p:sp>
      <p:sp>
        <p:nvSpPr>
          <p:cNvPr id="4" name="Marcador de contenido 2">
            <a:extLst>
              <a:ext uri="{FF2B5EF4-FFF2-40B4-BE49-F238E27FC236}">
                <a16:creationId xmlns:a16="http://schemas.microsoft.com/office/drawing/2014/main" id="{B4628A67-AE02-88BB-71CB-4BDC0704FDFF}"/>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noProof="0" dirty="0">
                <a:solidFill>
                  <a:srgbClr val="0070C0"/>
                </a:solidFill>
              </a:rPr>
              <a:t>Šio užsiėmimo pabaigoje dalyviai galės:</a:t>
            </a:r>
          </a:p>
        </p:txBody>
      </p:sp>
    </p:spTree>
    <p:extLst>
      <p:ext uri="{BB962C8B-B14F-4D97-AF65-F5344CB8AC3E}">
        <p14:creationId xmlns:p14="http://schemas.microsoft.com/office/powerpoint/2010/main" val="3244188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2AFD-731F-2B6A-89BA-4A9FB5D93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4390C-9F78-B6C7-A4BB-593EA362A495}"/>
              </a:ext>
            </a:extLst>
          </p:cNvPr>
          <p:cNvSpPr>
            <a:spLocks noGrp="1"/>
          </p:cNvSpPr>
          <p:nvPr>
            <p:ph type="title"/>
          </p:nvPr>
        </p:nvSpPr>
        <p:spPr>
          <a:xfrm>
            <a:off x="636647" y="405139"/>
            <a:ext cx="10627495" cy="657083"/>
          </a:xfrm>
        </p:spPr>
        <p:txBody>
          <a:bodyPr/>
          <a:lstStyle/>
          <a:p>
            <a:r>
              <a:rPr lang="lt-LT" sz="2400" noProof="0" dirty="0"/>
              <a:t>Solenoidiniai vožtuvai</a:t>
            </a:r>
          </a:p>
        </p:txBody>
      </p:sp>
      <p:sp>
        <p:nvSpPr>
          <p:cNvPr id="4" name="Text Placeholder 3">
            <a:extLst>
              <a:ext uri="{FF2B5EF4-FFF2-40B4-BE49-F238E27FC236}">
                <a16:creationId xmlns:a16="http://schemas.microsoft.com/office/drawing/2014/main" id="{346FF47A-9DCC-1569-FB3C-DBA9E3EFD0F8}"/>
              </a:ext>
            </a:extLst>
          </p:cNvPr>
          <p:cNvSpPr>
            <a:spLocks noGrp="1"/>
          </p:cNvSpPr>
          <p:nvPr>
            <p:ph type="body" idx="2"/>
          </p:nvPr>
        </p:nvSpPr>
        <p:spPr>
          <a:xfrm>
            <a:off x="767274" y="1169873"/>
            <a:ext cx="10496867" cy="2401163"/>
          </a:xfrm>
        </p:spPr>
        <p:txBody>
          <a:bodyPr>
            <a:noAutofit/>
          </a:bodyPr>
          <a:lstStyle/>
          <a:p>
            <a:pPr algn="just"/>
            <a:r>
              <a:rPr lang="lt-LT" noProof="0" dirty="0">
                <a:solidFill>
                  <a:srgbClr val="0070C0"/>
                </a:solidFill>
                <a:latin typeface="Corbel" panose="020B0503020204020204" pitchFamily="34" charset="0"/>
              </a:rPr>
              <a:t>Solenoidiniai vožtuvai valdomi elektromagnetiškai - kad atidarytų / uždarytų </a:t>
            </a:r>
            <a:r>
              <a:rPr lang="lt-LT" noProof="0" dirty="0">
                <a:solidFill>
                  <a:srgbClr val="0070C0"/>
                </a:solidFill>
                <a:highlight>
                  <a:srgbClr val="00FF00"/>
                </a:highlight>
                <a:latin typeface="Corbel" panose="020B0503020204020204" pitchFamily="34" charset="0"/>
              </a:rPr>
              <a:t>šaltnešio tekėjimą</a:t>
            </a:r>
            <a:r>
              <a:rPr lang="lt-LT" noProof="0" dirty="0">
                <a:solidFill>
                  <a:srgbClr val="0070C0"/>
                </a:solidFill>
                <a:latin typeface="Corbel" panose="020B0503020204020204" pitchFamily="34" charset="0"/>
              </a:rPr>
              <a:t>. Tiesioginio veikimo solenoide yra stūmoklis, kurį valdo ritė (7.2 pav.), </a:t>
            </a:r>
            <a:r>
              <a:rPr lang="lt-LT" noProof="0" dirty="0">
                <a:solidFill>
                  <a:srgbClr val="0070C0"/>
                </a:solidFill>
                <a:highlight>
                  <a:srgbClr val="FF00FF"/>
                </a:highlight>
                <a:latin typeface="Corbel" panose="020B0503020204020204" pitchFamily="34" charset="0"/>
              </a:rPr>
              <a:t> pagalbinis solenoidas </a:t>
            </a:r>
            <a:r>
              <a:rPr lang="lt-LT" noProof="0" dirty="0">
                <a:solidFill>
                  <a:srgbClr val="0070C0"/>
                </a:solidFill>
                <a:latin typeface="Corbel" panose="020B0503020204020204" pitchFamily="34" charset="0"/>
              </a:rPr>
              <a:t>kontroliuojamas pagal mažą bandomąjį srautą, pasekoje to valdomas didesnis vožtuvas (taip kontroliuojami aukšto slėgio srautai). 
Panaudojimas: jie gali izoliuoti</a:t>
            </a:r>
            <a:r>
              <a:rPr lang="lt-LT" noProof="0" dirty="0">
                <a:solidFill>
                  <a:srgbClr val="0070C0"/>
                </a:solidFill>
                <a:highlight>
                  <a:srgbClr val="00FF00"/>
                </a:highlight>
                <a:latin typeface="Corbel" panose="020B0503020204020204" pitchFamily="34" charset="0"/>
              </a:rPr>
              <a:t> šaltnešį </a:t>
            </a:r>
            <a:r>
              <a:rPr lang="lt-LT" noProof="0" dirty="0">
                <a:solidFill>
                  <a:srgbClr val="0070C0"/>
                </a:solidFill>
                <a:latin typeface="Corbel" panose="020B0503020204020204" pitchFamily="34" charset="0"/>
              </a:rPr>
              <a:t>(siurbimui ar aptarnavimui), kontroliuoti atitirpinimą nukreipiant karštas dujas arba sustabdyti </a:t>
            </a:r>
            <a:r>
              <a:rPr lang="lt-LT" noProof="0" dirty="0">
                <a:solidFill>
                  <a:srgbClr val="0070C0"/>
                </a:solidFill>
                <a:highlight>
                  <a:srgbClr val="00FF00"/>
                </a:highlight>
                <a:latin typeface="Corbel" panose="020B0503020204020204" pitchFamily="34" charset="0"/>
              </a:rPr>
              <a:t>šaltnešio</a:t>
            </a:r>
            <a:r>
              <a:rPr lang="lt-LT" noProof="0" dirty="0">
                <a:solidFill>
                  <a:srgbClr val="0070C0"/>
                </a:solidFill>
                <a:latin typeface="Corbel" panose="020B0503020204020204" pitchFamily="34" charset="0"/>
              </a:rPr>
              <a:t> srautą gedimo atveju. Pavyzdžiui, atitirpinimo ciklo metu valdiklis gali įjungti solenoidą, kad karštos dujos kompresoriuje tekėtų per lauko konvertorių. 
</a:t>
            </a:r>
            <a:r>
              <a:rPr lang="lt-LT" noProof="0" dirty="0" err="1">
                <a:solidFill>
                  <a:srgbClr val="0070C0"/>
                </a:solidFill>
                <a:latin typeface="Corbel" panose="020B0503020204020204" pitchFamily="34" charset="0"/>
              </a:rPr>
              <a:t>Solenoidai</a:t>
            </a:r>
            <a:r>
              <a:rPr lang="lt-LT" noProof="0" dirty="0">
                <a:solidFill>
                  <a:srgbClr val="0070C0"/>
                </a:solidFill>
                <a:latin typeface="Corbel" panose="020B0503020204020204" pitchFamily="34" charset="0"/>
              </a:rPr>
              <a:t> yra labai svarbūs automatiniam valdymui ir saugumui. 7.2 pav. pateikta tipiško šaldymo solenoidinio vožtuvo vidinė konstrukcija. Šiuolaikiniuose šilumos siurbliuose dažnai yra keli solenoidai.</a:t>
            </a:r>
          </a:p>
        </p:txBody>
      </p:sp>
      <p:sp>
        <p:nvSpPr>
          <p:cNvPr id="8" name="TextBox 7">
            <a:extLst>
              <a:ext uri="{FF2B5EF4-FFF2-40B4-BE49-F238E27FC236}">
                <a16:creationId xmlns:a16="http://schemas.microsoft.com/office/drawing/2014/main" id="{92F4995C-C54B-56D6-0999-F1C410F1D331}"/>
              </a:ext>
            </a:extLst>
          </p:cNvPr>
          <p:cNvSpPr txBox="1"/>
          <p:nvPr/>
        </p:nvSpPr>
        <p:spPr>
          <a:xfrm>
            <a:off x="5357876" y="5821813"/>
            <a:ext cx="3467227"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7.2 pav. </a:t>
            </a:r>
            <a:r>
              <a:rPr lang="lt-LT" sz="1400" i="1" noProof="0" dirty="0" err="1">
                <a:solidFill>
                  <a:srgbClr val="FF9900"/>
                </a:solidFill>
                <a:latin typeface="Corbel" panose="020B0503020204020204" pitchFamily="34" charset="0"/>
              </a:rPr>
              <a:t>Solenoidinio</a:t>
            </a:r>
            <a:r>
              <a:rPr lang="lt-LT" sz="1400" i="1" noProof="0" dirty="0">
                <a:solidFill>
                  <a:srgbClr val="FF9900"/>
                </a:solidFill>
                <a:latin typeface="Corbel" panose="020B0503020204020204" pitchFamily="34" charset="0"/>
              </a:rPr>
              <a:t> vožtuvo skerspjūvis</a:t>
            </a:r>
          </a:p>
        </p:txBody>
      </p:sp>
      <p:pic>
        <p:nvPicPr>
          <p:cNvPr id="3" name="Picture 2" descr="Diagram of a mechanical system&#10;&#10;AI-generated content may be incorrect.">
            <a:extLst>
              <a:ext uri="{FF2B5EF4-FFF2-40B4-BE49-F238E27FC236}">
                <a16:creationId xmlns:a16="http://schemas.microsoft.com/office/drawing/2014/main" id="{7B30EB93-E78B-03D0-2376-C523E58AEEF4}"/>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12973" t="15686" r="12974" b="9942"/>
          <a:stretch/>
        </p:blipFill>
        <p:spPr bwMode="auto">
          <a:xfrm>
            <a:off x="2734196" y="3571037"/>
            <a:ext cx="2623680" cy="26354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8700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8F30-7BAE-4305-B15E-6C3BC0ABB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318E6-1FFD-29C5-FB63-57D4F29DB5D0}"/>
              </a:ext>
            </a:extLst>
          </p:cNvPr>
          <p:cNvSpPr>
            <a:spLocks noGrp="1"/>
          </p:cNvSpPr>
          <p:nvPr>
            <p:ph type="title"/>
          </p:nvPr>
        </p:nvSpPr>
        <p:spPr>
          <a:xfrm>
            <a:off x="636647" y="405139"/>
            <a:ext cx="10627495" cy="657083"/>
          </a:xfrm>
        </p:spPr>
        <p:txBody>
          <a:bodyPr/>
          <a:lstStyle/>
          <a:p>
            <a:r>
              <a:rPr lang="lt-LT" sz="2400" noProof="0" dirty="0"/>
              <a:t>Atbuliniai vožtuvai</a:t>
            </a:r>
          </a:p>
        </p:txBody>
      </p:sp>
      <p:sp>
        <p:nvSpPr>
          <p:cNvPr id="4" name="Text Placeholder 3">
            <a:extLst>
              <a:ext uri="{FF2B5EF4-FFF2-40B4-BE49-F238E27FC236}">
                <a16:creationId xmlns:a16="http://schemas.microsoft.com/office/drawing/2014/main" id="{5A7FFD72-0C39-4E70-CCB2-8EE23CEB05F9}"/>
              </a:ext>
            </a:extLst>
          </p:cNvPr>
          <p:cNvSpPr>
            <a:spLocks noGrp="1"/>
          </p:cNvSpPr>
          <p:nvPr>
            <p:ph type="body" idx="2"/>
          </p:nvPr>
        </p:nvSpPr>
        <p:spPr>
          <a:xfrm>
            <a:off x="388536" y="1062221"/>
            <a:ext cx="11414927" cy="2273831"/>
          </a:xfrm>
        </p:spPr>
        <p:txBody>
          <a:bodyPr>
            <a:noAutofit/>
          </a:bodyPr>
          <a:lstStyle/>
          <a:p>
            <a:pPr algn="just">
              <a:spcBef>
                <a:spcPts val="300"/>
              </a:spcBef>
            </a:pPr>
            <a:r>
              <a:rPr lang="lt-LT" sz="1600" noProof="0" dirty="0">
                <a:solidFill>
                  <a:srgbClr val="0070C0"/>
                </a:solidFill>
                <a:latin typeface="Corbel" panose="020B0503020204020204" pitchFamily="34" charset="0"/>
              </a:rPr>
              <a:t>Atbuliniai vožtuvai leidžia srautui tekėti tik viena kryptimi, užkertant kelią atbuliniam tekėjimui. Jie yra šaltnešio (arba alyvos) kontūro elementas, </a:t>
            </a:r>
            <a:r>
              <a:rPr lang="en-US" sz="1600" noProof="0" dirty="0">
                <a:solidFill>
                  <a:srgbClr val="0070C0"/>
                </a:solidFill>
                <a:latin typeface="Corbel" panose="020B0503020204020204" pitchFamily="34" charset="0"/>
              </a:rPr>
              <a:t>u</a:t>
            </a:r>
            <a:r>
              <a:rPr lang="lt-LT" sz="1600" noProof="0" dirty="0">
                <a:solidFill>
                  <a:srgbClr val="0070C0"/>
                </a:solidFill>
                <a:latin typeface="Corbel" panose="020B0503020204020204" pitchFamily="34" charset="0"/>
              </a:rPr>
              <a:t>žtikrinant vienakryptį </a:t>
            </a:r>
            <a:r>
              <a:rPr lang="lt-LT" sz="1600" dirty="0">
                <a:solidFill>
                  <a:srgbClr val="0070C0"/>
                </a:solidFill>
                <a:latin typeface="Corbel" panose="020B0503020204020204" pitchFamily="34" charset="0"/>
              </a:rPr>
              <a:t>srautą.</a:t>
            </a:r>
            <a:r>
              <a:rPr lang="lt-LT" sz="1600" noProof="0" dirty="0">
                <a:solidFill>
                  <a:srgbClr val="0070C0"/>
                </a:solidFill>
                <a:latin typeface="Corbel" panose="020B0503020204020204" pitchFamily="34" charset="0"/>
              </a:rPr>
              <a:t>
Dažniausiai naudojami tipai: rutuliniai (rutulys ant spyruoklės, kuris uždaro liniją esant atbuliniam srautui), pasukami (šarnyrinis diskas) ir stūmokliniai atbuliniai vožtuvai (valdomas uždaromasis stūmoklis). 
Naudojimas: </a:t>
            </a:r>
            <a:r>
              <a:rPr lang="lt-LT" sz="1600" dirty="0">
                <a:solidFill>
                  <a:srgbClr val="0070C0"/>
                </a:solidFill>
                <a:latin typeface="Corbel" panose="020B0503020204020204" pitchFamily="34" charset="0"/>
              </a:rPr>
              <a:t>(1) </a:t>
            </a:r>
            <a:r>
              <a:rPr lang="lt-LT" sz="1600" noProof="0" dirty="0">
                <a:solidFill>
                  <a:srgbClr val="0070C0"/>
                </a:solidFill>
                <a:latin typeface="Corbel" panose="020B0503020204020204" pitchFamily="34" charset="0"/>
              </a:rPr>
              <a:t>siekiant užtikrinti, kad alyva tekėtų atgal į kompresoriaus karterį, (2) kad būtų išvengta atbulinio srauto įrenginio išjungimo metu. </a:t>
            </a:r>
          </a:p>
          <a:p>
            <a:pPr algn="just"/>
            <a:r>
              <a:rPr lang="lt-LT" sz="1600" noProof="0" dirty="0">
                <a:solidFill>
                  <a:srgbClr val="0070C0"/>
                </a:solidFill>
                <a:latin typeface="Corbel" panose="020B0503020204020204" pitchFamily="34" charset="0"/>
              </a:rPr>
              <a:t>Aukšto slėgio sistemose (pvz., CO₂ virškritinės sistemos) naudojami specialūs atbuliniai vožtuvai, atlaikantys ekstremalius slėgius.</a:t>
            </a:r>
          </a:p>
        </p:txBody>
      </p:sp>
      <p:sp>
        <p:nvSpPr>
          <p:cNvPr id="8" name="TextBox 7">
            <a:extLst>
              <a:ext uri="{FF2B5EF4-FFF2-40B4-BE49-F238E27FC236}">
                <a16:creationId xmlns:a16="http://schemas.microsoft.com/office/drawing/2014/main" id="{40678C2D-CD71-6B19-FCAE-E6CDA69C5D58}"/>
              </a:ext>
            </a:extLst>
          </p:cNvPr>
          <p:cNvSpPr txBox="1"/>
          <p:nvPr/>
        </p:nvSpPr>
        <p:spPr>
          <a:xfrm>
            <a:off x="6660054" y="5641890"/>
            <a:ext cx="2289644"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 7. 3 pav.  Atbulinis vožtuvas</a:t>
            </a:r>
          </a:p>
        </p:txBody>
      </p:sp>
      <p:pic>
        <p:nvPicPr>
          <p:cNvPr id="5" name="Picture 4" descr="Diagram of a valve with text and words&#10;&#10;AI-generated content may be incorrect.">
            <a:extLst>
              <a:ext uri="{FF2B5EF4-FFF2-40B4-BE49-F238E27FC236}">
                <a16:creationId xmlns:a16="http://schemas.microsoft.com/office/drawing/2014/main" id="{DEDB2752-2D48-CF05-5CB2-D4CEE6F529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347998" y="3336052"/>
            <a:ext cx="4447543" cy="27864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2253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031A-7EAC-D736-DF06-540A0F169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24FFE-656D-09ED-72C7-51A112CEEA30}"/>
              </a:ext>
            </a:extLst>
          </p:cNvPr>
          <p:cNvSpPr>
            <a:spLocks noGrp="1"/>
          </p:cNvSpPr>
          <p:nvPr>
            <p:ph type="title"/>
          </p:nvPr>
        </p:nvSpPr>
        <p:spPr>
          <a:xfrm>
            <a:off x="636647" y="405139"/>
            <a:ext cx="10627495" cy="657083"/>
          </a:xfrm>
        </p:spPr>
        <p:txBody>
          <a:bodyPr/>
          <a:lstStyle/>
          <a:p>
            <a:r>
              <a:rPr lang="lt-LT" sz="2400"/>
              <a:t>Filtrų džiovintuvai</a:t>
            </a:r>
            <a:endParaRPr lang="lt-LT" sz="2400" noProof="0" dirty="0"/>
          </a:p>
        </p:txBody>
      </p:sp>
      <p:sp>
        <p:nvSpPr>
          <p:cNvPr id="4" name="Text Placeholder 3">
            <a:extLst>
              <a:ext uri="{FF2B5EF4-FFF2-40B4-BE49-F238E27FC236}">
                <a16:creationId xmlns:a16="http://schemas.microsoft.com/office/drawing/2014/main" id="{4BAF0867-ACAC-8347-2BB4-0ABE6C3F5D4E}"/>
              </a:ext>
            </a:extLst>
          </p:cNvPr>
          <p:cNvSpPr>
            <a:spLocks noGrp="1"/>
          </p:cNvSpPr>
          <p:nvPr>
            <p:ph type="body" idx="2"/>
          </p:nvPr>
        </p:nvSpPr>
        <p:spPr>
          <a:xfrm>
            <a:off x="462224" y="1062222"/>
            <a:ext cx="11314443" cy="2774172"/>
          </a:xfrm>
        </p:spPr>
        <p:txBody>
          <a:bodyPr>
            <a:noAutofit/>
          </a:bodyPr>
          <a:lstStyle/>
          <a:p>
            <a:pPr algn="just"/>
            <a:r>
              <a:rPr lang="lt-LT" sz="1600" dirty="0">
                <a:solidFill>
                  <a:srgbClr val="0070C0"/>
                </a:solidFill>
                <a:latin typeface="Corbel" panose="020B0503020204020204" pitchFamily="34" charset="0"/>
              </a:rPr>
              <a:t>Filtrų džiovintuvai pašalina iš šaltnešio drėgmę, rūgštis ir kietąsias daleles. </a:t>
            </a:r>
          </a:p>
          <a:p>
            <a:pPr algn="just"/>
            <a:r>
              <a:rPr lang="lt-LT" sz="1600" dirty="0">
                <a:solidFill>
                  <a:srgbClr val="0070C0"/>
                </a:solidFill>
                <a:latin typeface="Corbel" panose="020B0503020204020204" pitchFamily="34" charset="0"/>
              </a:rPr>
              <a:t>Sudėtis: (1) plieninis apvalkalas, užpildytas drėgmės sugerėju (dažniausiai molekuliniu užpildu ir aktyvuotu aliuminio oksidu); (2) tinklelis. Kai </a:t>
            </a:r>
            <a:r>
              <a:rPr lang="lt-LT" sz="1600" dirty="0">
                <a:solidFill>
                  <a:srgbClr val="0070C0"/>
                </a:solidFill>
                <a:highlight>
                  <a:srgbClr val="00FF00"/>
                </a:highlight>
                <a:latin typeface="Corbel" panose="020B0503020204020204" pitchFamily="34" charset="0"/>
              </a:rPr>
              <a:t>šaltnešis</a:t>
            </a:r>
            <a:r>
              <a:rPr lang="lt-LT" sz="1600" dirty="0">
                <a:solidFill>
                  <a:srgbClr val="0070C0"/>
                </a:solidFill>
                <a:latin typeface="Corbel" panose="020B0503020204020204" pitchFamily="34" charset="0"/>
              </a:rPr>
              <a:t> prateka pro filtrą, vandens garai ir rūgštys chemiškai adsorbuojami, o kietosios dalelės įstringa. </a:t>
            </a:r>
          </a:p>
          <a:p>
            <a:pPr algn="just"/>
            <a:r>
              <a:rPr lang="en-GB" sz="2200" dirty="0">
                <a:solidFill>
                  <a:srgbClr val="FF0000"/>
                </a:solidFill>
                <a:latin typeface="Corbel" panose="020B0503020204020204" pitchFamily="34" charset="0"/>
              </a:rPr>
              <a:t>!</a:t>
            </a:r>
            <a:r>
              <a:rPr lang="en-GB" sz="1600" dirty="0">
                <a:solidFill>
                  <a:srgbClr val="0070C0"/>
                </a:solidFill>
                <a:latin typeface="Corbel" panose="020B0503020204020204" pitchFamily="34" charset="0"/>
              </a:rPr>
              <a:t> </a:t>
            </a:r>
            <a:r>
              <a:rPr lang="lt-LT" sz="1600" dirty="0">
                <a:solidFill>
                  <a:srgbClr val="0070C0"/>
                </a:solidFill>
                <a:latin typeface="Corbel" panose="020B0503020204020204" pitchFamily="34" charset="0"/>
              </a:rPr>
              <a:t>Labai svarbu pašalinti teršalus: drėgmė gali užšalti ar surūdyti, o šiukšlės gali užkimšti plėtimo</a:t>
            </a:r>
            <a:r>
              <a:rPr lang="en-GB" sz="1600" dirty="0" err="1">
                <a:solidFill>
                  <a:srgbClr val="0070C0"/>
                </a:solidFill>
                <a:latin typeface="Corbel" panose="020B0503020204020204" pitchFamily="34" charset="0"/>
              </a:rPr>
              <a:t>si</a:t>
            </a:r>
            <a:r>
              <a:rPr lang="lt-LT" sz="1600" dirty="0">
                <a:solidFill>
                  <a:srgbClr val="0070C0"/>
                </a:solidFill>
                <a:latin typeface="Corbel" panose="020B0503020204020204" pitchFamily="34" charset="0"/>
              </a:rPr>
              <a:t> vožtuvus. 
Standartiniai filtrų džiovintuvai montuojami skysčio kontūre tarp kondensatoriaus ir plėtimosi vožtuvo. Šilumos siurbliuose (kai grįžtamasis srautas) naudojami dviejų srautų filtrai-džiovintuvai (7.4 pav.); Jie turi drėgmės surinktuvus abiejuose galuose, todėl </a:t>
            </a:r>
            <a:r>
              <a:rPr lang="lt-LT" sz="1600" dirty="0">
                <a:solidFill>
                  <a:srgbClr val="0070C0"/>
                </a:solidFill>
                <a:highlight>
                  <a:srgbClr val="00FF00"/>
                </a:highlight>
                <a:latin typeface="Corbel" panose="020B0503020204020204" pitchFamily="34" charset="0"/>
              </a:rPr>
              <a:t>šaltnešis</a:t>
            </a:r>
            <a:r>
              <a:rPr lang="lt-LT" sz="1600" dirty="0">
                <a:solidFill>
                  <a:srgbClr val="0070C0"/>
                </a:solidFill>
                <a:latin typeface="Corbel" panose="020B0503020204020204" pitchFamily="34" charset="0"/>
              </a:rPr>
              <a:t> gali tekėti bet kuria kryptimi. 
Tinkamas dydis yra labai svarbu: per mažas džiovintuvas sukelia didelį slėgio kritimą ir sumažina našumą.</a:t>
            </a:r>
            <a:endParaRPr lang="lt-LT" sz="16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9FEF5828-4B71-90D8-75E7-DC5B9676D48A}"/>
              </a:ext>
            </a:extLst>
          </p:cNvPr>
          <p:cNvSpPr txBox="1"/>
          <p:nvPr/>
        </p:nvSpPr>
        <p:spPr>
          <a:xfrm>
            <a:off x="5496448" y="5214172"/>
            <a:ext cx="3966296" cy="307777"/>
          </a:xfrm>
          <a:prstGeom prst="rect">
            <a:avLst/>
          </a:prstGeom>
          <a:noFill/>
        </p:spPr>
        <p:txBody>
          <a:bodyPr wrap="square">
            <a:spAutoFit/>
          </a:bodyPr>
          <a:lstStyle/>
          <a:p>
            <a:pPr algn="ctr">
              <a:spcBef>
                <a:spcPts val="1000"/>
              </a:spcBef>
              <a:buClr>
                <a:srgbClr val="9FC3E1"/>
              </a:buClr>
              <a:buSzPct val="80000"/>
            </a:pPr>
            <a:r>
              <a:rPr lang="lt-LT" sz="1400" i="1" dirty="0">
                <a:solidFill>
                  <a:srgbClr val="FF9900"/>
                </a:solidFill>
                <a:latin typeface="Corbel" panose="020B0503020204020204" pitchFamily="34" charset="0"/>
              </a:rPr>
              <a:t>7.</a:t>
            </a:r>
            <a:r>
              <a:rPr lang="en-US" sz="1400" i="1" dirty="0">
                <a:solidFill>
                  <a:srgbClr val="FF9900"/>
                </a:solidFill>
                <a:latin typeface="Corbel" panose="020B0503020204020204" pitchFamily="34" charset="0"/>
              </a:rPr>
              <a:t>4</a:t>
            </a:r>
            <a:r>
              <a:rPr lang="lt-LT" sz="1400" i="1" dirty="0">
                <a:solidFill>
                  <a:srgbClr val="FF9900"/>
                </a:solidFill>
                <a:latin typeface="Corbel" panose="020B0503020204020204" pitchFamily="34" charset="0"/>
              </a:rPr>
              <a:t> pav.</a:t>
            </a:r>
            <a:r>
              <a:rPr lang="en-US" sz="1400" i="1" dirty="0">
                <a:solidFill>
                  <a:srgbClr val="FF9900"/>
                </a:solidFill>
                <a:latin typeface="Corbel" panose="020B0503020204020204" pitchFamily="34" charset="0"/>
              </a:rPr>
              <a:t> </a:t>
            </a:r>
            <a:r>
              <a:rPr lang="lt-LT" sz="1400" i="1" dirty="0">
                <a:solidFill>
                  <a:srgbClr val="FF9900"/>
                </a:solidFill>
                <a:latin typeface="Corbel" panose="020B0503020204020204" pitchFamily="34" charset="0"/>
              </a:rPr>
              <a:t>Dviejų srautų filtro-džiovintuvo skerspjūvis</a:t>
            </a:r>
            <a:endParaRPr lang="lt-LT" sz="1400" i="1" noProof="0" dirty="0">
              <a:solidFill>
                <a:srgbClr val="FF9900"/>
              </a:solidFill>
              <a:latin typeface="Corbel" panose="020B0503020204020204" pitchFamily="34" charset="0"/>
            </a:endParaRPr>
          </a:p>
        </p:txBody>
      </p:sp>
      <p:pic>
        <p:nvPicPr>
          <p:cNvPr id="5" name="Picture 4" descr="A close-up of a blue container&#10;&#10;AI-generated content may be incorrect.">
            <a:extLst>
              <a:ext uri="{FF2B5EF4-FFF2-40B4-BE49-F238E27FC236}">
                <a16:creationId xmlns:a16="http://schemas.microsoft.com/office/drawing/2014/main" id="{36D61CA5-A7B0-3740-BC7F-F2080760EF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698740" y="3836394"/>
            <a:ext cx="3649298" cy="1959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220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3F9F-9739-9D67-53EB-09040EFC2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4A0B-0891-101E-0A52-0F6846C68D24}"/>
              </a:ext>
            </a:extLst>
          </p:cNvPr>
          <p:cNvSpPr>
            <a:spLocks noGrp="1"/>
          </p:cNvSpPr>
          <p:nvPr>
            <p:ph type="title"/>
          </p:nvPr>
        </p:nvSpPr>
        <p:spPr>
          <a:xfrm>
            <a:off x="636647" y="405139"/>
            <a:ext cx="10627495" cy="657083"/>
          </a:xfrm>
        </p:spPr>
        <p:txBody>
          <a:bodyPr/>
          <a:lstStyle/>
          <a:p>
            <a:r>
              <a:rPr lang="en-US" sz="2400" dirty="0"/>
              <a:t>Steb</a:t>
            </a:r>
            <a:r>
              <a:rPr lang="lt-LT" sz="2400" dirty="0"/>
              <a:t>ėjimo stikleliai</a:t>
            </a:r>
            <a:endParaRPr lang="lt-LT" sz="2400" noProof="0" dirty="0"/>
          </a:p>
        </p:txBody>
      </p:sp>
      <p:sp>
        <p:nvSpPr>
          <p:cNvPr id="4" name="Text Placeholder 3">
            <a:extLst>
              <a:ext uri="{FF2B5EF4-FFF2-40B4-BE49-F238E27FC236}">
                <a16:creationId xmlns:a16="http://schemas.microsoft.com/office/drawing/2014/main" id="{28957B35-C554-AFB7-0631-47477F9593E9}"/>
              </a:ext>
            </a:extLst>
          </p:cNvPr>
          <p:cNvSpPr>
            <a:spLocks noGrp="1"/>
          </p:cNvSpPr>
          <p:nvPr>
            <p:ph type="body" idx="2"/>
          </p:nvPr>
        </p:nvSpPr>
        <p:spPr>
          <a:xfrm>
            <a:off x="391886" y="1169874"/>
            <a:ext cx="11163718" cy="2117090"/>
          </a:xfrm>
        </p:spPr>
        <p:txBody>
          <a:bodyPr>
            <a:normAutofit/>
          </a:bodyPr>
          <a:lstStyle/>
          <a:p>
            <a:pPr algn="just"/>
            <a:r>
              <a:rPr lang="lt-LT" sz="1600" dirty="0">
                <a:solidFill>
                  <a:srgbClr val="0070C0"/>
                </a:solidFill>
                <a:latin typeface="Corbel" panose="020B0503020204020204" pitchFamily="34" charset="0"/>
              </a:rPr>
              <a:t>Per stebėjimo stiklelius vizualiai galima stebėti šaltnešio būklę skysčio kontūre. Kontrolė: patvirtinamas tinkamas šaltnešio kiekis ir sausumas. Burbuliukai indikuoja garus; Skaidrus skystis rodo užpildytą sistemą. 
Įprastai stikleliai turi drėgmės indikatorius (spalvotas diskas), kuris keičia spalvą (pvz., žalia - geltoną), jei yra vandens. 
Ypač naudingi papildymo ar techninės priežiūros metu: matant burbuliukus -įspėjimas apie nepakankamą skysčio kiekį, o drėgmės indikatorius signalizuoja apie sausesnį prisotinimą ar nuotėkį. Šilumos siurblio sistemose matavimo stikleliai dedami po filtro džiovintuvu ir prieš plėtimo įrenginį (atvėsintas skystis). Šiuolaikiniuose modeliuose taip pat integruojami srauto indikatoriai su jutikliais, skirtais išmaniam stebėjimui.</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FAB498B6-3C8F-5F7D-8D35-B1E8994B0162}"/>
              </a:ext>
            </a:extLst>
          </p:cNvPr>
          <p:cNvSpPr txBox="1"/>
          <p:nvPr/>
        </p:nvSpPr>
        <p:spPr>
          <a:xfrm>
            <a:off x="3392990" y="5811669"/>
            <a:ext cx="4815132" cy="307777"/>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 7. 5. pav. Stebėjimo stikleliai su drėgmės indikatoriumi </a:t>
            </a:r>
          </a:p>
        </p:txBody>
      </p:sp>
      <p:pic>
        <p:nvPicPr>
          <p:cNvPr id="9" name="Picture 8" descr="A diagram of co2 indicator&#10;&#10;AI-generated content may be incorrect.">
            <a:extLst>
              <a:ext uri="{FF2B5EF4-FFF2-40B4-BE49-F238E27FC236}">
                <a16:creationId xmlns:a16="http://schemas.microsoft.com/office/drawing/2014/main" id="{09FC76DB-C3B3-A971-5406-74E7A77035D9}"/>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024590" y="3284055"/>
            <a:ext cx="3551932" cy="2527614"/>
          </a:xfrm>
          <a:prstGeom prst="rect">
            <a:avLst/>
          </a:prstGeom>
        </p:spPr>
      </p:pic>
    </p:spTree>
    <p:extLst>
      <p:ext uri="{BB962C8B-B14F-4D97-AF65-F5344CB8AC3E}">
        <p14:creationId xmlns:p14="http://schemas.microsoft.com/office/powerpoint/2010/main" val="1054676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C11D-BE7E-CD06-AEB2-CF353D203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09FDF-3D8E-1FA0-46A3-CE89F9FA2B2D}"/>
              </a:ext>
            </a:extLst>
          </p:cNvPr>
          <p:cNvSpPr>
            <a:spLocks noGrp="1"/>
          </p:cNvSpPr>
          <p:nvPr>
            <p:ph type="title"/>
          </p:nvPr>
        </p:nvSpPr>
        <p:spPr>
          <a:xfrm>
            <a:off x="636647" y="405139"/>
            <a:ext cx="10627495" cy="657083"/>
          </a:xfrm>
        </p:spPr>
        <p:txBody>
          <a:bodyPr/>
          <a:lstStyle/>
          <a:p>
            <a:r>
              <a:rPr lang="lt-LT" sz="2400"/>
              <a:t>Alyvos separatoriai</a:t>
            </a:r>
            <a:endParaRPr lang="lt-LT" sz="2400" noProof="0" dirty="0"/>
          </a:p>
        </p:txBody>
      </p:sp>
      <p:sp>
        <p:nvSpPr>
          <p:cNvPr id="4" name="Text Placeholder 3">
            <a:extLst>
              <a:ext uri="{FF2B5EF4-FFF2-40B4-BE49-F238E27FC236}">
                <a16:creationId xmlns:a16="http://schemas.microsoft.com/office/drawing/2014/main" id="{15B0F210-CB1A-86BD-D79D-A80058416871}"/>
              </a:ext>
            </a:extLst>
          </p:cNvPr>
          <p:cNvSpPr>
            <a:spLocks noGrp="1"/>
          </p:cNvSpPr>
          <p:nvPr>
            <p:ph type="body" idx="2"/>
          </p:nvPr>
        </p:nvSpPr>
        <p:spPr>
          <a:xfrm>
            <a:off x="767274" y="1169874"/>
            <a:ext cx="10496867" cy="2117090"/>
          </a:xfrm>
        </p:spPr>
        <p:txBody>
          <a:bodyPr>
            <a:normAutofit lnSpcReduction="10000"/>
          </a:bodyPr>
          <a:lstStyle/>
          <a:p>
            <a:pPr algn="just"/>
            <a:r>
              <a:rPr lang="lt-LT" sz="1600" dirty="0">
                <a:solidFill>
                  <a:srgbClr val="0070C0"/>
                </a:solidFill>
                <a:latin typeface="Corbel" panose="020B0503020204020204" pitchFamily="34" charset="0"/>
              </a:rPr>
              <a:t>Sumontuoti ant kompresoriaus išleidimo angos, skirti atskirti patekusią alyvą nuo šaltnešio garų. Veikimas paremtas išcentriniais arba spiraliniais reiškiniais: didelio greičio dujų srautas sukasi indo viduje (7.6 pav.), priversdamas naftos lašelius skrieti į periferiją, ir kauptis ant sienelių. Atskirta alyva subėga į apačią, kur plūdė arba atbulinis vožtuvas grąžina ją į kompresoriaus karterį. Tai užtikrina tinkamą alyvos cirkuliaciją ir neleidžia alyvai kauptis garintuve (nes tai sumažintų šilumos perdavimą). 
Alyvos separatoriai yra ypač svarbūs sistemose su keliais kompresoriais; Jie gali būti sujungti su alyvos rezervuarais ir spec. reguliatoriais, kad būtų optimaliai paskirstyta alyva tarp kompresorių. </a:t>
            </a:r>
          </a:p>
          <a:p>
            <a:pPr algn="just"/>
            <a:r>
              <a:rPr lang="lt-LT" sz="1600" dirty="0">
                <a:solidFill>
                  <a:srgbClr val="0070C0"/>
                </a:solidFill>
                <a:latin typeface="Corbel" panose="020B0503020204020204" pitchFamily="34" charset="0"/>
              </a:rPr>
              <a:t>Šiuolaikiniai separatoriai skirti dirbti aukštame slėgyje (R410A, R744) ir dažnai turi alyvos lygio stebėjimo jutiklius.</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35C1598C-1747-FCB5-12BE-19326D26199D}"/>
              </a:ext>
            </a:extLst>
          </p:cNvPr>
          <p:cNvSpPr txBox="1"/>
          <p:nvPr/>
        </p:nvSpPr>
        <p:spPr>
          <a:xfrm>
            <a:off x="3392990" y="5811669"/>
            <a:ext cx="4815132" cy="307777"/>
          </a:xfrm>
          <a:prstGeom prst="rect">
            <a:avLst/>
          </a:prstGeom>
          <a:noFill/>
        </p:spPr>
        <p:txBody>
          <a:bodyPr wrap="square">
            <a:spAutoFit/>
          </a:bodyPr>
          <a:lstStyle/>
          <a:p>
            <a:pPr algn="ctr">
              <a:spcBef>
                <a:spcPts val="1000"/>
              </a:spcBef>
              <a:buClr>
                <a:srgbClr val="9FC3E1"/>
              </a:buClr>
              <a:buSzPct val="80000"/>
            </a:pPr>
            <a:r>
              <a:rPr lang="de-DE" sz="1400" i="1" dirty="0">
                <a:solidFill>
                  <a:srgbClr val="FF9900"/>
                </a:solidFill>
                <a:latin typeface="Corbel" panose="020B0503020204020204" pitchFamily="34" charset="0"/>
              </a:rPr>
              <a:t>7</a:t>
            </a:r>
            <a:r>
              <a:rPr lang="lt-LT" sz="1400" i="1" dirty="0">
                <a:solidFill>
                  <a:srgbClr val="FF9900"/>
                </a:solidFill>
                <a:latin typeface="Corbel" panose="020B0503020204020204" pitchFamily="34" charset="0"/>
              </a:rPr>
              <a:t>.</a:t>
            </a:r>
            <a:r>
              <a:rPr lang="en-US" sz="1400" i="1" dirty="0">
                <a:solidFill>
                  <a:srgbClr val="FF9900"/>
                </a:solidFill>
                <a:latin typeface="Corbel" panose="020B0503020204020204" pitchFamily="34" charset="0"/>
              </a:rPr>
              <a:t>6</a:t>
            </a:r>
            <a:r>
              <a:rPr lang="de-DE" sz="1400" i="1" dirty="0">
                <a:solidFill>
                  <a:srgbClr val="FF9900"/>
                </a:solidFill>
                <a:latin typeface="Corbel" panose="020B0503020204020204" pitchFamily="34" charset="0"/>
              </a:rPr>
              <a:t> </a:t>
            </a:r>
            <a:r>
              <a:rPr lang="de-DE" sz="1400" i="1" dirty="0" err="1">
                <a:solidFill>
                  <a:srgbClr val="FF9900"/>
                </a:solidFill>
                <a:latin typeface="Corbel" panose="020B0503020204020204" pitchFamily="34" charset="0"/>
              </a:rPr>
              <a:t>pav.Alyvos</a:t>
            </a:r>
            <a:r>
              <a:rPr lang="de-DE" sz="1400" i="1" dirty="0">
                <a:solidFill>
                  <a:srgbClr val="FF9900"/>
                </a:solidFill>
                <a:latin typeface="Corbel" panose="020B0503020204020204" pitchFamily="34" charset="0"/>
              </a:rPr>
              <a:t> </a:t>
            </a:r>
            <a:r>
              <a:rPr lang="de-DE" sz="1400" i="1" dirty="0" err="1">
                <a:solidFill>
                  <a:srgbClr val="FF9900"/>
                </a:solidFill>
                <a:latin typeface="Corbel" panose="020B0503020204020204" pitchFamily="34" charset="0"/>
              </a:rPr>
              <a:t>separatoriaus</a:t>
            </a:r>
            <a:r>
              <a:rPr lang="de-DE" sz="1400" i="1" dirty="0">
                <a:solidFill>
                  <a:srgbClr val="FF9900"/>
                </a:solidFill>
                <a:latin typeface="Corbel" panose="020B0503020204020204" pitchFamily="34" charset="0"/>
              </a:rPr>
              <a:t> </a:t>
            </a:r>
            <a:r>
              <a:rPr lang="de-DE" sz="1400" i="1" dirty="0" err="1">
                <a:solidFill>
                  <a:srgbClr val="FF9900"/>
                </a:solidFill>
                <a:latin typeface="Corbel" panose="020B0503020204020204" pitchFamily="34" charset="0"/>
              </a:rPr>
              <a:t>schema</a:t>
            </a:r>
            <a:endParaRPr lang="lt-LT" sz="1400" i="1" noProof="0" dirty="0">
              <a:solidFill>
                <a:srgbClr val="FF9900"/>
              </a:solidFill>
              <a:latin typeface="Corbel" panose="020B0503020204020204" pitchFamily="34" charset="0"/>
            </a:endParaRPr>
          </a:p>
        </p:txBody>
      </p:sp>
      <p:pic>
        <p:nvPicPr>
          <p:cNvPr id="3" name="Picture 2" descr="Diagram of a machine with a valve and valves&#10;&#10;AI-generated content may be incorrect.">
            <a:extLst>
              <a:ext uri="{FF2B5EF4-FFF2-40B4-BE49-F238E27FC236}">
                <a16:creationId xmlns:a16="http://schemas.microsoft.com/office/drawing/2014/main" id="{E5E876F7-6FF2-D99B-79A5-AF5CB0B873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85" t="3501" r="5588"/>
          <a:stretch/>
        </p:blipFill>
        <p:spPr bwMode="auto">
          <a:xfrm>
            <a:off x="2935070" y="3274060"/>
            <a:ext cx="5722106" cy="24140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9302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F23F-9761-2F6B-4483-81856280B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88FD6-B058-90E9-1B6C-6FAF47320ED4}"/>
              </a:ext>
            </a:extLst>
          </p:cNvPr>
          <p:cNvSpPr>
            <a:spLocks noGrp="1"/>
          </p:cNvSpPr>
          <p:nvPr>
            <p:ph type="title"/>
          </p:nvPr>
        </p:nvSpPr>
        <p:spPr>
          <a:xfrm>
            <a:off x="636647" y="405139"/>
            <a:ext cx="10627495" cy="657083"/>
          </a:xfrm>
        </p:spPr>
        <p:txBody>
          <a:bodyPr/>
          <a:lstStyle/>
          <a:p>
            <a:r>
              <a:rPr lang="lt-LT" sz="2400" dirty="0"/>
              <a:t>Skysčių imtuvai</a:t>
            </a:r>
            <a:endParaRPr lang="lt-LT" sz="2400" noProof="0" dirty="0"/>
          </a:p>
        </p:txBody>
      </p:sp>
      <p:sp>
        <p:nvSpPr>
          <p:cNvPr id="4" name="Text Placeholder 3">
            <a:extLst>
              <a:ext uri="{FF2B5EF4-FFF2-40B4-BE49-F238E27FC236}">
                <a16:creationId xmlns:a16="http://schemas.microsoft.com/office/drawing/2014/main" id="{C160EA5B-5E21-F142-59EA-32A047F30B88}"/>
              </a:ext>
            </a:extLst>
          </p:cNvPr>
          <p:cNvSpPr>
            <a:spLocks noGrp="1"/>
          </p:cNvSpPr>
          <p:nvPr>
            <p:ph type="body" idx="2"/>
          </p:nvPr>
        </p:nvSpPr>
        <p:spPr>
          <a:xfrm>
            <a:off x="767275" y="1194277"/>
            <a:ext cx="10949103" cy="2603999"/>
          </a:xfrm>
        </p:spPr>
        <p:txBody>
          <a:bodyPr>
            <a:normAutofit/>
          </a:bodyPr>
          <a:lstStyle/>
          <a:p>
            <a:pPr algn="just"/>
            <a:r>
              <a:rPr lang="lt-LT" sz="1600" dirty="0">
                <a:solidFill>
                  <a:srgbClr val="0070C0"/>
                </a:solidFill>
                <a:latin typeface="Corbel" panose="020B0503020204020204" pitchFamily="34" charset="0"/>
              </a:rPr>
              <a:t>Skysčių imtuvai tai rezervuarai, montuojami aukšto slėgio skysčio  kontūre (po kondensatoriaus). Jų vaidmuo yra užtikrinti pastovų, be burbuliukų skysto šaltnešio tiekimą į plėtimosi įrenginį. 
Veikiant maža apkrova, imtuve gali kauptis skysčio perteklius; Esant didelei apkrovai, jis išskiria sukauptą skystį, kad užtikrintų tinkamą srautą. Tai apsaugo nuo skysčių </a:t>
            </a:r>
            <a:r>
              <a:rPr lang="en-US" sz="1600" dirty="0">
                <a:solidFill>
                  <a:srgbClr val="0070C0"/>
                </a:solidFill>
                <a:latin typeface="Corbel" panose="020B0503020204020204" pitchFamily="34" charset="0"/>
              </a:rPr>
              <a:t>tr</a:t>
            </a:r>
            <a:r>
              <a:rPr lang="lt-LT" sz="1600" dirty="0">
                <a:solidFill>
                  <a:srgbClr val="0070C0"/>
                </a:solidFill>
                <a:latin typeface="Corbel" panose="020B0503020204020204" pitchFamily="34" charset="0"/>
              </a:rPr>
              <a:t>ūkumo garintuve ir kompresoriuje. Imtuvai būna vertikalios ar horizontalios konstrukcijos (7.7 pav.), jų dydis parenkamas pagal numatomus šaltnešio tūrio svyravimus. 
Daugelyje imtuvų yra stebėjimo stiklas ir aptarnavimo vožtuva (pakrovimui). </a:t>
            </a:r>
          </a:p>
          <a:p>
            <a:pPr algn="just"/>
            <a:r>
              <a:rPr lang="lt-LT" sz="1600" dirty="0">
                <a:solidFill>
                  <a:srgbClr val="0070C0"/>
                </a:solidFill>
                <a:latin typeface="Corbel" panose="020B0503020204020204" pitchFamily="34" charset="0"/>
              </a:rPr>
              <a:t>Tinkamas imtuvo dydis labai svarbu: per mažas, jis gali ištuštėti; per didelis, padidina eksploatacines išlaidas ir užima vietą be naudos.</a:t>
            </a:r>
            <a:endParaRPr lang="lt-LT" sz="1400" noProof="0" dirty="0">
              <a:solidFill>
                <a:srgbClr val="0070C0"/>
              </a:solidFill>
              <a:latin typeface="Corbel" panose="020B0503020204020204" pitchFamily="34" charset="0"/>
            </a:endParaRPr>
          </a:p>
        </p:txBody>
      </p:sp>
      <p:pic>
        <p:nvPicPr>
          <p:cNvPr id="1026" name="Picture 2" descr="What is a Liquid Receiver">
            <a:extLst>
              <a:ext uri="{FF2B5EF4-FFF2-40B4-BE49-F238E27FC236}">
                <a16:creationId xmlns:a16="http://schemas.microsoft.com/office/drawing/2014/main" id="{8B425758-1064-F4F2-CB7B-B12DFEF2D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89" y="3311368"/>
            <a:ext cx="5429609" cy="21718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014C01-5DAE-B55F-32A9-3EC64658AF23}"/>
              </a:ext>
            </a:extLst>
          </p:cNvPr>
          <p:cNvSpPr txBox="1"/>
          <p:nvPr/>
        </p:nvSpPr>
        <p:spPr>
          <a:xfrm>
            <a:off x="3542827" y="5663722"/>
            <a:ext cx="4815132" cy="307777"/>
          </a:xfrm>
          <a:prstGeom prst="rect">
            <a:avLst/>
          </a:prstGeom>
          <a:noFill/>
        </p:spPr>
        <p:txBody>
          <a:bodyPr wrap="square">
            <a:spAutoFit/>
          </a:bodyPr>
          <a:lstStyle/>
          <a:p>
            <a:pPr algn="ctr">
              <a:spcBef>
                <a:spcPts val="1000"/>
              </a:spcBef>
              <a:buClr>
                <a:srgbClr val="9FC3E1"/>
              </a:buClr>
              <a:buSzPct val="80000"/>
            </a:pPr>
            <a:r>
              <a:rPr lang="lt-LT" sz="1400" i="1" dirty="0">
                <a:solidFill>
                  <a:srgbClr val="FF9900"/>
                </a:solidFill>
                <a:latin typeface="Corbel" panose="020B0503020204020204" pitchFamily="34" charset="0"/>
              </a:rPr>
              <a:t>7.</a:t>
            </a:r>
            <a:r>
              <a:rPr lang="en-US" sz="1400" i="1" dirty="0">
                <a:solidFill>
                  <a:srgbClr val="FF9900"/>
                </a:solidFill>
                <a:latin typeface="Corbel" panose="020B0503020204020204" pitchFamily="34" charset="0"/>
              </a:rPr>
              <a:t>7</a:t>
            </a:r>
            <a:r>
              <a:rPr lang="lt-LT" sz="1400" i="1" dirty="0">
                <a:solidFill>
                  <a:srgbClr val="FF9900"/>
                </a:solidFill>
                <a:latin typeface="Corbel" panose="020B0503020204020204" pitchFamily="34" charset="0"/>
              </a:rPr>
              <a:t> pav. Įvairių tipų skysčių imtuvai</a:t>
            </a:r>
            <a:endParaRPr lang="lt-LT" sz="1400" i="1" noProof="0" dirty="0">
              <a:solidFill>
                <a:srgbClr val="FF9900"/>
              </a:solidFill>
              <a:latin typeface="Corbel" panose="020B0503020204020204" pitchFamily="34" charset="0"/>
            </a:endParaRPr>
          </a:p>
        </p:txBody>
      </p:sp>
    </p:spTree>
    <p:extLst>
      <p:ext uri="{BB962C8B-B14F-4D97-AF65-F5344CB8AC3E}">
        <p14:creationId xmlns:p14="http://schemas.microsoft.com/office/powerpoint/2010/main" val="88816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23F4-4F4C-8099-2F13-5B3818AAA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745E8-90DA-C5EB-7423-A355150EE384}"/>
              </a:ext>
            </a:extLst>
          </p:cNvPr>
          <p:cNvSpPr>
            <a:spLocks noGrp="1"/>
          </p:cNvSpPr>
          <p:nvPr>
            <p:ph type="title"/>
          </p:nvPr>
        </p:nvSpPr>
        <p:spPr/>
        <p:txBody>
          <a:bodyPr/>
          <a:lstStyle/>
          <a:p>
            <a:r>
              <a:rPr lang="lt-LT" dirty="0"/>
              <a:t>8 užsiėmimas</a:t>
            </a:r>
            <a:endParaRPr lang="lt-LT" noProof="0" dirty="0"/>
          </a:p>
        </p:txBody>
      </p:sp>
      <p:sp>
        <p:nvSpPr>
          <p:cNvPr id="3" name="Text Placeholder 2">
            <a:extLst>
              <a:ext uri="{FF2B5EF4-FFF2-40B4-BE49-F238E27FC236}">
                <a16:creationId xmlns:a16="http://schemas.microsoft.com/office/drawing/2014/main" id="{E6BA1905-5174-C628-ACD2-096511152D7E}"/>
              </a:ext>
            </a:extLst>
          </p:cNvPr>
          <p:cNvSpPr>
            <a:spLocks noGrp="1"/>
          </p:cNvSpPr>
          <p:nvPr>
            <p:ph type="body" idx="1"/>
          </p:nvPr>
        </p:nvSpPr>
        <p:spPr/>
        <p:txBody>
          <a:bodyPr>
            <a:normAutofit/>
          </a:bodyPr>
          <a:lstStyle/>
          <a:p>
            <a:r>
              <a:rPr lang="lt-LT" dirty="0"/>
              <a:t>Pagalbiniai komponentai ir š/n vandens kaip šilumos perdavimo terpė naudojimas</a:t>
            </a:r>
            <a:endParaRPr lang="lt-LT" noProof="0" dirty="0">
              <a:highlight>
                <a:srgbClr val="FF00FF"/>
              </a:highlight>
            </a:endParaRPr>
          </a:p>
        </p:txBody>
      </p:sp>
    </p:spTree>
    <p:extLst>
      <p:ext uri="{BB962C8B-B14F-4D97-AF65-F5344CB8AC3E}">
        <p14:creationId xmlns:p14="http://schemas.microsoft.com/office/powerpoint/2010/main" val="732641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50BC1-5842-F313-5EF4-4D4756CF0F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3B84147-64A1-0918-7CC8-F4730F2CB9AE}"/>
              </a:ext>
            </a:extLst>
          </p:cNvPr>
          <p:cNvSpPr>
            <a:spLocks noGrp="1"/>
          </p:cNvSpPr>
          <p:nvPr>
            <p:ph type="title"/>
          </p:nvPr>
        </p:nvSpPr>
        <p:spPr>
          <a:xfrm>
            <a:off x="639146" y="511632"/>
            <a:ext cx="10382026" cy="933447"/>
          </a:xfrm>
        </p:spPr>
        <p:txBody>
          <a:bodyPr/>
          <a:lstStyle/>
          <a:p>
            <a:r>
              <a:rPr lang="lt-LT" sz="3600" u="sng" dirty="0">
                <a:solidFill>
                  <a:srgbClr val="00B0F0"/>
                </a:solidFill>
              </a:rPr>
              <a:t>8 užsiėmimas – mokymosi tikslai</a:t>
            </a:r>
            <a:endParaRPr lang="lt-LT" sz="3600" u="sng" noProof="0" dirty="0">
              <a:solidFill>
                <a:srgbClr val="00B0F0"/>
              </a:solidFill>
            </a:endParaRPr>
          </a:p>
        </p:txBody>
      </p:sp>
      <p:sp>
        <p:nvSpPr>
          <p:cNvPr id="3" name="Marcador de contenido 2">
            <a:extLst>
              <a:ext uri="{FF2B5EF4-FFF2-40B4-BE49-F238E27FC236}">
                <a16:creationId xmlns:a16="http://schemas.microsoft.com/office/drawing/2014/main" id="{C3BC6B1A-B13C-AB26-CC46-9A9ED28BE7E3}"/>
              </a:ext>
            </a:extLst>
          </p:cNvPr>
          <p:cNvSpPr>
            <a:spLocks noGrp="1"/>
          </p:cNvSpPr>
          <p:nvPr>
            <p:ph idx="1"/>
          </p:nvPr>
        </p:nvSpPr>
        <p:spPr>
          <a:xfrm>
            <a:off x="718137" y="2076091"/>
            <a:ext cx="10379374" cy="3592101"/>
          </a:xfrm>
        </p:spPr>
        <p:txBody>
          <a:bodyPr/>
          <a:lstStyle/>
          <a:p>
            <a:pPr marL="502920" indent="-457200">
              <a:buFont typeface="+mj-lt"/>
              <a:buAutoNum type="arabicPeriod"/>
            </a:pPr>
            <a:r>
              <a:rPr lang="lt-LT" dirty="0" err="1">
                <a:solidFill>
                  <a:srgbClr val="0070C0"/>
                </a:solidFill>
              </a:rPr>
              <a:t>Paaiškin</a:t>
            </a:r>
            <a:r>
              <a:rPr lang="en-US" dirty="0" err="1">
                <a:solidFill>
                  <a:srgbClr val="0070C0"/>
                </a:solidFill>
              </a:rPr>
              <a:t>ti</a:t>
            </a:r>
            <a:r>
              <a:rPr lang="lt-LT" dirty="0">
                <a:solidFill>
                  <a:srgbClr val="0070C0"/>
                </a:solidFill>
              </a:rPr>
              <a:t> ventiliatorių ir cirkuliacinių siurblių vaidmenį šilumos perdavime ir </a:t>
            </a:r>
            <a:r>
              <a:rPr lang="en-US" dirty="0" err="1">
                <a:solidFill>
                  <a:srgbClr val="0070C0"/>
                </a:solidFill>
              </a:rPr>
              <a:t>poveik</a:t>
            </a:r>
            <a:r>
              <a:rPr lang="lt-LT" dirty="0">
                <a:solidFill>
                  <a:srgbClr val="0070C0"/>
                </a:solidFill>
              </a:rPr>
              <a:t>į sistemos efektyvumui.</a:t>
            </a:r>
            <a:br>
              <a:rPr lang="en-US" dirty="0">
                <a:solidFill>
                  <a:srgbClr val="0070C0"/>
                </a:solidFill>
              </a:rPr>
            </a:br>
            <a:r>
              <a:rPr lang="lt-LT" dirty="0">
                <a:solidFill>
                  <a:srgbClr val="0070C0"/>
                </a:solidFill>
              </a:rPr>
              <a:t>
Apibūdinti srauto perjungėjų, plėtimosi indų ir buferinių rezervuarų funkciją užtikrinant saugų ir stabilų veikimą.</a:t>
            </a:r>
            <a:br>
              <a:rPr lang="en-US" dirty="0">
                <a:solidFill>
                  <a:srgbClr val="0070C0"/>
                </a:solidFill>
              </a:rPr>
            </a:br>
            <a:r>
              <a:rPr lang="lt-LT" dirty="0">
                <a:solidFill>
                  <a:srgbClr val="0070C0"/>
                </a:solidFill>
              </a:rPr>
              <a:t>
Išanalizuoti vandens, kaip šilumos perdavimo terpės, panaudojimą ir išmaniųjų valdymo strategijų svarbą šiuolaikinėse šilumos siurblių sistemose.</a:t>
            </a:r>
            <a:endParaRPr lang="lt-LT" noProof="0" dirty="0">
              <a:solidFill>
                <a:srgbClr val="0070C0"/>
              </a:solidFill>
            </a:endParaRPr>
          </a:p>
        </p:txBody>
      </p:sp>
      <p:sp>
        <p:nvSpPr>
          <p:cNvPr id="4" name="Marcador de contenido 2">
            <a:extLst>
              <a:ext uri="{FF2B5EF4-FFF2-40B4-BE49-F238E27FC236}">
                <a16:creationId xmlns:a16="http://schemas.microsoft.com/office/drawing/2014/main" id="{EEEB3980-F7F6-1F2A-C19C-C16141FAC83F}"/>
              </a:ext>
            </a:extLst>
          </p:cNvPr>
          <p:cNvSpPr txBox="1">
            <a:spLocks/>
          </p:cNvSpPr>
          <p:nvPr/>
        </p:nvSpPr>
        <p:spPr>
          <a:xfrm>
            <a:off x="641798" y="1373835"/>
            <a:ext cx="10379374" cy="638995"/>
          </a:xfrm>
          <a:prstGeom prst="rect">
            <a:avLst/>
          </a:prstGeom>
          <a:noFill/>
          <a:ln>
            <a:noFill/>
          </a:ln>
        </p:spPr>
        <p:txBody>
          <a:bodyPr vert="horz" wrap="square" lIns="91440" tIns="45720" rIns="91440" bIns="45720" anchor="t" anchorCtr="0" compatLnSpc="1">
            <a:normAutofit/>
          </a:bodyPr>
          <a:lstStyle>
            <a:lvl1pPr marL="228600" marR="0" lvl="0"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200" b="0" i="0" u="none" strike="noStrike" kern="1200" cap="none" spc="0" baseline="0">
                <a:solidFill>
                  <a:schemeClr val="tx1"/>
                </a:solidFill>
                <a:uFillTx/>
                <a:latin typeface="Corbel"/>
              </a:defRPr>
            </a:lvl1pPr>
            <a:lvl2pPr marL="457200" marR="0" lvl="1"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2000" b="0" i="0" u="none" strike="noStrike" kern="1200" cap="none" spc="0" baseline="0">
                <a:solidFill>
                  <a:schemeClr val="tx1"/>
                </a:solidFill>
                <a:uFillTx/>
                <a:latin typeface="Corbel"/>
              </a:defRPr>
            </a:lvl2pPr>
            <a:lvl3pPr marL="731520" marR="0" lvl="2"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800" b="0" i="0" u="none" strike="noStrike" kern="1200" cap="none" spc="0" baseline="0">
                <a:solidFill>
                  <a:schemeClr val="tx1"/>
                </a:solidFill>
                <a:uFillTx/>
                <a:latin typeface="Corbel"/>
              </a:defRPr>
            </a:lvl3pPr>
            <a:lvl4pPr marL="1005840" marR="0" lvl="3"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4pPr>
            <a:lvl5pPr marL="1280160" marR="0" lvl="4" indent="-182880" algn="l" defTabSz="914400" rtl="0" eaLnBrk="1" fontAlgn="auto" hangingPunct="1">
              <a:lnSpc>
                <a:spcPct val="100000"/>
              </a:lnSpc>
              <a:spcBef>
                <a:spcPts val="0"/>
              </a:spcBef>
              <a:spcAft>
                <a:spcPts val="0"/>
              </a:spcAft>
              <a:buClr>
                <a:srgbClr val="9FC3E1"/>
              </a:buClr>
              <a:buSzPct val="80000"/>
              <a:buFont typeface="Corbel" pitchFamily="34"/>
              <a:buChar char="•"/>
              <a:tabLst/>
              <a:defRPr lang="el-GR" sz="1600" b="0" i="0" u="none" strike="noStrike" kern="1200" cap="none" spc="0" baseline="0">
                <a:solidFill>
                  <a:schemeClr val="tx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lt-LT" dirty="0">
                <a:solidFill>
                  <a:srgbClr val="0070C0"/>
                </a:solidFill>
              </a:rPr>
              <a:t>Šio užsiėmimo pabaigoje dalyviai galės:</a:t>
            </a:r>
            <a:endParaRPr lang="lt-LT" noProof="0" dirty="0">
              <a:solidFill>
                <a:srgbClr val="0070C0"/>
              </a:solidFill>
            </a:endParaRPr>
          </a:p>
        </p:txBody>
      </p:sp>
    </p:spTree>
    <p:extLst>
      <p:ext uri="{BB962C8B-B14F-4D97-AF65-F5344CB8AC3E}">
        <p14:creationId xmlns:p14="http://schemas.microsoft.com/office/powerpoint/2010/main" val="1832159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1E2B8-FA1B-68C6-2D74-02FF0A1F1F5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DAB352-E550-6622-010C-B4A282F13123}"/>
              </a:ext>
            </a:extLst>
          </p:cNvPr>
          <p:cNvSpPr>
            <a:spLocks noGrp="1"/>
          </p:cNvSpPr>
          <p:nvPr>
            <p:ph idx="1"/>
          </p:nvPr>
        </p:nvSpPr>
        <p:spPr>
          <a:xfrm>
            <a:off x="696296" y="1045809"/>
            <a:ext cx="5790768" cy="4716636"/>
          </a:xfrm>
        </p:spPr>
        <p:txBody>
          <a:bodyPr>
            <a:normAutofit/>
          </a:bodyPr>
          <a:lstStyle/>
          <a:p>
            <a:pPr marL="45720" indent="0">
              <a:buNone/>
            </a:pPr>
            <a:r>
              <a:rPr lang="lt-LT" sz="1600" dirty="0">
                <a:solidFill>
                  <a:srgbClr val="0070C0"/>
                </a:solidFill>
              </a:rPr>
              <a:t>Ventiliatorių paskirtis -  užtikrinti oro šilumos siurbliuose srauto cirkuliaciją per lauko ir vidaus konverterius. Šiuolaikinėse sistemose vis dažniau naudojami EC (elektroniniu būdu komutuojami) kintamų apsukų ventiliatoriai. Reguliuojant ventiliatoriaus greitį, sistema gali efektyviai reaguoti į besikeičiančias apkrovas.
 8.1 pav. lygina fiksuoto greičio ir </a:t>
            </a:r>
            <a:r>
              <a:rPr lang="lt-LT" sz="1600" dirty="0" err="1">
                <a:solidFill>
                  <a:srgbClr val="0070C0"/>
                </a:solidFill>
              </a:rPr>
              <a:t>inverterio</a:t>
            </a:r>
            <a:r>
              <a:rPr lang="lt-LT" sz="1600" dirty="0">
                <a:solidFill>
                  <a:srgbClr val="0070C0"/>
                </a:solidFill>
              </a:rPr>
              <a:t> varomo oro šilumos siurblio sezoninį COP (SCOP), kuris rodo iki 10 % didesnį efektyvumą valdant keitiklį (ypač tirpalų ir vandens sistemose). 
Naudojami du pagrindiniai ventiliatorių tipai: </a:t>
            </a:r>
          </a:p>
          <a:p>
            <a:r>
              <a:rPr lang="lt-LT" sz="1600" dirty="0">
                <a:solidFill>
                  <a:srgbClr val="0070C0"/>
                </a:solidFill>
              </a:rPr>
              <a:t>(1) ašiniai ventiliatoriai, kurie dirba su dideliais oro kiekiais esant žemam slėgiui (įprasti lauko įrenginiuose), </a:t>
            </a:r>
          </a:p>
          <a:p>
            <a:r>
              <a:rPr lang="lt-LT" sz="1600" dirty="0">
                <a:solidFill>
                  <a:srgbClr val="0070C0"/>
                </a:solidFill>
              </a:rPr>
              <a:t>(2) išcentriniai ventiliatoriai, kurie sukuria didesnį slėgį (naudojami ten, kur reikalingas ortakis ar aukštas statinis slėgis). </a:t>
            </a:r>
          </a:p>
          <a:p>
            <a:pPr marL="45720" indent="0">
              <a:buNone/>
            </a:pPr>
            <a:endParaRPr lang="lt-LT" sz="1600" dirty="0">
              <a:solidFill>
                <a:srgbClr val="0070C0"/>
              </a:solidFill>
            </a:endParaRPr>
          </a:p>
          <a:p>
            <a:pPr marL="45720" indent="0">
              <a:buNone/>
            </a:pPr>
            <a:r>
              <a:rPr lang="lt-LT" sz="1600" dirty="0">
                <a:solidFill>
                  <a:srgbClr val="0070C0"/>
                </a:solidFill>
              </a:rPr>
              <a:t>Tinkamas ventiliatoriaus valdymas (apsukų didinimas/mažinimas) padeda sumažinti garintuvo apledėjimą, nes išvengiama nereikalingos žemos temperatūros konverteryje.</a:t>
            </a:r>
            <a:endParaRPr lang="lt-LT" sz="1600" noProof="0" dirty="0">
              <a:solidFill>
                <a:srgbClr val="0070C0"/>
              </a:solidFill>
            </a:endParaRPr>
          </a:p>
        </p:txBody>
      </p:sp>
      <p:sp>
        <p:nvSpPr>
          <p:cNvPr id="8" name="TextBox 7">
            <a:extLst>
              <a:ext uri="{FF2B5EF4-FFF2-40B4-BE49-F238E27FC236}">
                <a16:creationId xmlns:a16="http://schemas.microsoft.com/office/drawing/2014/main" id="{27AC3E3C-9D8B-7595-86D2-0334F68AD0F6}"/>
              </a:ext>
            </a:extLst>
          </p:cNvPr>
          <p:cNvSpPr txBox="1"/>
          <p:nvPr/>
        </p:nvSpPr>
        <p:spPr>
          <a:xfrm>
            <a:off x="846155" y="621077"/>
            <a:ext cx="6096000" cy="424732"/>
          </a:xfrm>
          <a:prstGeom prst="rect">
            <a:avLst/>
          </a:prstGeom>
          <a:noFill/>
          <a:ln>
            <a:noFill/>
          </a:ln>
        </p:spPr>
        <p:txBody>
          <a:bodyPr vert="horz" wrap="square" lIns="91440" tIns="45720" rIns="91440" bIns="45720" anchor="b" anchorCtr="0" compatLnSpc="1">
            <a:noAutofit/>
          </a:bodyPr>
          <a:lstStyle>
            <a:defPPr>
              <a:defRPr lang="el-GR"/>
            </a:defPPr>
            <a:lvl1pPr marR="0" lvl="0" indent="0" fontAlgn="auto">
              <a:lnSpc>
                <a:spcPct val="90000"/>
              </a:lnSpc>
              <a:spcBef>
                <a:spcPts val="0"/>
              </a:spcBef>
              <a:spcAft>
                <a:spcPts val="0"/>
              </a:spcAft>
              <a:buNone/>
              <a:tabLst/>
              <a:defRPr sz="2400" b="0" i="0" u="none" strike="noStrike" cap="none" spc="0" baseline="0">
                <a:solidFill>
                  <a:srgbClr val="0070C0"/>
                </a:solidFill>
                <a:uFillTx/>
                <a:latin typeface="Corbel"/>
              </a:defRPr>
            </a:lvl1pPr>
          </a:lstStyle>
          <a:p>
            <a:r>
              <a:rPr lang="lt-LT" dirty="0"/>
              <a:t>Ventiliatoriai oro šilumos siurbliuose</a:t>
            </a:r>
            <a:endParaRPr lang="lt-LT" noProof="0" dirty="0"/>
          </a:p>
        </p:txBody>
      </p:sp>
      <p:sp>
        <p:nvSpPr>
          <p:cNvPr id="4" name="TextBox 3">
            <a:extLst>
              <a:ext uri="{FF2B5EF4-FFF2-40B4-BE49-F238E27FC236}">
                <a16:creationId xmlns:a16="http://schemas.microsoft.com/office/drawing/2014/main" id="{AE8513BA-D8EB-FE17-E2E7-7DDEA7CD3192}"/>
              </a:ext>
            </a:extLst>
          </p:cNvPr>
          <p:cNvSpPr txBox="1"/>
          <p:nvPr/>
        </p:nvSpPr>
        <p:spPr>
          <a:xfrm>
            <a:off x="6671748" y="5245302"/>
            <a:ext cx="4906274" cy="584775"/>
          </a:xfrm>
          <a:prstGeom prst="rect">
            <a:avLst/>
          </a:prstGeom>
          <a:noFill/>
        </p:spPr>
        <p:txBody>
          <a:bodyPr wrap="square">
            <a:spAutoFit/>
          </a:bodyPr>
          <a:lstStyle/>
          <a:p>
            <a:pPr algn="ctr">
              <a:spcBef>
                <a:spcPts val="1000"/>
              </a:spcBef>
              <a:buClr>
                <a:srgbClr val="9FC3E1"/>
              </a:buClr>
              <a:buSzPct val="80000"/>
            </a:pPr>
            <a:r>
              <a:rPr lang="lt-LT" sz="1600" i="1" dirty="0">
                <a:solidFill>
                  <a:srgbClr val="FF9900"/>
                </a:solidFill>
                <a:latin typeface="Corbel" panose="020B0503020204020204" pitchFamily="34" charset="0"/>
              </a:rPr>
              <a:t>8.1 pav. SCOP palyginimas: įjungimas ir išjungimas su inverteriniu šilumos siurbliu</a:t>
            </a:r>
            <a:endParaRPr lang="lt-LT" sz="1600" i="1" noProof="0" dirty="0">
              <a:solidFill>
                <a:srgbClr val="FF9900"/>
              </a:solidFill>
              <a:latin typeface="Corbel" panose="020B0503020204020204" pitchFamily="34" charset="0"/>
            </a:endParaRPr>
          </a:p>
        </p:txBody>
      </p:sp>
      <p:pic>
        <p:nvPicPr>
          <p:cNvPr id="5" name="Picture 4" descr="A graph of a graph of a graph of a graph of a graph of a graph of a graph of a graph of a graph of a graph of a graph of a graph of a graph of&#10;&#10;AI-generated content may be incorrect.">
            <a:extLst>
              <a:ext uri="{FF2B5EF4-FFF2-40B4-BE49-F238E27FC236}">
                <a16:creationId xmlns:a16="http://schemas.microsoft.com/office/drawing/2014/main" id="{284F38E3-EDA0-20E0-64C5-4DFF4B914F44}"/>
              </a:ext>
            </a:extLst>
          </p:cNvPr>
          <p:cNvPicPr>
            <a:picLocks noChangeAspect="1"/>
          </p:cNvPicPr>
          <p:nvPr/>
        </p:nvPicPr>
        <p:blipFill>
          <a:blip r:embed="rId2"/>
          <a:stretch>
            <a:fillRect/>
          </a:stretch>
        </p:blipFill>
        <p:spPr>
          <a:xfrm>
            <a:off x="6487064" y="1219197"/>
            <a:ext cx="5275643" cy="3945128"/>
          </a:xfrm>
          <a:prstGeom prst="rect">
            <a:avLst/>
          </a:prstGeom>
        </p:spPr>
      </p:pic>
    </p:spTree>
    <p:extLst>
      <p:ext uri="{BB962C8B-B14F-4D97-AF65-F5344CB8AC3E}">
        <p14:creationId xmlns:p14="http://schemas.microsoft.com/office/powerpoint/2010/main" val="4190421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70CFE-469E-13F7-EE37-5753B3D82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2CAB0-3E9D-BE08-5F9F-676CC32B658E}"/>
              </a:ext>
            </a:extLst>
          </p:cNvPr>
          <p:cNvSpPr>
            <a:spLocks noGrp="1"/>
          </p:cNvSpPr>
          <p:nvPr>
            <p:ph type="title"/>
          </p:nvPr>
        </p:nvSpPr>
        <p:spPr>
          <a:xfrm>
            <a:off x="636647" y="405139"/>
            <a:ext cx="10627495" cy="657083"/>
          </a:xfrm>
        </p:spPr>
        <p:txBody>
          <a:bodyPr/>
          <a:lstStyle/>
          <a:p>
            <a:r>
              <a:rPr lang="lt-LT" sz="2400" dirty="0"/>
              <a:t>Cirkuliaciniai siurbliai ir š/n vandens naudojimas</a:t>
            </a:r>
            <a:endParaRPr lang="lt-LT" sz="2400" noProof="0" dirty="0">
              <a:highlight>
                <a:srgbClr val="FF00FF"/>
              </a:highlight>
            </a:endParaRPr>
          </a:p>
        </p:txBody>
      </p:sp>
      <p:sp>
        <p:nvSpPr>
          <p:cNvPr id="4" name="Text Placeholder 3">
            <a:extLst>
              <a:ext uri="{FF2B5EF4-FFF2-40B4-BE49-F238E27FC236}">
                <a16:creationId xmlns:a16="http://schemas.microsoft.com/office/drawing/2014/main" id="{E52E09DA-9057-8C2E-38D9-7ECA01FCB7F4}"/>
              </a:ext>
            </a:extLst>
          </p:cNvPr>
          <p:cNvSpPr>
            <a:spLocks noGrp="1"/>
          </p:cNvSpPr>
          <p:nvPr>
            <p:ph type="body" idx="2"/>
          </p:nvPr>
        </p:nvSpPr>
        <p:spPr>
          <a:xfrm>
            <a:off x="401934" y="1062222"/>
            <a:ext cx="11304395" cy="2232237"/>
          </a:xfrm>
        </p:spPr>
        <p:txBody>
          <a:bodyPr>
            <a:normAutofit lnSpcReduction="10000"/>
          </a:bodyPr>
          <a:lstStyle/>
          <a:p>
            <a:pPr algn="just"/>
            <a:r>
              <a:rPr lang="lt-LT" sz="1600" dirty="0">
                <a:solidFill>
                  <a:srgbClr val="0070C0"/>
                </a:solidFill>
                <a:latin typeface="Corbel" panose="020B0503020204020204" pitchFamily="34" charset="0"/>
              </a:rPr>
              <a:t>Cirkuliaciniai siurbliai perduoda karštą skystį (vandenį arba glikolį) tarp šilumos siurblio ir pastato paskirstymo sistemos (radiatorių, grindinio šildymo ir pan.). Standartiškai naudojami kintamo greičio ECM siurbliai, jie reguliuoja pratekantį srautą pagal poreikį (∆P ar ∆T). Šie siurbliai sumažina eksp. energijos sąnaudas, nes sulėtina apsūkas esant mažesnėms apkrovoms. 
Tipinę oras/vanduo šilumos siurblio hidraulinę grandinę sudaro (8.2 pav): pagrindinis siurblys, hidrauliniai izoliatoriai ir saugos įtaisai (uždarymo vožtuvas, atbulinis vožtuvas). Tinkamas siurblio išdėstymas yra būtinas: jie išdėstyti taip, kad būtų išvengta neteisingo hidraulinio rėžimo (pvz., įsiurbimas per buferinį rezervuarą, o ne tiesiai per konverterius).
 Didesnėse arba daugiapakopinėse sistemose pirminio/antrinio įsiurbimo kontūrai arba keli mažesni siurbliai užtikrina stabilų srautą ir neleidžia vienai kilpai apkrauti kitos.</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2A9FD759-2564-7910-EA58-8BA013CA59AA}"/>
              </a:ext>
            </a:extLst>
          </p:cNvPr>
          <p:cNvSpPr txBox="1"/>
          <p:nvPr/>
        </p:nvSpPr>
        <p:spPr>
          <a:xfrm>
            <a:off x="2771887" y="5954396"/>
            <a:ext cx="5990275" cy="307777"/>
          </a:xfrm>
          <a:prstGeom prst="rect">
            <a:avLst/>
          </a:prstGeom>
          <a:noFill/>
        </p:spPr>
        <p:txBody>
          <a:bodyPr wrap="square">
            <a:spAutoFit/>
          </a:bodyPr>
          <a:lstStyle/>
          <a:p>
            <a:pPr algn="ctr">
              <a:spcBef>
                <a:spcPts val="1000"/>
              </a:spcBef>
              <a:buClr>
                <a:srgbClr val="9FC3E1"/>
              </a:buClr>
              <a:buSzPct val="80000"/>
            </a:pPr>
            <a:r>
              <a:rPr lang="lt-LT" sz="1400" i="1" dirty="0">
                <a:solidFill>
                  <a:srgbClr val="FF9900"/>
                </a:solidFill>
                <a:latin typeface="Corbel" panose="020B0503020204020204" pitchFamily="34" charset="0"/>
              </a:rPr>
              <a:t>8.</a:t>
            </a:r>
            <a:r>
              <a:rPr lang="en-US" sz="1400" i="1" dirty="0">
                <a:solidFill>
                  <a:srgbClr val="FF9900"/>
                </a:solidFill>
                <a:latin typeface="Corbel" panose="020B0503020204020204" pitchFamily="34" charset="0"/>
              </a:rPr>
              <a:t>2.</a:t>
            </a:r>
            <a:r>
              <a:rPr lang="lt-LT" sz="1400" i="1" dirty="0">
                <a:solidFill>
                  <a:srgbClr val="FF9900"/>
                </a:solidFill>
                <a:latin typeface="Corbel" panose="020B0503020204020204" pitchFamily="34" charset="0"/>
              </a:rPr>
              <a:t> pav. Hidraulinio kontūro schema su siurbliu ir saugos komponentais</a:t>
            </a:r>
            <a:endParaRPr lang="lt-LT" sz="1400" i="1" noProof="0" dirty="0">
              <a:solidFill>
                <a:srgbClr val="FF9900"/>
              </a:solidFill>
              <a:latin typeface="Corbel" panose="020B0503020204020204" pitchFamily="34" charset="0"/>
            </a:endParaRPr>
          </a:p>
        </p:txBody>
      </p:sp>
      <p:pic>
        <p:nvPicPr>
          <p:cNvPr id="5" name="Picture 4" descr="Diagram of a system of water-filled air conditioning&#10;&#10;AI-generated content may be incorrect.">
            <a:extLst>
              <a:ext uri="{FF2B5EF4-FFF2-40B4-BE49-F238E27FC236}">
                <a16:creationId xmlns:a16="http://schemas.microsoft.com/office/drawing/2014/main" id="{10325C00-CE11-B50B-3472-3EAD67636B53}"/>
              </a:ext>
            </a:extLst>
          </p:cNvPr>
          <p:cNvPicPr>
            <a:picLocks noChangeAspect="1"/>
          </p:cNvPicPr>
          <p:nvPr/>
        </p:nvPicPr>
        <p:blipFill rotWithShape="1">
          <a:blip r:embed="rId2" cstate="screen">
            <a:clrChange>
              <a:clrFrom>
                <a:srgbClr val="ECF4EE"/>
              </a:clrFrom>
              <a:clrTo>
                <a:srgbClr val="ECF4EE">
                  <a:alpha val="0"/>
                </a:srgbClr>
              </a:clrTo>
            </a:clrChange>
            <a:extLst>
              <a:ext uri="{28A0092B-C50C-407E-A947-70E740481C1C}">
                <a14:useLocalDpi xmlns:a14="http://schemas.microsoft.com/office/drawing/2010/main"/>
              </a:ext>
            </a:extLst>
          </a:blip>
          <a:srcRect/>
          <a:stretch/>
        </p:blipFill>
        <p:spPr bwMode="auto">
          <a:xfrm>
            <a:off x="3298295" y="3061698"/>
            <a:ext cx="4869660" cy="29692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014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D6375-517C-FBAC-F6F7-3A4484352D03}"/>
              </a:ext>
            </a:extLst>
          </p:cNvPr>
          <p:cNvSpPr>
            <a:spLocks noGrp="1"/>
          </p:cNvSpPr>
          <p:nvPr>
            <p:ph type="title"/>
          </p:nvPr>
        </p:nvSpPr>
        <p:spPr>
          <a:xfrm>
            <a:off x="636494" y="537758"/>
            <a:ext cx="6608368" cy="858335"/>
          </a:xfrm>
        </p:spPr>
        <p:txBody>
          <a:bodyPr>
            <a:normAutofit/>
          </a:bodyPr>
          <a:lstStyle/>
          <a:p>
            <a:r>
              <a:rPr lang="lt-LT" sz="2400" noProof="0" dirty="0">
                <a:ea typeface="+mn-ea"/>
                <a:cs typeface="+mn-cs"/>
              </a:rPr>
              <a:t>Šilumos siurblio bazinė koncepcija ir analogija</a:t>
            </a:r>
          </a:p>
        </p:txBody>
      </p:sp>
      <p:sp>
        <p:nvSpPr>
          <p:cNvPr id="3" name="Marcador de contenido 2">
            <a:extLst>
              <a:ext uri="{FF2B5EF4-FFF2-40B4-BE49-F238E27FC236}">
                <a16:creationId xmlns:a16="http://schemas.microsoft.com/office/drawing/2014/main" id="{ABC5892D-F87E-DE40-9E90-7CCB8372486D}"/>
              </a:ext>
            </a:extLst>
          </p:cNvPr>
          <p:cNvSpPr>
            <a:spLocks noGrp="1"/>
          </p:cNvSpPr>
          <p:nvPr>
            <p:ph idx="1"/>
          </p:nvPr>
        </p:nvSpPr>
        <p:spPr>
          <a:xfrm>
            <a:off x="639146" y="1510393"/>
            <a:ext cx="5882424" cy="4038603"/>
          </a:xfrm>
        </p:spPr>
        <p:txBody>
          <a:bodyPr>
            <a:normAutofit fontScale="92500" lnSpcReduction="10000"/>
          </a:bodyPr>
          <a:lstStyle/>
          <a:p>
            <a:r>
              <a:rPr lang="lt-LT" sz="2000" noProof="0" dirty="0">
                <a:solidFill>
                  <a:srgbClr val="0070C0"/>
                </a:solidFill>
              </a:rPr>
              <a:t>Šilumos siurblys – tai įrenginys, kuris, naudodamas išorinį darbą, perduoda šilumą iš žemos temperatūros šaltinio į aukštos temperatūros terpę. Jis šilumos negeneruoja, bet perkelia jau esamą šiluminę energiją „aukštyn“, priešingai natūraliai įprastinei šilumos tekėjimo krypčiai, t.y. panašiai kaip hidraulinis siurblys pakelia vandenį į aukštesnį lygį.</a:t>
            </a:r>
            <a:br>
              <a:rPr lang="lt-LT" sz="2000" noProof="0" dirty="0">
                <a:solidFill>
                  <a:srgbClr val="0070C0"/>
                </a:solidFill>
              </a:rPr>
            </a:br>
            <a:endParaRPr lang="lt-LT" sz="2000" noProof="0" dirty="0">
              <a:solidFill>
                <a:srgbClr val="0070C0"/>
              </a:solidFill>
            </a:endParaRPr>
          </a:p>
          <a:p>
            <a:r>
              <a:rPr lang="lt-LT" sz="2000" noProof="0" dirty="0">
                <a:solidFill>
                  <a:srgbClr val="0070C0"/>
                </a:solidFill>
              </a:rPr>
              <a:t>Šilumos siurblyje atliekamas mechaninis/elektrinis </a:t>
            </a:r>
            <a:r>
              <a:rPr lang="lt-LT" sz="2100" dirty="0">
                <a:solidFill>
                  <a:srgbClr val="0070C0"/>
                </a:solidFill>
              </a:rPr>
              <a:t>darbas pakelia perduodamos proceso šilumos kokybę, tai įgalina i</a:t>
            </a:r>
            <a:r>
              <a:rPr lang="lt-LT" sz="2000" noProof="0" dirty="0">
                <a:solidFill>
                  <a:srgbClr val="0070C0"/>
                </a:solidFill>
              </a:rPr>
              <a:t>šgauti šilumą iš šalto aplinkos oro (grunto ar vandens) ir perduoti ją šildomoms vidaus patalpoms. </a:t>
            </a:r>
            <a:r>
              <a:rPr lang="lt-LT" sz="2000" i="1" noProof="0" dirty="0">
                <a:solidFill>
                  <a:srgbClr val="0070C0"/>
                </a:solidFill>
              </a:rPr>
              <a:t>1.1 paveiksle </a:t>
            </a:r>
            <a:r>
              <a:rPr lang="lt-LT" sz="2000" noProof="0" dirty="0">
                <a:solidFill>
                  <a:srgbClr val="0070C0"/>
                </a:solidFill>
              </a:rPr>
              <a:t>vizualiai</a:t>
            </a:r>
            <a:r>
              <a:rPr lang="lt-LT" sz="2000" i="1" noProof="0" dirty="0">
                <a:solidFill>
                  <a:srgbClr val="0070C0"/>
                </a:solidFill>
              </a:rPr>
              <a:t> </a:t>
            </a:r>
            <a:r>
              <a:rPr lang="lt-LT" sz="2000" noProof="0" dirty="0">
                <a:solidFill>
                  <a:srgbClr val="0070C0"/>
                </a:solidFill>
              </a:rPr>
              <a:t>sulyginta ši hidraulinio siurblio ir šiluminio siurblio</a:t>
            </a:r>
            <a:r>
              <a:rPr lang="lt-LT" sz="2000" dirty="0">
                <a:solidFill>
                  <a:srgbClr val="0070C0"/>
                </a:solidFill>
              </a:rPr>
              <a:t> analogija.</a:t>
            </a:r>
            <a:endParaRPr lang="lt-LT" sz="2000" noProof="0" dirty="0">
              <a:solidFill>
                <a:srgbClr val="0070C0"/>
              </a:solidFill>
            </a:endParaRPr>
          </a:p>
        </p:txBody>
      </p:sp>
      <p:sp>
        <p:nvSpPr>
          <p:cNvPr id="7" name="TextBox 6">
            <a:extLst>
              <a:ext uri="{FF2B5EF4-FFF2-40B4-BE49-F238E27FC236}">
                <a16:creationId xmlns:a16="http://schemas.microsoft.com/office/drawing/2014/main" id="{3A5A3FBA-201B-D9A7-C75F-B3C50AE0A17A}"/>
              </a:ext>
            </a:extLst>
          </p:cNvPr>
          <p:cNvSpPr txBox="1"/>
          <p:nvPr/>
        </p:nvSpPr>
        <p:spPr>
          <a:xfrm>
            <a:off x="7142671" y="5433500"/>
            <a:ext cx="4480139" cy="584775"/>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1.1 pav. Analogija tarp hidraulinių ir šiluminių sistemų</a:t>
            </a:r>
          </a:p>
        </p:txBody>
      </p:sp>
      <p:pic>
        <p:nvPicPr>
          <p:cNvPr id="9" name="Picture 8">
            <a:extLst>
              <a:ext uri="{FF2B5EF4-FFF2-40B4-BE49-F238E27FC236}">
                <a16:creationId xmlns:a16="http://schemas.microsoft.com/office/drawing/2014/main" id="{EAA3E243-A027-2F5C-67CE-A9F2D514E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671" y="710250"/>
            <a:ext cx="3944839" cy="4723250"/>
          </a:xfrm>
          <a:prstGeom prst="rect">
            <a:avLst/>
          </a:prstGeom>
        </p:spPr>
      </p:pic>
    </p:spTree>
    <p:extLst>
      <p:ext uri="{BB962C8B-B14F-4D97-AF65-F5344CB8AC3E}">
        <p14:creationId xmlns:p14="http://schemas.microsoft.com/office/powerpoint/2010/main" val="3521499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213F-DDF0-03F2-FDC2-A8BB9ABF3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B8927-B2C0-6EA7-93E3-F9931EE51694}"/>
              </a:ext>
            </a:extLst>
          </p:cNvPr>
          <p:cNvSpPr>
            <a:spLocks noGrp="1"/>
          </p:cNvSpPr>
          <p:nvPr>
            <p:ph type="title"/>
          </p:nvPr>
        </p:nvSpPr>
        <p:spPr>
          <a:xfrm>
            <a:off x="636647" y="405139"/>
            <a:ext cx="10627495" cy="657083"/>
          </a:xfrm>
        </p:spPr>
        <p:txBody>
          <a:bodyPr/>
          <a:lstStyle/>
          <a:p>
            <a:r>
              <a:rPr lang="pt-BR" sz="2400" dirty="0"/>
              <a:t>Srauto </a:t>
            </a:r>
            <a:r>
              <a:rPr lang="lt-LT" sz="2400" dirty="0"/>
              <a:t>perjungėjai</a:t>
            </a:r>
            <a:r>
              <a:rPr lang="pt-BR" sz="2400" dirty="0"/>
              <a:t> ir saugos įtaisai</a:t>
            </a:r>
            <a:endParaRPr lang="lt-LT" sz="2400" noProof="0" dirty="0"/>
          </a:p>
        </p:txBody>
      </p:sp>
      <p:sp>
        <p:nvSpPr>
          <p:cNvPr id="4" name="Text Placeholder 3">
            <a:extLst>
              <a:ext uri="{FF2B5EF4-FFF2-40B4-BE49-F238E27FC236}">
                <a16:creationId xmlns:a16="http://schemas.microsoft.com/office/drawing/2014/main" id="{928701BB-58A1-85D3-474D-B1985CD98B21}"/>
              </a:ext>
            </a:extLst>
          </p:cNvPr>
          <p:cNvSpPr>
            <a:spLocks noGrp="1"/>
          </p:cNvSpPr>
          <p:nvPr>
            <p:ph type="body" idx="2"/>
          </p:nvPr>
        </p:nvSpPr>
        <p:spPr>
          <a:xfrm>
            <a:off x="767274" y="1169874"/>
            <a:ext cx="10496867" cy="2117090"/>
          </a:xfrm>
        </p:spPr>
        <p:txBody>
          <a:bodyPr>
            <a:normAutofit fontScale="92500" lnSpcReduction="10000"/>
          </a:bodyPr>
          <a:lstStyle/>
          <a:p>
            <a:pPr algn="just"/>
            <a:r>
              <a:rPr lang="lt-LT" sz="1600" dirty="0">
                <a:solidFill>
                  <a:srgbClr val="0070C0"/>
                </a:solidFill>
                <a:latin typeface="Corbel" panose="020B0503020204020204" pitchFamily="34" charset="0"/>
              </a:rPr>
              <a:t>Srauto perjungėjai užtikrina, kad prieš pradedant veikti kompresoriui ar ventiliatoriui būtų pakankamas skysčio srautas. Įprasta konstrukcija - mentės tipas (8.3 pav.), jos veikia kai yra vandens srautas. Jei srautas nukrenta žemiau kritinės žymos (pvz., siurblys išjungtas arba užsikimšęs), perjungiklis signalizuoja valdikliui išjungti įrenginį, apsaugodamas šilumokaičius nuo užšalimo ir kompresorių nuo ištuštėjimo. 
Kiti susiję saugos įtaisai - slėgio mažinimo vožtuvai, aukšto / žemo slėgio išjungėjai ir užšalimo jutikliai. Šiuolaikinėse sistemose gali būti naudojami elektroniniai srauto jutikliai (srauto kontrolei). Visi šie įtaisai gali būti integruoti į gedimų aptikimo valdymo sistemą. Pavyzdžiui, elektroninis srauto jutiklis gali aptikti nežymų srauto sumažėjimą ir atlikti priešlaikinę apžiūrą. Standartai (pvz., EN 378) reikalauja tokios saugos kontrolės. Tinkamas srauto ir slėgio jungiklių integravimas į valdymo logiką yra labai svarbus patikimam ir saugiam sistemos darbui.</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504C9588-4B02-928E-665F-6BEB95D9F5BE}"/>
              </a:ext>
            </a:extLst>
          </p:cNvPr>
          <p:cNvSpPr txBox="1"/>
          <p:nvPr/>
        </p:nvSpPr>
        <p:spPr>
          <a:xfrm>
            <a:off x="2771888" y="5954396"/>
            <a:ext cx="5259304" cy="307777"/>
          </a:xfrm>
          <a:prstGeom prst="rect">
            <a:avLst/>
          </a:prstGeom>
          <a:noFill/>
        </p:spPr>
        <p:txBody>
          <a:bodyPr wrap="square">
            <a:spAutoFit/>
          </a:bodyPr>
          <a:lstStyle/>
          <a:p>
            <a:pPr algn="ctr">
              <a:spcBef>
                <a:spcPts val="1000"/>
              </a:spcBef>
              <a:buClr>
                <a:srgbClr val="9FC3E1"/>
              </a:buClr>
              <a:buSzPct val="80000"/>
            </a:pPr>
            <a:r>
              <a:rPr lang="pt-BR" sz="1400" i="1" dirty="0">
                <a:solidFill>
                  <a:srgbClr val="FF9900"/>
                </a:solidFill>
                <a:latin typeface="Corbel" panose="020B0503020204020204" pitchFamily="34" charset="0"/>
              </a:rPr>
              <a:t>8.3 pav.  </a:t>
            </a:r>
            <a:r>
              <a:rPr lang="lt-LT" sz="1400" i="1" dirty="0">
                <a:solidFill>
                  <a:srgbClr val="FF9900"/>
                </a:solidFill>
                <a:latin typeface="Corbel" panose="020B0503020204020204" pitchFamily="34" charset="0"/>
              </a:rPr>
              <a:t>Mentės</a:t>
            </a:r>
            <a:r>
              <a:rPr lang="pt-BR" sz="1400" i="1" dirty="0">
                <a:solidFill>
                  <a:srgbClr val="FF9900"/>
                </a:solidFill>
                <a:latin typeface="Corbel" panose="020B0503020204020204" pitchFamily="34" charset="0"/>
              </a:rPr>
              <a:t> tipo srauto </a:t>
            </a:r>
            <a:r>
              <a:rPr lang="lt-LT" sz="1400" i="1" dirty="0">
                <a:solidFill>
                  <a:srgbClr val="FF9900"/>
                </a:solidFill>
                <a:latin typeface="Corbel" panose="020B0503020204020204" pitchFamily="34" charset="0"/>
              </a:rPr>
              <a:t>perjungėjo</a:t>
            </a:r>
            <a:r>
              <a:rPr lang="pt-BR" sz="1400" i="1" dirty="0">
                <a:solidFill>
                  <a:srgbClr val="FF9900"/>
                </a:solidFill>
                <a:latin typeface="Corbel" panose="020B0503020204020204" pitchFamily="34" charset="0"/>
              </a:rPr>
              <a:t> veikimas</a:t>
            </a:r>
            <a:endParaRPr lang="lt-LT" sz="1400" i="1" noProof="0" dirty="0">
              <a:solidFill>
                <a:srgbClr val="FF9900"/>
              </a:solidFill>
              <a:latin typeface="Corbel" panose="020B0503020204020204" pitchFamily="34" charset="0"/>
            </a:endParaRPr>
          </a:p>
        </p:txBody>
      </p:sp>
      <p:pic>
        <p:nvPicPr>
          <p:cNvPr id="3" name="Picture 2" descr="A diagram of a type of flow switch&#10;&#10;AI-generated content may be incorrect.">
            <a:extLst>
              <a:ext uri="{FF2B5EF4-FFF2-40B4-BE49-F238E27FC236}">
                <a16:creationId xmlns:a16="http://schemas.microsoft.com/office/drawing/2014/main" id="{CC4E1E8B-A141-909A-DB88-5FABE89880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344245" y="3131389"/>
            <a:ext cx="4850849" cy="28230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7209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A4D97-5BCF-C7C8-59A1-29CF55921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813AF-8F7B-7315-3962-BBFE83837D0F}"/>
              </a:ext>
            </a:extLst>
          </p:cNvPr>
          <p:cNvSpPr>
            <a:spLocks noGrp="1"/>
          </p:cNvSpPr>
          <p:nvPr>
            <p:ph type="title"/>
          </p:nvPr>
        </p:nvSpPr>
        <p:spPr>
          <a:xfrm>
            <a:off x="636647" y="405139"/>
            <a:ext cx="10627495" cy="657083"/>
          </a:xfrm>
        </p:spPr>
        <p:txBody>
          <a:bodyPr/>
          <a:lstStyle/>
          <a:p>
            <a:r>
              <a:rPr lang="lt-LT" sz="2400" dirty="0"/>
              <a:t>Plėtimosi ir buferinės talpyklos</a:t>
            </a:r>
            <a:endParaRPr lang="lt-LT" sz="2400" noProof="0" dirty="0"/>
          </a:p>
        </p:txBody>
      </p:sp>
      <p:sp>
        <p:nvSpPr>
          <p:cNvPr id="4" name="Text Placeholder 3">
            <a:extLst>
              <a:ext uri="{FF2B5EF4-FFF2-40B4-BE49-F238E27FC236}">
                <a16:creationId xmlns:a16="http://schemas.microsoft.com/office/drawing/2014/main" id="{DA999C77-1550-1543-976F-728B194407F6}"/>
              </a:ext>
            </a:extLst>
          </p:cNvPr>
          <p:cNvSpPr>
            <a:spLocks noGrp="1"/>
          </p:cNvSpPr>
          <p:nvPr>
            <p:ph type="body" idx="2"/>
          </p:nvPr>
        </p:nvSpPr>
        <p:spPr>
          <a:xfrm>
            <a:off x="432080" y="1062222"/>
            <a:ext cx="11404878" cy="2366778"/>
          </a:xfrm>
        </p:spPr>
        <p:txBody>
          <a:bodyPr>
            <a:normAutofit/>
          </a:bodyPr>
          <a:lstStyle/>
          <a:p>
            <a:pPr algn="just">
              <a:spcBef>
                <a:spcPts val="500"/>
              </a:spcBef>
            </a:pPr>
            <a:r>
              <a:rPr lang="lt-LT" sz="1600" dirty="0">
                <a:solidFill>
                  <a:srgbClr val="0070C0"/>
                </a:solidFill>
                <a:latin typeface="Corbel" panose="020B0503020204020204" pitchFamily="34" charset="0"/>
              </a:rPr>
              <a:t>Plėtimosi bakai (slėginiai indai su oro burbuliukais) uždarose sistemose kompensuoja vandens šiluminį plėtimąsi. Kai vanduo kaitinamas, jis plečiasi; be plėtimo indo slėgis pavojingai padidėtų. Indo oro pagalvė sugeria šį tūrio pokytį, palaikydama stabilų sistemos slėgį.</a:t>
            </a:r>
            <a:endParaRPr lang="en-US" sz="1600" dirty="0">
              <a:solidFill>
                <a:srgbClr val="0070C0"/>
              </a:solidFill>
              <a:latin typeface="Corbel" panose="020B0503020204020204" pitchFamily="34" charset="0"/>
            </a:endParaRPr>
          </a:p>
          <a:p>
            <a:pPr algn="just">
              <a:spcBef>
                <a:spcPts val="500"/>
              </a:spcBef>
            </a:pPr>
            <a:r>
              <a:rPr lang="lt-LT" sz="1600" dirty="0">
                <a:solidFill>
                  <a:srgbClr val="0070C0"/>
                </a:solidFill>
                <a:latin typeface="Corbel" panose="020B0503020204020204" pitchFamily="34" charset="0"/>
              </a:rPr>
              <a:t>Buferiniai (inerciniai) indai skirti šilumos siurbliui atskirti nuo paskirstymo sistemos dalies. Padidindami bendrą vandens tūrį sistemoje, jie </a:t>
            </a:r>
            <a:r>
              <a:rPr lang="en-US" sz="1600" dirty="0">
                <a:solidFill>
                  <a:srgbClr val="0070C0"/>
                </a:solidFill>
                <a:latin typeface="Corbel" panose="020B0503020204020204" pitchFamily="34" charset="0"/>
              </a:rPr>
              <a:t>ma</a:t>
            </a:r>
            <a:r>
              <a:rPr lang="lt-LT" sz="1600" dirty="0">
                <a:solidFill>
                  <a:srgbClr val="0070C0"/>
                </a:solidFill>
                <a:latin typeface="Corbel" panose="020B0503020204020204" pitchFamily="34" charset="0"/>
              </a:rPr>
              <a:t>žina temperatūros svyravimus ir apsaugoekspoataciją nuo trumpųjų ciklų. Pavyzdžiui, mažo našumo šilumos siurblys prie pertraukiamos apkrovos gali veikti trumpaisiais ciklais be buferinės talpyklos. Ši talpykla yra pašildyto vandens rezervuaras, skirtas palaikyti srautą, kai sumažėja poreikis. Teisingas dydžio parinkimas yra būtinas: per maža talpykla neturi įtakos darbui; per didelė - padidina išlaidas ir sulėtina procesą. 8.4 paveiksle parodytas pavyzdinis kontūras su buferiniu baku ir pagalbiniu katilu.</a:t>
            </a:r>
            <a:endParaRPr lang="lt-LT" sz="1400" noProof="0" dirty="0">
              <a:solidFill>
                <a:srgbClr val="0070C0"/>
              </a:solidFill>
              <a:latin typeface="Corbel" panose="020B0503020204020204" pitchFamily="34" charset="0"/>
            </a:endParaRPr>
          </a:p>
        </p:txBody>
      </p:sp>
      <p:sp>
        <p:nvSpPr>
          <p:cNvPr id="8" name="TextBox 7">
            <a:extLst>
              <a:ext uri="{FF2B5EF4-FFF2-40B4-BE49-F238E27FC236}">
                <a16:creationId xmlns:a16="http://schemas.microsoft.com/office/drawing/2014/main" id="{6A3CC387-0627-FEF5-E8DE-702B076B6B38}"/>
              </a:ext>
            </a:extLst>
          </p:cNvPr>
          <p:cNvSpPr txBox="1"/>
          <p:nvPr/>
        </p:nvSpPr>
        <p:spPr>
          <a:xfrm>
            <a:off x="2771887" y="5988902"/>
            <a:ext cx="5259304" cy="307777"/>
          </a:xfrm>
          <a:prstGeom prst="rect">
            <a:avLst/>
          </a:prstGeom>
          <a:noFill/>
        </p:spPr>
        <p:txBody>
          <a:bodyPr wrap="square">
            <a:spAutoFit/>
          </a:bodyPr>
          <a:lstStyle/>
          <a:p>
            <a:pPr algn="ctr">
              <a:spcBef>
                <a:spcPts val="1000"/>
              </a:spcBef>
              <a:buClr>
                <a:srgbClr val="9FC3E1"/>
              </a:buClr>
              <a:buSzPct val="80000"/>
            </a:pPr>
            <a:r>
              <a:rPr lang="lt-LT" sz="1400" i="1" dirty="0">
                <a:solidFill>
                  <a:srgbClr val="FF9900"/>
                </a:solidFill>
                <a:latin typeface="Corbel" panose="020B0503020204020204" pitchFamily="34" charset="0"/>
              </a:rPr>
              <a:t>8.</a:t>
            </a:r>
            <a:r>
              <a:rPr lang="en-US" sz="1400" i="1" dirty="0">
                <a:solidFill>
                  <a:srgbClr val="FF9900"/>
                </a:solidFill>
                <a:latin typeface="Corbel" panose="020B0503020204020204" pitchFamily="34" charset="0"/>
              </a:rPr>
              <a:t>4</a:t>
            </a:r>
            <a:r>
              <a:rPr lang="lt-LT" sz="1400" i="1" dirty="0">
                <a:solidFill>
                  <a:srgbClr val="FF9900"/>
                </a:solidFill>
                <a:latin typeface="Corbel" panose="020B0503020204020204" pitchFamily="34" charset="0"/>
              </a:rPr>
              <a:t> pav. Sistemos schema su buferiniu rezervuaru ir katilu</a:t>
            </a:r>
            <a:endParaRPr lang="lt-LT" sz="1400" i="1" noProof="0" dirty="0">
              <a:solidFill>
                <a:srgbClr val="FF9900"/>
              </a:solidFill>
              <a:latin typeface="Corbel" panose="020B0503020204020204" pitchFamily="34" charset="0"/>
            </a:endParaRPr>
          </a:p>
        </p:txBody>
      </p:sp>
      <p:pic>
        <p:nvPicPr>
          <p:cNvPr id="5" name="Picture 4" descr="Diagram of a boiler system&#10;&#10;AI-generated content may be incorrect.">
            <a:extLst>
              <a:ext uri="{FF2B5EF4-FFF2-40B4-BE49-F238E27FC236}">
                <a16:creationId xmlns:a16="http://schemas.microsoft.com/office/drawing/2014/main" id="{E41D2BF4-DA83-FA8B-71D5-F029A27E3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486346" y="3255665"/>
            <a:ext cx="6390525" cy="28333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7485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E9CC9-69F8-BF8B-84CC-346A90C72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F5E04-1815-C8C7-CF1D-6D95782523C1}"/>
              </a:ext>
            </a:extLst>
          </p:cNvPr>
          <p:cNvSpPr>
            <a:spLocks noGrp="1"/>
          </p:cNvSpPr>
          <p:nvPr>
            <p:ph type="title"/>
          </p:nvPr>
        </p:nvSpPr>
        <p:spPr>
          <a:xfrm>
            <a:off x="636647" y="405139"/>
            <a:ext cx="10627495" cy="657083"/>
          </a:xfrm>
        </p:spPr>
        <p:txBody>
          <a:bodyPr/>
          <a:lstStyle/>
          <a:p>
            <a:r>
              <a:rPr lang="lt-LT" sz="2400"/>
              <a:t>Šiuolaikinė integracija ir tendencijos</a:t>
            </a:r>
            <a:endParaRPr lang="lt-LT" sz="2400" noProof="0" dirty="0"/>
          </a:p>
        </p:txBody>
      </p:sp>
      <p:sp>
        <p:nvSpPr>
          <p:cNvPr id="4" name="Text Placeholder 3">
            <a:extLst>
              <a:ext uri="{FF2B5EF4-FFF2-40B4-BE49-F238E27FC236}">
                <a16:creationId xmlns:a16="http://schemas.microsoft.com/office/drawing/2014/main" id="{2C1E1F6C-293E-3BA5-2C1D-4422CDC510BA}"/>
              </a:ext>
            </a:extLst>
          </p:cNvPr>
          <p:cNvSpPr>
            <a:spLocks noGrp="1"/>
          </p:cNvSpPr>
          <p:nvPr>
            <p:ph type="body" idx="2"/>
          </p:nvPr>
        </p:nvSpPr>
        <p:spPr>
          <a:xfrm>
            <a:off x="767275" y="1326382"/>
            <a:ext cx="10496867" cy="2900561"/>
          </a:xfrm>
        </p:spPr>
        <p:txBody>
          <a:bodyPr>
            <a:normAutofit lnSpcReduction="10000"/>
          </a:bodyPr>
          <a:lstStyle/>
          <a:p>
            <a:pPr algn="just"/>
            <a:r>
              <a:rPr lang="lt-LT" sz="1800" dirty="0">
                <a:solidFill>
                  <a:srgbClr val="0070C0"/>
                </a:solidFill>
                <a:latin typeface="Corbel" panose="020B0503020204020204" pitchFamily="34" charset="0"/>
              </a:rPr>
              <a:t>Šiuolaikiniuose įrenginiuose daugelis minėtų hidraulinių komponentų yra iš anksto surinkti kompaktiškuose moduliuose (sujungiant plėtimosi ir buferines funkcijas, iš anksto sumontuotus vožtuvus ir kt. įrangą), kad būtų galima greitai sumontuoti įrenginį vietoje. 
Skaitmeninis valdymas taikomas siurbliams ir vožtuvams: pavyzdžiui, siurblio greičio ir srauto jungikliai gali </a:t>
            </a:r>
            <a:r>
              <a:rPr lang="en-US" sz="1800" dirty="0">
                <a:solidFill>
                  <a:srgbClr val="0070C0"/>
                </a:solidFill>
                <a:latin typeface="Corbel" panose="020B0503020204020204" pitchFamily="34" charset="0"/>
              </a:rPr>
              <a:t>b</a:t>
            </a:r>
            <a:r>
              <a:rPr lang="lt-LT" sz="1800" dirty="0">
                <a:solidFill>
                  <a:srgbClr val="0070C0"/>
                </a:solidFill>
                <a:latin typeface="Corbel" panose="020B0503020204020204" pitchFamily="34" charset="0"/>
              </a:rPr>
              <a:t>ūti susieti su pastato valdymo sistemos (komforto kontrolė). 
Bendra tendencija remiasi išmanesniais valdikliais (srauto optimizavimas, reagavimas į apkrovą, nuspėjamoji priežiūra) ir glaudesnė saugos įrenginių integracija, siekiant didesnio </a:t>
            </a:r>
            <a:r>
              <a:rPr lang="lt-LT" sz="1800" dirty="0">
                <a:solidFill>
                  <a:srgbClr val="0070C0"/>
                </a:solidFill>
                <a:highlight>
                  <a:srgbClr val="00FFFF"/>
                </a:highlight>
                <a:latin typeface="Corbel" panose="020B0503020204020204" pitchFamily="34" charset="0"/>
              </a:rPr>
              <a:t>SCOP</a:t>
            </a:r>
            <a:r>
              <a:rPr lang="lt-LT" sz="1800" dirty="0">
                <a:solidFill>
                  <a:srgbClr val="0070C0"/>
                </a:solidFill>
                <a:latin typeface="Corbel" panose="020B0503020204020204" pitchFamily="34" charset="0"/>
              </a:rPr>
              <a:t> ir sistemos patikimumo. 
Tobulėjant šilumos siurblių sistemoms, ventiliatoriai ir siurbliai ir jutikliai ir talpyklos laikomi neatsiejama išmaniosios </a:t>
            </a:r>
            <a:r>
              <a:rPr lang="lt-LT" sz="1800" dirty="0">
                <a:solidFill>
                  <a:srgbClr val="0070C0"/>
                </a:solidFill>
                <a:highlight>
                  <a:srgbClr val="00FFFF"/>
                </a:highlight>
                <a:latin typeface="Corbel" panose="020B0503020204020204" pitchFamily="34" charset="0"/>
              </a:rPr>
              <a:t>ŠVOK</a:t>
            </a:r>
            <a:r>
              <a:rPr lang="lt-LT" sz="1800" dirty="0">
                <a:solidFill>
                  <a:srgbClr val="0070C0"/>
                </a:solidFill>
                <a:latin typeface="Corbel" panose="020B0503020204020204" pitchFamily="34" charset="0"/>
              </a:rPr>
              <a:t> sistemos dalimi, o ne tik pasyviais komponentais.</a:t>
            </a:r>
            <a:endParaRPr lang="lt-LT" sz="1600" noProof="0" dirty="0">
              <a:solidFill>
                <a:srgbClr val="0070C0"/>
              </a:solidFill>
              <a:latin typeface="Corbel" panose="020B0503020204020204" pitchFamily="34" charset="0"/>
            </a:endParaRPr>
          </a:p>
        </p:txBody>
      </p:sp>
    </p:spTree>
    <p:extLst>
      <p:ext uri="{BB962C8B-B14F-4D97-AF65-F5344CB8AC3E}">
        <p14:creationId xmlns:p14="http://schemas.microsoft.com/office/powerpoint/2010/main" val="33182832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032F-33BE-6FD6-C546-3AEDEBE31702}"/>
              </a:ext>
            </a:extLst>
          </p:cNvPr>
          <p:cNvSpPr>
            <a:spLocks noGrp="1"/>
          </p:cNvSpPr>
          <p:nvPr>
            <p:ph type="title"/>
          </p:nvPr>
        </p:nvSpPr>
        <p:spPr/>
        <p:txBody>
          <a:bodyPr/>
          <a:lstStyle/>
          <a:p>
            <a:r>
              <a:rPr lang="lt-LT"/>
              <a:t>Nuorodos</a:t>
            </a:r>
            <a:endParaRPr lang="lt-LT" noProof="0" dirty="0"/>
          </a:p>
        </p:txBody>
      </p:sp>
      <p:sp>
        <p:nvSpPr>
          <p:cNvPr id="5" name="Rectangle 2">
            <a:extLst>
              <a:ext uri="{FF2B5EF4-FFF2-40B4-BE49-F238E27FC236}">
                <a16:creationId xmlns:a16="http://schemas.microsoft.com/office/drawing/2014/main" id="{60CCB9E6-F1E1-86EC-5803-48B06252FB77}"/>
              </a:ext>
            </a:extLst>
          </p:cNvPr>
          <p:cNvSpPr>
            <a:spLocks noGrp="1" noChangeArrowheads="1"/>
          </p:cNvSpPr>
          <p:nvPr>
            <p:ph idx="1"/>
          </p:nvPr>
        </p:nvSpPr>
        <p:spPr bwMode="auto">
          <a:xfrm>
            <a:off x="617621" y="1614198"/>
            <a:ext cx="1095675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err="1">
                <a:ln>
                  <a:noFill/>
                </a:ln>
                <a:solidFill>
                  <a:schemeClr val="tx1"/>
                </a:solidFill>
                <a:effectLst/>
                <a:latin typeface="Corbel" panose="020B0503020204020204" pitchFamily="34" charset="0"/>
              </a:rPr>
              <a:t>European</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Committee</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for</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Standardization</a:t>
            </a:r>
            <a:r>
              <a:rPr kumimoji="0" lang="lt-LT" sz="1200" b="0" i="0" u="none" strike="noStrike" cap="none" normalizeH="0" baseline="0" noProof="0" dirty="0">
                <a:ln>
                  <a:noFill/>
                </a:ln>
                <a:solidFill>
                  <a:schemeClr val="tx1"/>
                </a:solidFill>
                <a:effectLst/>
                <a:latin typeface="Corbel" panose="020B0503020204020204" pitchFamily="34" charset="0"/>
              </a:rPr>
              <a:t>. (2017). </a:t>
            </a:r>
            <a:r>
              <a:rPr kumimoji="0" lang="lt-LT" sz="1200" b="0" i="1" u="none" strike="noStrike" cap="none" normalizeH="0" baseline="0" noProof="0" dirty="0">
                <a:ln>
                  <a:noFill/>
                </a:ln>
                <a:solidFill>
                  <a:schemeClr val="tx1"/>
                </a:solidFill>
                <a:effectLst/>
                <a:latin typeface="Corbel" panose="020B0503020204020204" pitchFamily="34" charset="0"/>
              </a:rPr>
              <a:t>EN 12831-1: </a:t>
            </a:r>
            <a:r>
              <a:rPr kumimoji="0" lang="lt-LT" sz="1200" b="0" i="1" u="none" strike="noStrike" cap="none" normalizeH="0" baseline="0" noProof="0" dirty="0" err="1">
                <a:ln>
                  <a:noFill/>
                </a:ln>
                <a:solidFill>
                  <a:schemeClr val="tx1"/>
                </a:solidFill>
                <a:effectLst/>
                <a:latin typeface="Corbel" panose="020B0503020204020204" pitchFamily="34" charset="0"/>
              </a:rPr>
              <a:t>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performance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 </a:t>
            </a:r>
            <a:r>
              <a:rPr kumimoji="0" lang="lt-LT" sz="1200" b="0" i="1" u="none" strike="noStrike" cap="none" normalizeH="0" baseline="0" noProof="0" dirty="0" err="1">
                <a:ln>
                  <a:noFill/>
                </a:ln>
                <a:solidFill>
                  <a:schemeClr val="tx1"/>
                </a:solidFill>
                <a:effectLst/>
                <a:latin typeface="Corbel" panose="020B0503020204020204" pitchFamily="34" charset="0"/>
              </a:rPr>
              <a:t>Method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for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calculation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the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design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load</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International </a:t>
            </a:r>
            <a:r>
              <a:rPr kumimoji="0" lang="lt-LT" sz="1200" b="1" i="0" u="none" strike="noStrike" cap="none" normalizeH="0" baseline="0" noProof="0" dirty="0" err="1">
                <a:ln>
                  <a:noFill/>
                </a:ln>
                <a:solidFill>
                  <a:schemeClr val="tx1"/>
                </a:solidFill>
                <a:effectLst/>
                <a:latin typeface="Corbel" panose="020B0503020204020204" pitchFamily="34" charset="0"/>
              </a:rPr>
              <a:t>Organization</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for</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Standardization</a:t>
            </a:r>
            <a:r>
              <a:rPr kumimoji="0" lang="lt-LT" sz="1200" b="0" i="0" u="none" strike="noStrike" cap="none" normalizeH="0" baseline="0" noProof="0" dirty="0">
                <a:ln>
                  <a:noFill/>
                </a:ln>
                <a:solidFill>
                  <a:schemeClr val="tx1"/>
                </a:solidFill>
                <a:effectLst/>
                <a:latin typeface="Corbel" panose="020B0503020204020204" pitchFamily="34" charset="0"/>
              </a:rPr>
              <a:t>. (2017). </a:t>
            </a:r>
            <a:r>
              <a:rPr kumimoji="0" lang="lt-LT" sz="1200" b="0" i="1" u="none" strike="noStrike" cap="none" normalizeH="0" baseline="0" noProof="0" dirty="0">
                <a:ln>
                  <a:noFill/>
                </a:ln>
                <a:solidFill>
                  <a:schemeClr val="tx1"/>
                </a:solidFill>
                <a:effectLst/>
                <a:latin typeface="Corbel" panose="020B0503020204020204" pitchFamily="34" charset="0"/>
              </a:rPr>
              <a:t>ISO 52016-1: </a:t>
            </a:r>
            <a:r>
              <a:rPr kumimoji="0" lang="lt-LT" sz="1200" b="0" i="1" u="none" strike="noStrike" cap="none" normalizeH="0" baseline="0" noProof="0" dirty="0" err="1">
                <a:ln>
                  <a:noFill/>
                </a:ln>
                <a:solidFill>
                  <a:schemeClr val="tx1"/>
                </a:solidFill>
                <a:effectLst/>
                <a:latin typeface="Corbel" panose="020B0503020204020204" pitchFamily="34" charset="0"/>
              </a:rPr>
              <a:t>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performance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 </a:t>
            </a:r>
            <a:r>
              <a:rPr kumimoji="0" lang="lt-LT" sz="1200" b="0" i="1" u="none" strike="noStrike" cap="none" normalizeH="0" baseline="0" noProof="0" dirty="0" err="1">
                <a:ln>
                  <a:noFill/>
                </a:ln>
                <a:solidFill>
                  <a:schemeClr val="tx1"/>
                </a:solidFill>
                <a:effectLst/>
                <a:latin typeface="Corbel" panose="020B0503020204020204" pitchFamily="34" charset="0"/>
              </a:rPr>
              <a:t>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needs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for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cooling</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Geneva</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err="1">
                <a:ln>
                  <a:noFill/>
                </a:ln>
                <a:solidFill>
                  <a:schemeClr val="tx1"/>
                </a:solidFill>
                <a:effectLst/>
                <a:latin typeface="Corbel" panose="020B0503020204020204" pitchFamily="34" charset="0"/>
              </a:rPr>
              <a:t>European</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Commission</a:t>
            </a:r>
            <a:r>
              <a:rPr kumimoji="0" lang="lt-LT" sz="1200" b="0" i="0" u="none" strike="noStrike" cap="none" normalizeH="0" baseline="0" noProof="0" dirty="0">
                <a:ln>
                  <a:noFill/>
                </a:ln>
                <a:solidFill>
                  <a:schemeClr val="tx1"/>
                </a:solidFill>
                <a:effectLst/>
                <a:latin typeface="Corbel" panose="020B0503020204020204" pitchFamily="34" charset="0"/>
              </a:rPr>
              <a:t>. (2018). </a:t>
            </a:r>
            <a:r>
              <a:rPr kumimoji="0" lang="lt-LT" sz="1200" b="0" i="1" u="none" strike="noStrike" cap="none" normalizeH="0" baseline="0" noProof="0" dirty="0" err="1">
                <a:ln>
                  <a:noFill/>
                </a:ln>
                <a:solidFill>
                  <a:schemeClr val="tx1"/>
                </a:solidFill>
                <a:effectLst/>
                <a:latin typeface="Corbel" panose="020B0503020204020204" pitchFamily="34" charset="0"/>
              </a:rPr>
              <a:t>Directive</a:t>
            </a:r>
            <a:r>
              <a:rPr kumimoji="0" lang="lt-LT" sz="1200" b="0" i="1" u="none" strike="noStrike" cap="none" normalizeH="0" baseline="0" noProof="0" dirty="0">
                <a:ln>
                  <a:noFill/>
                </a:ln>
                <a:solidFill>
                  <a:schemeClr val="tx1"/>
                </a:solidFill>
                <a:effectLst/>
                <a:latin typeface="Corbel" panose="020B0503020204020204" pitchFamily="34" charset="0"/>
              </a:rPr>
              <a:t> (EU) 2018/844 </a:t>
            </a:r>
            <a:r>
              <a:rPr kumimoji="0" lang="lt-LT" sz="1200" b="0" i="1" u="none" strike="noStrike" cap="none" normalizeH="0" baseline="0" noProof="0" dirty="0" err="1">
                <a:ln>
                  <a:noFill/>
                </a:ln>
                <a:solidFill>
                  <a:schemeClr val="tx1"/>
                </a:solidFill>
                <a:effectLst/>
                <a:latin typeface="Corbel" panose="020B0503020204020204" pitchFamily="34" charset="0"/>
              </a:rPr>
              <a:t>amending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the</a:t>
            </a:r>
            <a:r>
              <a:rPr kumimoji="0" lang="lt-LT" sz="1200" b="0" i="1" u="none" strike="noStrike" cap="none" normalizeH="0" baseline="0" noProof="0" dirty="0">
                <a:ln>
                  <a:noFill/>
                </a:ln>
                <a:solidFill>
                  <a:schemeClr val="tx1"/>
                </a:solidFill>
                <a:effectLst/>
                <a:latin typeface="Corbel" panose="020B0503020204020204" pitchFamily="34" charset="0"/>
              </a:rPr>
              <a:t> EPBD</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err="1">
                <a:ln>
                  <a:noFill/>
                </a:ln>
                <a:solidFill>
                  <a:schemeClr val="tx1"/>
                </a:solidFill>
                <a:effectLst/>
                <a:latin typeface="Corbel" panose="020B0503020204020204" pitchFamily="34" charset="0"/>
              </a:rPr>
              <a:t>European</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Commission</a:t>
            </a:r>
            <a:r>
              <a:rPr kumimoji="0" lang="lt-LT" sz="1200" b="0" i="0" u="none" strike="noStrike" cap="none" normalizeH="0" baseline="0" noProof="0" dirty="0">
                <a:ln>
                  <a:noFill/>
                </a:ln>
                <a:solidFill>
                  <a:schemeClr val="tx1"/>
                </a:solidFill>
                <a:effectLst/>
                <a:latin typeface="Corbel" panose="020B0503020204020204" pitchFamily="34" charset="0"/>
              </a:rPr>
              <a:t>. (2020). </a:t>
            </a:r>
            <a:r>
              <a:rPr kumimoji="0" lang="lt-LT" sz="1200" b="0" i="1" u="none" strike="noStrike" cap="none" normalizeH="0" baseline="0" noProof="0" dirty="0" err="1">
                <a:ln>
                  <a:noFill/>
                </a:ln>
                <a:solidFill>
                  <a:schemeClr val="tx1"/>
                </a:solidFill>
                <a:effectLst/>
                <a:latin typeface="Corbel" panose="020B0503020204020204" pitchFamily="34" charset="0"/>
              </a:rPr>
              <a:t>Renovation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Wave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Strategy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for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Europe</a:t>
            </a:r>
            <a:r>
              <a:rPr kumimoji="0" lang="lt-LT" sz="1200" b="0" i="0" u="none" strike="noStrike" cap="none" normalizeH="0" baseline="0" noProof="0" dirty="0">
                <a:ln>
                  <a:noFill/>
                </a:ln>
                <a:solidFill>
                  <a:schemeClr val="tx1"/>
                </a:solidFill>
                <a:effectLst/>
                <a:latin typeface="Corbel" panose="020B0503020204020204" pitchFamily="34" charset="0"/>
              </a:rPr>
              <a:t>. COM(2020) 662 </a:t>
            </a:r>
            <a:r>
              <a:rPr kumimoji="0" lang="lt-LT" sz="1200" b="0" i="0" u="none" strike="noStrike" cap="none" normalizeH="0" baseline="0" noProof="0" dirty="0" err="1">
                <a:ln>
                  <a:noFill/>
                </a:ln>
                <a:solidFill>
                  <a:schemeClr val="tx1"/>
                </a:solidFill>
                <a:effectLst/>
                <a:latin typeface="Corbel" panose="020B0503020204020204" pitchFamily="34" charset="0"/>
              </a:rPr>
              <a:t>final</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IEA</a:t>
            </a:r>
            <a:r>
              <a:rPr kumimoji="0" lang="lt-LT" sz="1200" b="0" i="0" u="none" strike="noStrike" cap="none" normalizeH="0" baseline="0" noProof="0" dirty="0">
                <a:ln>
                  <a:noFill/>
                </a:ln>
                <a:solidFill>
                  <a:schemeClr val="tx1"/>
                </a:solidFill>
                <a:effectLst/>
                <a:latin typeface="Corbel" panose="020B0503020204020204" pitchFamily="34" charset="0"/>
              </a:rPr>
              <a:t>. (2022).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Pumps</a:t>
            </a:r>
            <a:r>
              <a:rPr kumimoji="0" lang="lt-LT" sz="1200" b="0" i="1" u="none" strike="noStrike" cap="none" normalizeH="0" baseline="0" noProof="0" dirty="0">
                <a:ln>
                  <a:noFill/>
                </a:ln>
                <a:solidFill>
                  <a:schemeClr val="tx1"/>
                </a:solidFill>
                <a:effectLst/>
                <a:latin typeface="Corbel" panose="020B0503020204020204" pitchFamily="34" charset="0"/>
              </a:rPr>
              <a:t> – </a:t>
            </a:r>
            <a:r>
              <a:rPr kumimoji="0" lang="lt-LT" sz="1200" b="0" i="1" u="none" strike="noStrike" cap="none" normalizeH="0" baseline="0" noProof="0" dirty="0" err="1">
                <a:ln>
                  <a:noFill/>
                </a:ln>
                <a:solidFill>
                  <a:schemeClr val="tx1"/>
                </a:solidFill>
                <a:effectLst/>
                <a:latin typeface="Corbel" panose="020B0503020204020204" pitchFamily="34" charset="0"/>
              </a:rPr>
              <a:t>Tracking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Clean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Progress</a:t>
            </a:r>
            <a:r>
              <a:rPr kumimoji="0" lang="lt-LT" sz="1200" b="0" i="0" u="none" strike="noStrike" cap="none" normalizeH="0" baseline="0" noProof="0" dirty="0">
                <a:ln>
                  <a:noFill/>
                </a:ln>
                <a:solidFill>
                  <a:schemeClr val="tx1"/>
                </a:solidFill>
                <a:effectLst/>
                <a:latin typeface="Corbel" panose="020B0503020204020204" pitchFamily="34" charset="0"/>
              </a:rPr>
              <a:t>. Paris.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IEA</a:t>
            </a:r>
            <a:r>
              <a:rPr kumimoji="0" lang="lt-LT" sz="1200" b="0" i="0" u="none" strike="noStrike" cap="none" normalizeH="0" baseline="0" noProof="0" dirty="0">
                <a:ln>
                  <a:noFill/>
                </a:ln>
                <a:solidFill>
                  <a:schemeClr val="tx1"/>
                </a:solidFill>
                <a:effectLst/>
                <a:latin typeface="Corbel" panose="020B0503020204020204" pitchFamily="34" charset="0"/>
              </a:rPr>
              <a:t>. (2023). </a:t>
            </a:r>
            <a:r>
              <a:rPr kumimoji="0" lang="lt-LT" sz="1200" b="0" i="1" u="none" strike="noStrike" cap="none" normalizeH="0" baseline="0" noProof="0" dirty="0" err="1">
                <a:ln>
                  <a:noFill/>
                </a:ln>
                <a:solidFill>
                  <a:schemeClr val="tx1"/>
                </a:solidFill>
                <a:effectLst/>
                <a:latin typeface="Corbel" panose="020B0503020204020204" pitchFamily="34" charset="0"/>
              </a:rPr>
              <a:t>The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Future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Pumps</a:t>
            </a:r>
            <a:r>
              <a:rPr kumimoji="0" lang="lt-LT" sz="1200" b="0" i="0" u="none" strike="noStrike" cap="none" normalizeH="0" baseline="0" noProof="0" dirty="0">
                <a:ln>
                  <a:noFill/>
                </a:ln>
                <a:solidFill>
                  <a:schemeClr val="tx1"/>
                </a:solidFill>
                <a:effectLst/>
                <a:latin typeface="Corbel" panose="020B0503020204020204" pitchFamily="34" charset="0"/>
              </a:rPr>
              <a:t>. Paris.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EHPA</a:t>
            </a:r>
            <a:r>
              <a:rPr kumimoji="0" lang="lt-LT" sz="1200" b="0" i="0" u="none" strike="noStrike" cap="none" normalizeH="0" baseline="0" noProof="0" dirty="0">
                <a:ln>
                  <a:noFill/>
                </a:ln>
                <a:solidFill>
                  <a:schemeClr val="tx1"/>
                </a:solidFill>
                <a:effectLst/>
                <a:latin typeface="Corbel" panose="020B0503020204020204" pitchFamily="34" charset="0"/>
              </a:rPr>
              <a:t>. (2022).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in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 </a:t>
            </a:r>
            <a:r>
              <a:rPr kumimoji="0" lang="lt-LT" sz="1200" b="0" i="1" u="none" strike="noStrike" cap="none" normalizeH="0" baseline="0" noProof="0" dirty="0" err="1">
                <a:ln>
                  <a:noFill/>
                </a:ln>
                <a:solidFill>
                  <a:schemeClr val="tx1"/>
                </a:solidFill>
                <a:effectLst/>
                <a:latin typeface="Corbel" panose="020B0503020204020204" pitchFamily="34" charset="0"/>
              </a:rPr>
              <a:t>Applications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Efficiency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System </a:t>
            </a:r>
            <a:r>
              <a:rPr kumimoji="0" lang="lt-LT" sz="1200" b="0" i="1" u="none" strike="noStrike" cap="none" normalizeH="0" baseline="0" noProof="0" dirty="0" err="1">
                <a:ln>
                  <a:noFill/>
                </a:ln>
                <a:solidFill>
                  <a:schemeClr val="tx1"/>
                </a:solidFill>
                <a:effectLst/>
                <a:latin typeface="Corbel" panose="020B0503020204020204" pitchFamily="34" charset="0"/>
              </a:rPr>
              <a:t>Integration</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EHPA</a:t>
            </a:r>
            <a:r>
              <a:rPr kumimoji="0" lang="lt-LT" sz="1200" b="0" i="0" u="none" strike="noStrike" cap="none" normalizeH="0" baseline="0" noProof="0" dirty="0">
                <a:ln>
                  <a:noFill/>
                </a:ln>
                <a:solidFill>
                  <a:schemeClr val="tx1"/>
                </a:solidFill>
                <a:effectLst/>
                <a:latin typeface="Corbel" panose="020B0503020204020204" pitchFamily="34" charset="0"/>
              </a:rPr>
              <a:t>. (2023). </a:t>
            </a:r>
            <a:r>
              <a:rPr kumimoji="0" lang="lt-LT" sz="1200" b="0" i="1" u="none" strike="noStrike" cap="none" normalizeH="0" baseline="0" noProof="0" dirty="0">
                <a:ln>
                  <a:noFill/>
                </a:ln>
                <a:solidFill>
                  <a:schemeClr val="tx1"/>
                </a:solidFill>
                <a:effectLst/>
                <a:latin typeface="Corbel" panose="020B0503020204020204" pitchFamily="34" charset="0"/>
              </a:rPr>
              <a:t>Best </a:t>
            </a:r>
            <a:r>
              <a:rPr kumimoji="0" lang="lt-LT" sz="1200" b="0" i="1" u="none" strike="noStrike" cap="none" normalizeH="0" baseline="0" noProof="0" dirty="0" err="1">
                <a:ln>
                  <a:noFill/>
                </a:ln>
                <a:solidFill>
                  <a:schemeClr val="tx1"/>
                </a:solidFill>
                <a:effectLst/>
                <a:latin typeface="Corbel" panose="020B0503020204020204" pitchFamily="34" charset="0"/>
              </a:rPr>
              <a:t>Practice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Guide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Retrofit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in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Residential</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REHVA</a:t>
            </a:r>
            <a:r>
              <a:rPr kumimoji="0" lang="lt-LT" sz="1200" b="0" i="0" u="none" strike="noStrike" cap="none" normalizeH="0" baseline="0" noProof="0" dirty="0">
                <a:ln>
                  <a:noFill/>
                </a:ln>
                <a:solidFill>
                  <a:schemeClr val="tx1"/>
                </a:solidFill>
                <a:effectLst/>
                <a:latin typeface="Corbel" panose="020B0503020204020204" pitchFamily="34" charset="0"/>
              </a:rPr>
              <a:t>. (2012). </a:t>
            </a:r>
            <a:r>
              <a:rPr kumimoji="0" lang="lt-LT" sz="1200" b="0" i="1" u="none" strike="noStrike" cap="none" normalizeH="0" baseline="0" noProof="0" dirty="0" err="1">
                <a:ln>
                  <a:noFill/>
                </a:ln>
                <a:solidFill>
                  <a:schemeClr val="tx1"/>
                </a:solidFill>
                <a:effectLst/>
                <a:latin typeface="Corbel" panose="020B0503020204020204" pitchFamily="34" charset="0"/>
              </a:rPr>
              <a:t>Guidebook</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No</a:t>
            </a:r>
            <a:r>
              <a:rPr kumimoji="0" lang="lt-LT" sz="1200" b="0" i="1" u="none" strike="noStrike" cap="none" normalizeH="0" baseline="0" noProof="0" dirty="0">
                <a:ln>
                  <a:noFill/>
                </a:ln>
                <a:solidFill>
                  <a:schemeClr val="tx1"/>
                </a:solidFill>
                <a:effectLst/>
                <a:latin typeface="Corbel" panose="020B0503020204020204" pitchFamily="34" charset="0"/>
              </a:rPr>
              <a:t>. 7 – </a:t>
            </a:r>
            <a:r>
              <a:rPr kumimoji="0" lang="lt-LT" sz="1200" b="0" i="1" u="none" strike="noStrike" cap="none" normalizeH="0" baseline="0" noProof="0" dirty="0" err="1">
                <a:ln>
                  <a:noFill/>
                </a:ln>
                <a:solidFill>
                  <a:schemeClr val="tx1"/>
                </a:solidFill>
                <a:effectLst/>
                <a:latin typeface="Corbel" panose="020B0503020204020204" pitchFamily="34" charset="0"/>
              </a:rPr>
              <a:t>Low</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Temperature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High</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Temperature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Cooling</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REHVA</a:t>
            </a:r>
            <a:r>
              <a:rPr kumimoji="0" lang="lt-LT" sz="1200" b="0" i="0" u="none" strike="noStrike" cap="none" normalizeH="0" baseline="0" noProof="0" dirty="0">
                <a:ln>
                  <a:noFill/>
                </a:ln>
                <a:solidFill>
                  <a:schemeClr val="tx1"/>
                </a:solidFill>
                <a:effectLst/>
                <a:latin typeface="Corbel" panose="020B0503020204020204" pitchFamily="34" charset="0"/>
              </a:rPr>
              <a:t>. (2018). </a:t>
            </a:r>
            <a:r>
              <a:rPr kumimoji="0" lang="lt-LT" sz="1200" b="0" i="1" u="none" strike="noStrike" cap="none" normalizeH="0" baseline="0" noProof="0" dirty="0" err="1">
                <a:ln>
                  <a:noFill/>
                </a:ln>
                <a:solidFill>
                  <a:schemeClr val="tx1"/>
                </a:solidFill>
                <a:effectLst/>
                <a:latin typeface="Corbel" panose="020B0503020204020204" pitchFamily="34" charset="0"/>
              </a:rPr>
              <a:t>Guidebook</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No</a:t>
            </a:r>
            <a:r>
              <a:rPr kumimoji="0" lang="lt-LT" sz="1200" b="0" i="1" u="none" strike="noStrike" cap="none" normalizeH="0" baseline="0" noProof="0" dirty="0">
                <a:ln>
                  <a:noFill/>
                </a:ln>
                <a:solidFill>
                  <a:schemeClr val="tx1"/>
                </a:solidFill>
                <a:effectLst/>
                <a:latin typeface="Corbel" panose="020B0503020204020204" pitchFamily="34" charset="0"/>
              </a:rPr>
              <a:t>. 23 – </a:t>
            </a:r>
            <a:r>
              <a:rPr kumimoji="0" lang="lt-LT" sz="1200" b="0" i="1" u="none" strike="noStrike" cap="none" normalizeH="0" baseline="0" noProof="0" dirty="0" err="1">
                <a:ln>
                  <a:noFill/>
                </a:ln>
                <a:solidFill>
                  <a:schemeClr val="tx1"/>
                </a:solidFill>
                <a:effectLst/>
                <a:latin typeface="Corbel" panose="020B0503020204020204" pitchFamily="34" charset="0"/>
              </a:rPr>
              <a:t>Renovation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with</a:t>
            </a:r>
            <a:r>
              <a:rPr kumimoji="0" lang="lt-LT" sz="1200" b="0" i="1" u="none" strike="noStrike" cap="none" normalizeH="0" baseline="0" noProof="0" dirty="0">
                <a:ln>
                  <a:noFill/>
                </a:ln>
                <a:solidFill>
                  <a:schemeClr val="tx1"/>
                </a:solidFill>
                <a:effectLst/>
                <a:latin typeface="Corbel" panose="020B0503020204020204" pitchFamily="34" charset="0"/>
              </a:rPr>
              <a:t> HVAC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Brussels</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err="1">
                <a:ln>
                  <a:noFill/>
                </a:ln>
                <a:solidFill>
                  <a:schemeClr val="tx1"/>
                </a:solidFill>
                <a:effectLst/>
                <a:latin typeface="Corbel" panose="020B0503020204020204" pitchFamily="34" charset="0"/>
              </a:rPr>
              <a:t>Fraunhofer</a:t>
            </a:r>
            <a:r>
              <a:rPr kumimoji="0" lang="lt-LT" sz="1200" b="1" i="0" u="none" strike="noStrike" cap="none" normalizeH="0" baseline="0" noProof="0" dirty="0">
                <a:ln>
                  <a:noFill/>
                </a:ln>
                <a:solidFill>
                  <a:schemeClr val="tx1"/>
                </a:solidFill>
                <a:effectLst/>
                <a:latin typeface="Corbel" panose="020B0503020204020204" pitchFamily="34" charset="0"/>
              </a:rPr>
              <a:t> ISE</a:t>
            </a:r>
            <a:r>
              <a:rPr kumimoji="0" lang="lt-LT" sz="1200" b="0" i="0" u="none" strike="noStrike" cap="none" normalizeH="0" baseline="0" noProof="0" dirty="0">
                <a:ln>
                  <a:noFill/>
                </a:ln>
                <a:solidFill>
                  <a:schemeClr val="tx1"/>
                </a:solidFill>
                <a:effectLst/>
                <a:latin typeface="Corbel" panose="020B0503020204020204" pitchFamily="34" charset="0"/>
              </a:rPr>
              <a:t>. (2020).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in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Existing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 </a:t>
            </a:r>
            <a:r>
              <a:rPr kumimoji="0" lang="lt-LT" sz="1200" b="0" i="1" u="none" strike="noStrike" cap="none" normalizeH="0" baseline="0" noProof="0" dirty="0" err="1">
                <a:ln>
                  <a:noFill/>
                </a:ln>
                <a:solidFill>
                  <a:schemeClr val="tx1"/>
                </a:solidFill>
                <a:effectLst/>
                <a:latin typeface="Corbel" panose="020B0503020204020204" pitchFamily="34" charset="0"/>
              </a:rPr>
              <a:t>Performance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Design </a:t>
            </a:r>
            <a:r>
              <a:rPr kumimoji="0" lang="lt-LT" sz="1200" b="0" i="1" u="none" strike="noStrike" cap="none" normalizeH="0" baseline="0" noProof="0" dirty="0" err="1">
                <a:ln>
                  <a:noFill/>
                </a:ln>
                <a:solidFill>
                  <a:schemeClr val="tx1"/>
                </a:solidFill>
                <a:effectLst/>
                <a:latin typeface="Corbel" panose="020B0503020204020204" pitchFamily="34" charset="0"/>
              </a:rPr>
              <a:t>Strategies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Freiburg</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err="1">
                <a:ln>
                  <a:noFill/>
                </a:ln>
                <a:solidFill>
                  <a:schemeClr val="tx1"/>
                </a:solidFill>
                <a:effectLst/>
                <a:latin typeface="Corbel" panose="020B0503020204020204" pitchFamily="34" charset="0"/>
              </a:rPr>
              <a:t>Fraunhofer</a:t>
            </a:r>
            <a:r>
              <a:rPr kumimoji="0" lang="lt-LT" sz="1200" b="1" i="0" u="none" strike="noStrike" cap="none" normalizeH="0" baseline="0" noProof="0" dirty="0">
                <a:ln>
                  <a:noFill/>
                </a:ln>
                <a:solidFill>
                  <a:schemeClr val="tx1"/>
                </a:solidFill>
                <a:effectLst/>
                <a:latin typeface="Corbel" panose="020B0503020204020204" pitchFamily="34" charset="0"/>
              </a:rPr>
              <a:t> ISE</a:t>
            </a:r>
            <a:r>
              <a:rPr kumimoji="0" lang="lt-LT" sz="1200" b="0" i="0" u="none" strike="noStrike" cap="none" normalizeH="0" baseline="0" noProof="0" dirty="0">
                <a:ln>
                  <a:noFill/>
                </a:ln>
                <a:solidFill>
                  <a:schemeClr val="tx1"/>
                </a:solidFill>
                <a:effectLst/>
                <a:latin typeface="Corbel" panose="020B0503020204020204" pitchFamily="34" charset="0"/>
              </a:rPr>
              <a:t>. (2022). </a:t>
            </a:r>
            <a:r>
              <a:rPr kumimoji="0" lang="lt-LT" sz="1200" b="0" i="1" u="none" strike="noStrike" cap="none" normalizeH="0" baseline="0" noProof="0" dirty="0" err="1">
                <a:ln>
                  <a:noFill/>
                </a:ln>
                <a:solidFill>
                  <a:schemeClr val="tx1"/>
                </a:solidFill>
                <a:effectLst/>
                <a:latin typeface="Corbel" panose="020B0503020204020204" pitchFamily="34" charset="0"/>
              </a:rPr>
              <a:t>Monitoring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Results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Retrofits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in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Europe</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Freiburg</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ASHRAE</a:t>
            </a:r>
            <a:r>
              <a:rPr kumimoji="0" lang="lt-LT" sz="1200" b="0" i="0" u="none" strike="noStrike" cap="none" normalizeH="0" baseline="0" noProof="0" dirty="0">
                <a:ln>
                  <a:noFill/>
                </a:ln>
                <a:solidFill>
                  <a:schemeClr val="tx1"/>
                </a:solidFill>
                <a:effectLst/>
                <a:latin typeface="Corbel" panose="020B0503020204020204" pitchFamily="34" charset="0"/>
              </a:rPr>
              <a:t>. (2020). </a:t>
            </a:r>
            <a:r>
              <a:rPr kumimoji="0" lang="lt-LT" sz="1200" b="0" i="1" u="none" strike="noStrike" cap="none" normalizeH="0" baseline="0" noProof="0" dirty="0">
                <a:ln>
                  <a:noFill/>
                </a:ln>
                <a:solidFill>
                  <a:schemeClr val="tx1"/>
                </a:solidFill>
                <a:effectLst/>
                <a:latin typeface="Corbel" panose="020B0503020204020204" pitchFamily="34" charset="0"/>
              </a:rPr>
              <a:t>ASHRAE </a:t>
            </a:r>
            <a:r>
              <a:rPr kumimoji="0" lang="lt-LT" sz="1200" b="0" i="1" u="none" strike="noStrike" cap="none" normalizeH="0" baseline="0" noProof="0" dirty="0" err="1">
                <a:ln>
                  <a:noFill/>
                </a:ln>
                <a:solidFill>
                  <a:schemeClr val="tx1"/>
                </a:solidFill>
                <a:effectLst/>
                <a:latin typeface="Corbel" panose="020B0503020204020204" pitchFamily="34" charset="0"/>
              </a:rPr>
              <a:t>Handbook</a:t>
            </a:r>
            <a:r>
              <a:rPr kumimoji="0" lang="lt-LT" sz="1200" b="0" i="1" u="none" strike="noStrike" cap="none" normalizeH="0" baseline="0" noProof="0" dirty="0">
                <a:ln>
                  <a:noFill/>
                </a:ln>
                <a:solidFill>
                  <a:schemeClr val="tx1"/>
                </a:solidFill>
                <a:effectLst/>
                <a:latin typeface="Corbel" panose="020B0503020204020204" pitchFamily="34" charset="0"/>
              </a:rPr>
              <a:t> – HVAC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Equipment</a:t>
            </a:r>
            <a:r>
              <a:rPr kumimoji="0" lang="lt-LT" sz="1200" b="0" i="0" u="none" strike="noStrike" cap="none" normalizeH="0" baseline="0" noProof="0" dirty="0">
                <a:ln>
                  <a:noFill/>
                </a:ln>
                <a:solidFill>
                  <a:schemeClr val="tx1"/>
                </a:solidFill>
                <a:effectLst/>
                <a:latin typeface="Corbel" panose="020B0503020204020204" pitchFamily="34" charset="0"/>
              </a:rPr>
              <a:t>. Atlanta.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ASHRAE</a:t>
            </a:r>
            <a:r>
              <a:rPr kumimoji="0" lang="lt-LT" sz="1200" b="0" i="0" u="none" strike="noStrike" cap="none" normalizeH="0" baseline="0" noProof="0" dirty="0">
                <a:ln>
                  <a:noFill/>
                </a:ln>
                <a:solidFill>
                  <a:schemeClr val="tx1"/>
                </a:solidFill>
                <a:effectLst/>
                <a:latin typeface="Corbel" panose="020B0503020204020204" pitchFamily="34" charset="0"/>
              </a:rPr>
              <a:t>. (2021). </a:t>
            </a:r>
            <a:r>
              <a:rPr kumimoji="0" lang="lt-LT" sz="1200" b="0" i="1" u="none" strike="noStrike" cap="none" normalizeH="0" baseline="0" noProof="0" dirty="0">
                <a:ln>
                  <a:noFill/>
                </a:ln>
                <a:solidFill>
                  <a:schemeClr val="tx1"/>
                </a:solidFill>
                <a:effectLst/>
                <a:latin typeface="Corbel" panose="020B0503020204020204" pitchFamily="34" charset="0"/>
              </a:rPr>
              <a:t>ASHRAE </a:t>
            </a:r>
            <a:r>
              <a:rPr kumimoji="0" lang="lt-LT" sz="1200" b="0" i="1" u="none" strike="noStrike" cap="none" normalizeH="0" baseline="0" noProof="0" dirty="0" err="1">
                <a:ln>
                  <a:noFill/>
                </a:ln>
                <a:solidFill>
                  <a:schemeClr val="tx1"/>
                </a:solidFill>
                <a:effectLst/>
                <a:latin typeface="Corbel" panose="020B0503020204020204" pitchFamily="34" charset="0"/>
              </a:rPr>
              <a:t>Handbook</a:t>
            </a:r>
            <a:r>
              <a:rPr kumimoji="0" lang="lt-LT" sz="1200" b="0" i="1" u="none" strike="noStrike" cap="none" normalizeH="0" baseline="0" noProof="0" dirty="0">
                <a:ln>
                  <a:noFill/>
                </a:ln>
                <a:solidFill>
                  <a:schemeClr val="tx1"/>
                </a:solidFill>
                <a:effectLst/>
                <a:latin typeface="Corbel" panose="020B0503020204020204" pitchFamily="34" charset="0"/>
              </a:rPr>
              <a:t> – Fundamentals</a:t>
            </a:r>
            <a:r>
              <a:rPr kumimoji="0" lang="lt-LT" sz="1200" b="0" i="0" u="none" strike="noStrike" cap="none" normalizeH="0" baseline="0" noProof="0" dirty="0">
                <a:ln>
                  <a:noFill/>
                </a:ln>
                <a:solidFill>
                  <a:schemeClr val="tx1"/>
                </a:solidFill>
                <a:effectLst/>
                <a:latin typeface="Corbel" panose="020B0503020204020204" pitchFamily="34" charset="0"/>
              </a:rPr>
              <a:t>. Atlanta.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0" i="0" u="none" strike="noStrike" cap="none" normalizeH="0" baseline="0" noProof="0" dirty="0" err="1">
                <a:ln>
                  <a:noFill/>
                </a:ln>
                <a:solidFill>
                  <a:schemeClr val="tx1"/>
                </a:solidFill>
                <a:effectLst/>
                <a:latin typeface="Corbel" panose="020B0503020204020204" pitchFamily="34" charset="0"/>
              </a:rPr>
              <a:t>Lund</a:t>
            </a:r>
            <a:r>
              <a:rPr kumimoji="0" lang="lt-LT" sz="1200" b="0" i="0" u="none" strike="noStrike" cap="none" normalizeH="0" baseline="0" noProof="0" dirty="0">
                <a:ln>
                  <a:noFill/>
                </a:ln>
                <a:solidFill>
                  <a:schemeClr val="tx1"/>
                </a:solidFill>
                <a:effectLst/>
                <a:latin typeface="Corbel" panose="020B0503020204020204" pitchFamily="34" charset="0"/>
              </a:rPr>
              <a:t>, H., </a:t>
            </a:r>
            <a:r>
              <a:rPr kumimoji="0" lang="lt-LT" sz="1200" b="0" i="0" u="none" strike="noStrike" cap="none" normalizeH="0" baseline="0" noProof="0" dirty="0" err="1">
                <a:ln>
                  <a:noFill/>
                </a:ln>
                <a:solidFill>
                  <a:schemeClr val="tx1"/>
                </a:solidFill>
                <a:effectLst/>
                <a:latin typeface="Corbel" panose="020B0503020204020204" pitchFamily="34" charset="0"/>
              </a:rPr>
              <a:t>Werner</a:t>
            </a:r>
            <a:r>
              <a:rPr kumimoji="0" lang="lt-LT" sz="1200" b="0" i="0" u="none" strike="noStrike" cap="none" normalizeH="0" baseline="0" noProof="0" dirty="0">
                <a:ln>
                  <a:noFill/>
                </a:ln>
                <a:solidFill>
                  <a:schemeClr val="tx1"/>
                </a:solidFill>
                <a:effectLst/>
                <a:latin typeface="Corbel" panose="020B0503020204020204" pitchFamily="34" charset="0"/>
              </a:rPr>
              <a:t>, S., </a:t>
            </a:r>
            <a:r>
              <a:rPr kumimoji="0" lang="lt-LT" sz="1200" b="0" i="0" u="none" strike="noStrike" cap="none" normalizeH="0" baseline="0" noProof="0" dirty="0" err="1">
                <a:ln>
                  <a:noFill/>
                </a:ln>
                <a:solidFill>
                  <a:schemeClr val="tx1"/>
                </a:solidFill>
                <a:effectLst/>
                <a:latin typeface="Corbel" panose="020B0503020204020204" pitchFamily="34" charset="0"/>
              </a:rPr>
              <a:t>Wiltshire</a:t>
            </a:r>
            <a:r>
              <a:rPr kumimoji="0" lang="lt-LT" sz="1200" b="0" i="0" u="none" strike="noStrike" cap="none" normalizeH="0" baseline="0" noProof="0" dirty="0">
                <a:ln>
                  <a:noFill/>
                </a:ln>
                <a:solidFill>
                  <a:schemeClr val="tx1"/>
                </a:solidFill>
                <a:effectLst/>
                <a:latin typeface="Corbel" panose="020B0503020204020204" pitchFamily="34" charset="0"/>
              </a:rPr>
              <a:t>, R., </a:t>
            </a:r>
            <a:r>
              <a:rPr kumimoji="0" lang="lt-LT" sz="1200" b="0" i="0" u="none" strike="noStrike" cap="none" normalizeH="0" baseline="0" noProof="0" dirty="0" err="1">
                <a:ln>
                  <a:noFill/>
                </a:ln>
                <a:solidFill>
                  <a:schemeClr val="tx1"/>
                </a:solidFill>
                <a:effectLst/>
                <a:latin typeface="Corbel" panose="020B0503020204020204" pitchFamily="34" charset="0"/>
              </a:rPr>
              <a:t>Svendsen</a:t>
            </a:r>
            <a:r>
              <a:rPr kumimoji="0" lang="lt-LT" sz="1200" b="0" i="0" u="none" strike="noStrike" cap="none" normalizeH="0" baseline="0" noProof="0" dirty="0">
                <a:ln>
                  <a:noFill/>
                </a:ln>
                <a:solidFill>
                  <a:schemeClr val="tx1"/>
                </a:solidFill>
                <a:effectLst/>
                <a:latin typeface="Corbel" panose="020B0503020204020204" pitchFamily="34" charset="0"/>
              </a:rPr>
              <a:t>, S., </a:t>
            </a:r>
            <a:r>
              <a:rPr kumimoji="0" lang="lt-LT" sz="1200" b="0" i="0" u="none" strike="noStrike" cap="none" normalizeH="0" baseline="0" noProof="0" dirty="0" err="1">
                <a:ln>
                  <a:noFill/>
                </a:ln>
                <a:solidFill>
                  <a:schemeClr val="tx1"/>
                </a:solidFill>
                <a:effectLst/>
                <a:latin typeface="Corbel" panose="020B0503020204020204" pitchFamily="34" charset="0"/>
              </a:rPr>
              <a:t>Thorsen</a:t>
            </a:r>
            <a:r>
              <a:rPr kumimoji="0" lang="lt-LT" sz="1200" b="0" i="0" u="none" strike="noStrike" cap="none" normalizeH="0" baseline="0" noProof="0" dirty="0">
                <a:ln>
                  <a:noFill/>
                </a:ln>
                <a:solidFill>
                  <a:schemeClr val="tx1"/>
                </a:solidFill>
                <a:effectLst/>
                <a:latin typeface="Corbel" panose="020B0503020204020204" pitchFamily="34" charset="0"/>
              </a:rPr>
              <a:t>, J. E., </a:t>
            </a:r>
            <a:r>
              <a:rPr kumimoji="0" lang="lt-LT" sz="1200" b="0" i="0" u="none" strike="noStrike" cap="none" normalizeH="0" baseline="0" noProof="0" dirty="0" err="1">
                <a:ln>
                  <a:noFill/>
                </a:ln>
                <a:solidFill>
                  <a:schemeClr val="tx1"/>
                </a:solidFill>
                <a:effectLst/>
                <a:latin typeface="Corbel" panose="020B0503020204020204" pitchFamily="34" charset="0"/>
              </a:rPr>
              <a:t>Hvelplund</a:t>
            </a:r>
            <a:r>
              <a:rPr kumimoji="0" lang="lt-LT" sz="1200" b="0" i="0" u="none" strike="noStrike" cap="none" normalizeH="0" baseline="0" noProof="0" dirty="0">
                <a:ln>
                  <a:noFill/>
                </a:ln>
                <a:solidFill>
                  <a:schemeClr val="tx1"/>
                </a:solidFill>
                <a:effectLst/>
                <a:latin typeface="Corbel" panose="020B0503020204020204" pitchFamily="34" charset="0"/>
              </a:rPr>
              <a:t>, F., &amp; </a:t>
            </a:r>
            <a:r>
              <a:rPr kumimoji="0" lang="lt-LT" sz="1200" b="0" i="0" u="none" strike="noStrike" cap="none" normalizeH="0" baseline="0" noProof="0" dirty="0" err="1">
                <a:ln>
                  <a:noFill/>
                </a:ln>
                <a:solidFill>
                  <a:schemeClr val="tx1"/>
                </a:solidFill>
                <a:effectLst/>
                <a:latin typeface="Corbel" panose="020B0503020204020204" pitchFamily="34" charset="0"/>
              </a:rPr>
              <a:t>Mathiesen</a:t>
            </a:r>
            <a:r>
              <a:rPr kumimoji="0" lang="lt-LT" sz="1200" b="0" i="0" u="none" strike="noStrike" cap="none" normalizeH="0" baseline="0" noProof="0" dirty="0">
                <a:ln>
                  <a:noFill/>
                </a:ln>
                <a:solidFill>
                  <a:schemeClr val="tx1"/>
                </a:solidFill>
                <a:effectLst/>
                <a:latin typeface="Corbel" panose="020B0503020204020204" pitchFamily="34" charset="0"/>
              </a:rPr>
              <a:t>, B. V. (2014). </a:t>
            </a:r>
            <a:r>
              <a:rPr kumimoji="0" lang="lt-LT" sz="1200" b="0" i="1" u="none" strike="noStrike" cap="none" normalizeH="0" baseline="0" noProof="0" dirty="0">
                <a:ln>
                  <a:noFill/>
                </a:ln>
                <a:solidFill>
                  <a:schemeClr val="tx1"/>
                </a:solidFill>
                <a:effectLst/>
                <a:latin typeface="Corbel" panose="020B0503020204020204" pitchFamily="34" charset="0"/>
              </a:rPr>
              <a:t>4th </a:t>
            </a:r>
            <a:r>
              <a:rPr kumimoji="0" lang="lt-LT" sz="1200" b="0" i="1" u="none" strike="noStrike" cap="none" normalizeH="0" baseline="0" noProof="0" dirty="0" err="1">
                <a:ln>
                  <a:noFill/>
                </a:ln>
                <a:solidFill>
                  <a:schemeClr val="tx1"/>
                </a:solidFill>
                <a:effectLst/>
                <a:latin typeface="Corbel" panose="020B0503020204020204" pitchFamily="34" charset="0"/>
              </a:rPr>
              <a:t>Generation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District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Energy</a:t>
            </a:r>
            <a:r>
              <a:rPr kumimoji="0" lang="lt-LT" sz="1200" b="0" i="0" u="none" strike="noStrike" cap="none" normalizeH="0" baseline="0" noProof="0" dirty="0">
                <a:ln>
                  <a:noFill/>
                </a:ln>
                <a:solidFill>
                  <a:schemeClr val="tx1"/>
                </a:solidFill>
                <a:effectLst/>
                <a:latin typeface="Corbel" panose="020B0503020204020204" pitchFamily="34" charset="0"/>
              </a:rPr>
              <a:t>, 68, 1–11.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0" i="0" u="none" strike="noStrike" cap="none" normalizeH="0" baseline="0" noProof="0" dirty="0" err="1">
                <a:ln>
                  <a:noFill/>
                </a:ln>
                <a:solidFill>
                  <a:schemeClr val="tx1"/>
                </a:solidFill>
                <a:effectLst/>
                <a:latin typeface="Corbel" panose="020B0503020204020204" pitchFamily="34" charset="0"/>
              </a:rPr>
              <a:t>Buffa</a:t>
            </a:r>
            <a:r>
              <a:rPr kumimoji="0" lang="lt-LT" sz="1200" b="0" i="0" u="none" strike="noStrike" cap="none" normalizeH="0" baseline="0" noProof="0" dirty="0">
                <a:ln>
                  <a:noFill/>
                </a:ln>
                <a:solidFill>
                  <a:schemeClr val="tx1"/>
                </a:solidFill>
                <a:effectLst/>
                <a:latin typeface="Corbel" panose="020B0503020204020204" pitchFamily="34" charset="0"/>
              </a:rPr>
              <a:t>, S., </a:t>
            </a:r>
            <a:r>
              <a:rPr kumimoji="0" lang="lt-LT" sz="1200" b="0" i="0" u="none" strike="noStrike" cap="none" normalizeH="0" baseline="0" noProof="0" dirty="0" err="1">
                <a:ln>
                  <a:noFill/>
                </a:ln>
                <a:solidFill>
                  <a:schemeClr val="tx1"/>
                </a:solidFill>
                <a:effectLst/>
                <a:latin typeface="Corbel" panose="020B0503020204020204" pitchFamily="34" charset="0"/>
              </a:rPr>
              <a:t>Cozzini</a:t>
            </a:r>
            <a:r>
              <a:rPr kumimoji="0" lang="lt-LT" sz="1200" b="0" i="0" u="none" strike="noStrike" cap="none" normalizeH="0" baseline="0" noProof="0" dirty="0">
                <a:ln>
                  <a:noFill/>
                </a:ln>
                <a:solidFill>
                  <a:schemeClr val="tx1"/>
                </a:solidFill>
                <a:effectLst/>
                <a:latin typeface="Corbel" panose="020B0503020204020204" pitchFamily="34" charset="0"/>
              </a:rPr>
              <a:t>, M., </a:t>
            </a:r>
            <a:r>
              <a:rPr kumimoji="0" lang="lt-LT" sz="1200" b="0" i="0" u="none" strike="noStrike" cap="none" normalizeH="0" baseline="0" noProof="0" dirty="0" err="1">
                <a:ln>
                  <a:noFill/>
                </a:ln>
                <a:solidFill>
                  <a:schemeClr val="tx1"/>
                </a:solidFill>
                <a:effectLst/>
                <a:latin typeface="Corbel" panose="020B0503020204020204" pitchFamily="34" charset="0"/>
              </a:rPr>
              <a:t>D’Antoni</a:t>
            </a:r>
            <a:r>
              <a:rPr kumimoji="0" lang="lt-LT" sz="1200" b="0" i="0" u="none" strike="noStrike" cap="none" normalizeH="0" baseline="0" noProof="0" dirty="0">
                <a:ln>
                  <a:noFill/>
                </a:ln>
                <a:solidFill>
                  <a:schemeClr val="tx1"/>
                </a:solidFill>
                <a:effectLst/>
                <a:latin typeface="Corbel" panose="020B0503020204020204" pitchFamily="34" charset="0"/>
              </a:rPr>
              <a:t>, M., </a:t>
            </a:r>
            <a:r>
              <a:rPr kumimoji="0" lang="lt-LT" sz="1200" b="0" i="0" u="none" strike="noStrike" cap="none" normalizeH="0" baseline="0" noProof="0" dirty="0" err="1">
                <a:ln>
                  <a:noFill/>
                </a:ln>
                <a:solidFill>
                  <a:schemeClr val="tx1"/>
                </a:solidFill>
                <a:effectLst/>
                <a:latin typeface="Corbel" panose="020B0503020204020204" pitchFamily="34" charset="0"/>
              </a:rPr>
              <a:t>Baratieri</a:t>
            </a:r>
            <a:r>
              <a:rPr kumimoji="0" lang="lt-LT" sz="1200" b="0" i="0" u="none" strike="noStrike" cap="none" normalizeH="0" baseline="0" noProof="0" dirty="0">
                <a:ln>
                  <a:noFill/>
                </a:ln>
                <a:solidFill>
                  <a:schemeClr val="tx1"/>
                </a:solidFill>
                <a:effectLst/>
                <a:latin typeface="Corbel" panose="020B0503020204020204" pitchFamily="34" charset="0"/>
              </a:rPr>
              <a:t>, M., &amp; </a:t>
            </a:r>
            <a:r>
              <a:rPr kumimoji="0" lang="lt-LT" sz="1200" b="0" i="0" u="none" strike="noStrike" cap="none" normalizeH="0" baseline="0" noProof="0" dirty="0" err="1">
                <a:ln>
                  <a:noFill/>
                </a:ln>
                <a:solidFill>
                  <a:schemeClr val="tx1"/>
                </a:solidFill>
                <a:effectLst/>
                <a:latin typeface="Corbel" panose="020B0503020204020204" pitchFamily="34" charset="0"/>
              </a:rPr>
              <a:t>Fedrizzi</a:t>
            </a:r>
            <a:r>
              <a:rPr kumimoji="0" lang="lt-LT" sz="1200" b="0" i="0" u="none" strike="noStrike" cap="none" normalizeH="0" baseline="0" noProof="0" dirty="0">
                <a:ln>
                  <a:noFill/>
                </a:ln>
                <a:solidFill>
                  <a:schemeClr val="tx1"/>
                </a:solidFill>
                <a:effectLst/>
                <a:latin typeface="Corbel" panose="020B0503020204020204" pitchFamily="34" charset="0"/>
              </a:rPr>
              <a:t>, R. (2019). </a:t>
            </a:r>
            <a:r>
              <a:rPr kumimoji="0" lang="lt-LT" sz="1200" b="0" i="1" u="none" strike="noStrike" cap="none" normalizeH="0" baseline="0" noProof="0" dirty="0">
                <a:ln>
                  <a:noFill/>
                </a:ln>
                <a:solidFill>
                  <a:schemeClr val="tx1"/>
                </a:solidFill>
                <a:effectLst/>
                <a:latin typeface="Corbel" panose="020B0503020204020204" pitchFamily="34" charset="0"/>
              </a:rPr>
              <a:t>5th </a:t>
            </a:r>
            <a:r>
              <a:rPr kumimoji="0" lang="lt-LT" sz="1200" b="0" i="1" u="none" strike="noStrike" cap="none" normalizeH="0" baseline="0" noProof="0" dirty="0" err="1">
                <a:ln>
                  <a:noFill/>
                </a:ln>
                <a:solidFill>
                  <a:schemeClr val="tx1"/>
                </a:solidFill>
                <a:effectLst/>
                <a:latin typeface="Corbel" panose="020B0503020204020204" pitchFamily="34" charset="0"/>
              </a:rPr>
              <a:t>generation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district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cooling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Renewable</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and</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Sustainable</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Energy</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Reviews</a:t>
            </a:r>
            <a:r>
              <a:rPr kumimoji="0" lang="lt-LT" sz="1200" b="0" i="0" u="none" strike="noStrike" cap="none" normalizeH="0" baseline="0" noProof="0" dirty="0">
                <a:ln>
                  <a:noFill/>
                </a:ln>
                <a:solidFill>
                  <a:schemeClr val="tx1"/>
                </a:solidFill>
                <a:effectLst/>
                <a:latin typeface="Corbel" panose="020B0503020204020204" pitchFamily="34" charset="0"/>
              </a:rPr>
              <a:t>, 104, 504–522.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0" i="0" u="none" strike="noStrike" cap="none" normalizeH="0" baseline="0" noProof="0" dirty="0" err="1">
                <a:ln>
                  <a:noFill/>
                </a:ln>
                <a:solidFill>
                  <a:schemeClr val="tx1"/>
                </a:solidFill>
                <a:effectLst/>
                <a:latin typeface="Corbel" panose="020B0503020204020204" pitchFamily="34" charset="0"/>
              </a:rPr>
              <a:t>Brandl</a:t>
            </a:r>
            <a:r>
              <a:rPr kumimoji="0" lang="lt-LT" sz="1200" b="0" i="0" u="none" strike="noStrike" cap="none" normalizeH="0" baseline="0" noProof="0" dirty="0">
                <a:ln>
                  <a:noFill/>
                </a:ln>
                <a:solidFill>
                  <a:schemeClr val="tx1"/>
                </a:solidFill>
                <a:effectLst/>
                <a:latin typeface="Corbel" panose="020B0503020204020204" pitchFamily="34" charset="0"/>
              </a:rPr>
              <a:t>, D., </a:t>
            </a:r>
            <a:r>
              <a:rPr kumimoji="0" lang="lt-LT" sz="1200" b="0" i="0" u="none" strike="noStrike" cap="none" normalizeH="0" baseline="0" noProof="0" dirty="0" err="1">
                <a:ln>
                  <a:noFill/>
                </a:ln>
                <a:solidFill>
                  <a:schemeClr val="tx1"/>
                </a:solidFill>
                <a:effectLst/>
                <a:latin typeface="Corbel" panose="020B0503020204020204" pitchFamily="34" charset="0"/>
              </a:rPr>
              <a:t>Mach</a:t>
            </a:r>
            <a:r>
              <a:rPr kumimoji="0" lang="lt-LT" sz="1200" b="0" i="0" u="none" strike="noStrike" cap="none" normalizeH="0" baseline="0" noProof="0" dirty="0">
                <a:ln>
                  <a:noFill/>
                </a:ln>
                <a:solidFill>
                  <a:schemeClr val="tx1"/>
                </a:solidFill>
                <a:effectLst/>
                <a:latin typeface="Corbel" panose="020B0503020204020204" pitchFamily="34" charset="0"/>
              </a:rPr>
              <a:t>, T., </a:t>
            </a:r>
            <a:r>
              <a:rPr kumimoji="0" lang="lt-LT" sz="1200" b="0" i="0" u="none" strike="noStrike" cap="none" normalizeH="0" baseline="0" noProof="0" dirty="0" err="1">
                <a:ln>
                  <a:noFill/>
                </a:ln>
                <a:solidFill>
                  <a:schemeClr val="tx1"/>
                </a:solidFill>
                <a:effectLst/>
                <a:latin typeface="Corbel" panose="020B0503020204020204" pitchFamily="34" charset="0"/>
              </a:rPr>
              <a:t>Karmann</a:t>
            </a:r>
            <a:r>
              <a:rPr kumimoji="0" lang="lt-LT" sz="1200" b="0" i="0" u="none" strike="noStrike" cap="none" normalizeH="0" baseline="0" noProof="0" dirty="0">
                <a:ln>
                  <a:noFill/>
                </a:ln>
                <a:solidFill>
                  <a:schemeClr val="tx1"/>
                </a:solidFill>
                <a:effectLst/>
                <a:latin typeface="Corbel" panose="020B0503020204020204" pitchFamily="34" charset="0"/>
              </a:rPr>
              <a:t>, C., &amp; </a:t>
            </a:r>
            <a:r>
              <a:rPr kumimoji="0" lang="lt-LT" sz="1200" b="0" i="0" u="none" strike="noStrike" cap="none" normalizeH="0" baseline="0" noProof="0" dirty="0" err="1">
                <a:ln>
                  <a:noFill/>
                </a:ln>
                <a:solidFill>
                  <a:schemeClr val="tx1"/>
                </a:solidFill>
                <a:effectLst/>
                <a:latin typeface="Corbel" panose="020B0503020204020204" pitchFamily="34" charset="0"/>
              </a:rPr>
              <a:t>Struck</a:t>
            </a:r>
            <a:r>
              <a:rPr kumimoji="0" lang="lt-LT" sz="1200" b="0" i="0" u="none" strike="noStrike" cap="none" normalizeH="0" baseline="0" noProof="0" dirty="0">
                <a:ln>
                  <a:noFill/>
                </a:ln>
                <a:solidFill>
                  <a:schemeClr val="tx1"/>
                </a:solidFill>
                <a:effectLst/>
                <a:latin typeface="Corbel" panose="020B0503020204020204" pitchFamily="34" charset="0"/>
              </a:rPr>
              <a:t>, C. (2016). </a:t>
            </a:r>
            <a:r>
              <a:rPr kumimoji="0" lang="lt-LT" sz="1200" b="0" i="1" u="none" strike="noStrike" cap="none" normalizeH="0" baseline="0" noProof="0" dirty="0" err="1">
                <a:ln>
                  <a:noFill/>
                </a:ln>
                <a:solidFill>
                  <a:schemeClr val="tx1"/>
                </a:solidFill>
                <a:effectLst/>
                <a:latin typeface="Corbel" panose="020B0503020204020204" pitchFamily="34" charset="0"/>
              </a:rPr>
              <a:t>Evaluating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thermal</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comfort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performance</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radiant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and</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cooling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Energy</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and</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Buildings</a:t>
            </a:r>
            <a:r>
              <a:rPr kumimoji="0" lang="lt-LT" sz="1200" b="0" i="0" u="none" strike="noStrike" cap="none" normalizeH="0" baseline="0" noProof="0" dirty="0">
                <a:ln>
                  <a:noFill/>
                </a:ln>
                <a:solidFill>
                  <a:schemeClr val="tx1"/>
                </a:solidFill>
                <a:effectLst/>
                <a:latin typeface="Corbel" panose="020B0503020204020204" pitchFamily="34" charset="0"/>
              </a:rPr>
              <a:t>, 109, 351–363.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0" i="0" u="none" strike="noStrike" cap="none" normalizeH="0" baseline="0" noProof="0" dirty="0" err="1">
                <a:ln>
                  <a:noFill/>
                </a:ln>
                <a:solidFill>
                  <a:schemeClr val="tx1"/>
                </a:solidFill>
                <a:effectLst/>
                <a:latin typeface="Corbel" panose="020B0503020204020204" pitchFamily="34" charset="0"/>
              </a:rPr>
              <a:t>European</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Union</a:t>
            </a:r>
            <a:r>
              <a:rPr kumimoji="0" lang="lt-LT" sz="1200" b="0" i="0" u="none" strike="noStrike" cap="none" normalizeH="0" baseline="0" noProof="0" dirty="0">
                <a:ln>
                  <a:noFill/>
                </a:ln>
                <a:solidFill>
                  <a:schemeClr val="tx1"/>
                </a:solidFill>
                <a:effectLst/>
                <a:latin typeface="Corbel" panose="020B0503020204020204" pitchFamily="34" charset="0"/>
              </a:rPr>
              <a:t>. (2019). </a:t>
            </a:r>
            <a:r>
              <a:rPr kumimoji="0" lang="lt-LT" sz="1200" b="0" i="1" u="none" strike="noStrike" cap="none" normalizeH="0" baseline="0" noProof="0" dirty="0">
                <a:ln>
                  <a:noFill/>
                </a:ln>
                <a:solidFill>
                  <a:schemeClr val="tx1"/>
                </a:solidFill>
                <a:effectLst/>
                <a:latin typeface="Corbel" panose="020B0503020204020204" pitchFamily="34" charset="0"/>
              </a:rPr>
              <a:t>EU </a:t>
            </a:r>
            <a:r>
              <a:rPr kumimoji="0" lang="lt-LT" sz="1200" b="0" i="1" u="none" strike="noStrike" cap="none" normalizeH="0" baseline="0" noProof="0" dirty="0" err="1">
                <a:ln>
                  <a:noFill/>
                </a:ln>
                <a:solidFill>
                  <a:schemeClr val="tx1"/>
                </a:solidFill>
                <a:effectLst/>
                <a:latin typeface="Corbel" panose="020B0503020204020204" pitchFamily="34" charset="0"/>
              </a:rPr>
              <a:t>Guidelines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for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Nearly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Zero-Energy</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Buildings</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nZEB</a:t>
            </a:r>
            <a:r>
              <a:rPr kumimoji="0" lang="lt-LT" sz="1200" b="0" i="1" u="none" strike="noStrike" cap="none" normalizeH="0" baseline="0" noProof="0" dirty="0">
                <a:ln>
                  <a:noFill/>
                </a:ln>
                <a:solidFill>
                  <a:schemeClr val="tx1"/>
                </a:solidFill>
                <a:effectLst/>
                <a:latin typeface="Corbel" panose="020B0503020204020204" pitchFamily="34" charset="0"/>
              </a:rPr>
              <a:t>)</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Publications</a:t>
            </a:r>
            <a:r>
              <a:rPr kumimoji="0" lang="lt-LT" sz="1200" b="0" i="0" u="none" strike="noStrike" cap="none" normalizeH="0" baseline="0" noProof="0" dirty="0">
                <a:ln>
                  <a:noFill/>
                </a:ln>
                <a:solidFill>
                  <a:schemeClr val="tx1"/>
                </a:solidFill>
                <a:effectLst/>
                <a:latin typeface="Corbel" panose="020B0503020204020204" pitchFamily="34" charset="0"/>
              </a:rPr>
              <a:t> Office </a:t>
            </a:r>
            <a:r>
              <a:rPr kumimoji="0" lang="lt-LT" sz="1200" b="0" i="0" u="none" strike="noStrike" cap="none" normalizeH="0" baseline="0" noProof="0" dirty="0" err="1">
                <a:ln>
                  <a:noFill/>
                </a:ln>
                <a:solidFill>
                  <a:schemeClr val="tx1"/>
                </a:solidFill>
                <a:effectLst/>
                <a:latin typeface="Corbel" panose="020B0503020204020204" pitchFamily="34" charset="0"/>
              </a:rPr>
              <a:t>of</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the</a:t>
            </a:r>
            <a:r>
              <a:rPr kumimoji="0" lang="lt-LT" sz="1200" b="0" i="0" u="none" strike="noStrike" cap="none" normalizeH="0" baseline="0" noProof="0" dirty="0">
                <a:ln>
                  <a:noFill/>
                </a:ln>
                <a:solidFill>
                  <a:schemeClr val="tx1"/>
                </a:solidFill>
                <a:effectLst/>
                <a:latin typeface="Corbel" panose="020B0503020204020204" pitchFamily="34" charset="0"/>
              </a:rPr>
              <a:t> EU.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1" i="0" u="none" strike="noStrike" cap="none" normalizeH="0" baseline="0" noProof="0" dirty="0">
                <a:ln>
                  <a:noFill/>
                </a:ln>
                <a:solidFill>
                  <a:schemeClr val="tx1"/>
                </a:solidFill>
                <a:effectLst/>
                <a:latin typeface="Corbel" panose="020B0503020204020204" pitchFamily="34" charset="0"/>
              </a:rPr>
              <a:t>IDAE</a:t>
            </a:r>
            <a:r>
              <a:rPr kumimoji="0" lang="lt-LT" sz="1200" b="0" i="0" u="none" strike="noStrike" cap="none" normalizeH="0" baseline="0" noProof="0" dirty="0">
                <a:ln>
                  <a:noFill/>
                </a:ln>
                <a:solidFill>
                  <a:schemeClr val="tx1"/>
                </a:solidFill>
                <a:effectLst/>
                <a:latin typeface="Corbel" panose="020B0503020204020204" pitchFamily="34" charset="0"/>
              </a:rPr>
              <a:t>. (2023). </a:t>
            </a:r>
            <a:r>
              <a:rPr kumimoji="0" lang="lt-LT" sz="1200" b="0" i="1" u="none" strike="noStrike" cap="none" normalizeH="0" baseline="0" noProof="0" dirty="0" err="1">
                <a:ln>
                  <a:noFill/>
                </a:ln>
                <a:solidFill>
                  <a:schemeClr val="tx1"/>
                </a:solidFill>
                <a:effectLst/>
                <a:latin typeface="Corbel" panose="020B0503020204020204" pitchFamily="34" charset="0"/>
              </a:rPr>
              <a:t>Guía</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Técnica</a:t>
            </a:r>
            <a:r>
              <a:rPr kumimoji="0" lang="lt-LT" sz="1200" b="0" i="1" u="none" strike="noStrike" cap="none" normalizeH="0" baseline="0" noProof="0" dirty="0">
                <a:ln>
                  <a:noFill/>
                </a:ln>
                <a:solidFill>
                  <a:schemeClr val="tx1"/>
                </a:solidFill>
                <a:effectLst/>
                <a:latin typeface="Corbel" panose="020B0503020204020204" pitchFamily="34" charset="0"/>
              </a:rPr>
              <a:t> de Bombas de </a:t>
            </a:r>
            <a:r>
              <a:rPr kumimoji="0" lang="lt-LT" sz="1200" b="0" i="1" u="none" strike="noStrike" cap="none" normalizeH="0" baseline="0" noProof="0" dirty="0" err="1">
                <a:ln>
                  <a:noFill/>
                </a:ln>
                <a:solidFill>
                  <a:schemeClr val="tx1"/>
                </a:solidFill>
                <a:effectLst/>
                <a:latin typeface="Corbel" panose="020B0503020204020204" pitchFamily="34" charset="0"/>
              </a:rPr>
              <a:t>Calor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en</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Rehabilitación</a:t>
            </a:r>
            <a:r>
              <a:rPr kumimoji="0" lang="lt-LT" sz="1200" b="0" i="1" u="none" strike="noStrike" cap="none" normalizeH="0" baseline="0" noProof="0" dirty="0">
                <a:ln>
                  <a:noFill/>
                </a:ln>
                <a:solidFill>
                  <a:schemeClr val="tx1"/>
                </a:solidFill>
                <a:effectLst/>
                <a:latin typeface="Corbel" panose="020B0503020204020204" pitchFamily="34" charset="0"/>
              </a:rPr>
              <a:t> de </a:t>
            </a:r>
            <a:r>
              <a:rPr kumimoji="0" lang="lt-LT" sz="1200" b="0" i="1" u="none" strike="noStrike" cap="none" normalizeH="0" baseline="0" noProof="0" dirty="0" err="1">
                <a:ln>
                  <a:noFill/>
                </a:ln>
                <a:solidFill>
                  <a:schemeClr val="tx1"/>
                </a:solidFill>
                <a:effectLst/>
                <a:latin typeface="Corbel" panose="020B0503020204020204" pitchFamily="34" charset="0"/>
              </a:rPr>
              <a:t>Edificios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0" i="0" u="none" strike="noStrike" cap="none" normalizeH="0" baseline="0" noProof="0" dirty="0" err="1">
                <a:ln>
                  <a:noFill/>
                </a:ln>
                <a:solidFill>
                  <a:schemeClr val="tx1"/>
                </a:solidFill>
                <a:effectLst/>
                <a:latin typeface="Corbel" panose="020B0503020204020204" pitchFamily="34" charset="0"/>
              </a:rPr>
              <a:t>Madrid</a:t>
            </a:r>
            <a:r>
              <a:rPr kumimoji="0" lang="lt-LT" sz="1200" b="0" i="0" u="none" strike="noStrike" cap="none" normalizeH="0" baseline="0" noProof="0" dirty="0">
                <a:ln>
                  <a:noFill/>
                </a:ln>
                <a:solidFill>
                  <a:schemeClr val="tx1"/>
                </a:solidFill>
                <a:effectLst/>
                <a:latin typeface="Corbel" panose="020B05030202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lt-LT" sz="1200" b="0" i="0" u="none" strike="noStrike" cap="none" normalizeH="0" baseline="0" noProof="0" dirty="0" err="1">
                <a:ln>
                  <a:noFill/>
                </a:ln>
                <a:solidFill>
                  <a:schemeClr val="tx1"/>
                </a:solidFill>
                <a:effectLst/>
                <a:latin typeface="Corbel" panose="020B0503020204020204" pitchFamily="34" charset="0"/>
              </a:rPr>
              <a:t>Hepbasli</a:t>
            </a:r>
            <a:r>
              <a:rPr kumimoji="0" lang="lt-LT" sz="1200" b="0" i="0" u="none" strike="noStrike" cap="none" normalizeH="0" baseline="0" noProof="0" dirty="0">
                <a:ln>
                  <a:noFill/>
                </a:ln>
                <a:solidFill>
                  <a:schemeClr val="tx1"/>
                </a:solidFill>
                <a:effectLst/>
                <a:latin typeface="Corbel" panose="020B0503020204020204" pitchFamily="34" charset="0"/>
              </a:rPr>
              <a:t>, A., &amp; </a:t>
            </a:r>
            <a:r>
              <a:rPr kumimoji="0" lang="lt-LT" sz="1200" b="0" i="0" u="none" strike="noStrike" cap="none" normalizeH="0" baseline="0" noProof="0" dirty="0" err="1">
                <a:ln>
                  <a:noFill/>
                </a:ln>
                <a:solidFill>
                  <a:schemeClr val="tx1"/>
                </a:solidFill>
                <a:effectLst/>
                <a:latin typeface="Corbel" panose="020B0503020204020204" pitchFamily="34" charset="0"/>
              </a:rPr>
              <a:t>Kalinci</a:t>
            </a:r>
            <a:r>
              <a:rPr kumimoji="0" lang="lt-LT" sz="1200" b="0" i="0" u="none" strike="noStrike" cap="none" normalizeH="0" baseline="0" noProof="0" dirty="0">
                <a:ln>
                  <a:noFill/>
                </a:ln>
                <a:solidFill>
                  <a:schemeClr val="tx1"/>
                </a:solidFill>
                <a:effectLst/>
                <a:latin typeface="Corbel" panose="020B0503020204020204" pitchFamily="34" charset="0"/>
              </a:rPr>
              <a:t>, Y. (2009). </a:t>
            </a:r>
            <a:r>
              <a:rPr kumimoji="0" lang="lt-LT" sz="1200" b="0" i="1" u="none" strike="noStrike" cap="none" normalizeH="0" baseline="0" noProof="0" dirty="0">
                <a:ln>
                  <a:noFill/>
                </a:ln>
                <a:solidFill>
                  <a:schemeClr val="tx1"/>
                </a:solidFill>
                <a:effectLst/>
                <a:latin typeface="Corbel" panose="020B0503020204020204" pitchFamily="34" charset="0"/>
              </a:rPr>
              <a:t>A </a:t>
            </a:r>
            <a:r>
              <a:rPr kumimoji="0" lang="lt-LT" sz="1200" b="0" i="1" u="none" strike="noStrike" cap="none" normalizeH="0" baseline="0" noProof="0" dirty="0" err="1">
                <a:ln>
                  <a:noFill/>
                </a:ln>
                <a:solidFill>
                  <a:schemeClr val="tx1"/>
                </a:solidFill>
                <a:effectLst/>
                <a:latin typeface="Corbel" panose="020B0503020204020204" pitchFamily="34" charset="0"/>
              </a:rPr>
              <a:t>review</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of</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pump</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water</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heating</a:t>
            </a:r>
            <a:r>
              <a:rPr kumimoji="0" lang="lt-LT" sz="1200" b="0" i="1" u="none" strike="noStrike" cap="none" normalizeH="0" baseline="0" noProof="0" dirty="0">
                <a:ln>
                  <a:noFill/>
                </a:ln>
                <a:solidFill>
                  <a:schemeClr val="tx1"/>
                </a:solidFill>
                <a:effectLst/>
                <a:latin typeface="Corbel" panose="020B0503020204020204" pitchFamily="34" charset="0"/>
              </a:rPr>
              <a:t> </a:t>
            </a:r>
            <a:r>
              <a:rPr kumimoji="0" lang="lt-LT" sz="1200" b="0" i="1" u="none" strike="noStrike" cap="none" normalizeH="0" baseline="0" noProof="0" dirty="0" err="1">
                <a:ln>
                  <a:noFill/>
                </a:ln>
                <a:solidFill>
                  <a:schemeClr val="tx1"/>
                </a:solidFill>
                <a:effectLst/>
                <a:latin typeface="Corbel" panose="020B0503020204020204" pitchFamily="34" charset="0"/>
              </a:rPr>
              <a:t>systems</a:t>
            </a:r>
            <a:r>
              <a:rPr kumimoji="0" lang="lt-LT" sz="1200" b="0"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Renewable</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and</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Sustainable</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Energy</a:t>
            </a:r>
            <a:r>
              <a:rPr kumimoji="0" lang="lt-LT" sz="1200" b="1" i="0" u="none" strike="noStrike" cap="none" normalizeH="0" baseline="0" noProof="0" dirty="0">
                <a:ln>
                  <a:noFill/>
                </a:ln>
                <a:solidFill>
                  <a:schemeClr val="tx1"/>
                </a:solidFill>
                <a:effectLst/>
                <a:latin typeface="Corbel" panose="020B0503020204020204" pitchFamily="34" charset="0"/>
              </a:rPr>
              <a:t> </a:t>
            </a:r>
            <a:r>
              <a:rPr kumimoji="0" lang="lt-LT" sz="1200" b="1" i="0" u="none" strike="noStrike" cap="none" normalizeH="0" baseline="0" noProof="0" dirty="0" err="1">
                <a:ln>
                  <a:noFill/>
                </a:ln>
                <a:solidFill>
                  <a:schemeClr val="tx1"/>
                </a:solidFill>
                <a:effectLst/>
                <a:latin typeface="Corbel" panose="020B0503020204020204" pitchFamily="34" charset="0"/>
              </a:rPr>
              <a:t>Reviews</a:t>
            </a:r>
            <a:r>
              <a:rPr kumimoji="0" lang="lt-LT" sz="1200" b="0" i="0" u="none" strike="noStrike" cap="none" normalizeH="0" baseline="0" noProof="0" dirty="0">
                <a:ln>
                  <a:noFill/>
                </a:ln>
                <a:solidFill>
                  <a:schemeClr val="tx1"/>
                </a:solidFill>
                <a:effectLst/>
                <a:latin typeface="Corbel" panose="020B0503020204020204" pitchFamily="34" charset="0"/>
              </a:rPr>
              <a:t>, 13(6–7), 1211–1229.</a:t>
            </a:r>
          </a:p>
        </p:txBody>
      </p:sp>
    </p:spTree>
    <p:extLst>
      <p:ext uri="{BB962C8B-B14F-4D97-AF65-F5344CB8AC3E}">
        <p14:creationId xmlns:p14="http://schemas.microsoft.com/office/powerpoint/2010/main" val="71238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51453A0-1BB6-2BED-D714-BBDEDCD2CB24}"/>
              </a:ext>
            </a:extLst>
          </p:cNvPr>
          <p:cNvSpPr>
            <a:spLocks noGrp="1"/>
          </p:cNvSpPr>
          <p:nvPr>
            <p:ph type="pic" sz="quarter" idx="15"/>
          </p:nvPr>
        </p:nvSpPr>
        <p:spPr>
          <a:xfrm>
            <a:off x="0" y="0"/>
            <a:ext cx="11979667" cy="6858000"/>
          </a:xfrm>
        </p:spPr>
        <p:txBody>
          <a:bodyPr/>
          <a:lstStyle/>
          <a:p>
            <a:endParaRPr lang="lt-LT" noProof="0" dirty="0"/>
          </a:p>
        </p:txBody>
      </p:sp>
      <p:sp>
        <p:nvSpPr>
          <p:cNvPr id="4" name="Title 3">
            <a:extLst>
              <a:ext uri="{FF2B5EF4-FFF2-40B4-BE49-F238E27FC236}">
                <a16:creationId xmlns:a16="http://schemas.microsoft.com/office/drawing/2014/main" id="{D8C3E427-4B21-7264-49C8-4A492C214F37}"/>
              </a:ext>
            </a:extLst>
          </p:cNvPr>
          <p:cNvSpPr>
            <a:spLocks noGrp="1"/>
          </p:cNvSpPr>
          <p:nvPr>
            <p:ph type="title"/>
          </p:nvPr>
        </p:nvSpPr>
        <p:spPr>
          <a:xfrm>
            <a:off x="838200" y="960473"/>
            <a:ext cx="10515600" cy="667605"/>
          </a:xfrm>
        </p:spPr>
        <p:txBody>
          <a:bodyPr>
            <a:normAutofit fontScale="90000"/>
          </a:bodyPr>
          <a:lstStyle/>
          <a:p>
            <a:pPr lvl="0" algn="ctr">
              <a:lnSpc>
                <a:spcPct val="100000"/>
              </a:lnSpc>
              <a:defRPr/>
            </a:pPr>
            <a:r>
              <a:rPr lang="lt-LT" sz="4400">
                <a:latin typeface="Calibri" panose="020F0502020204030204"/>
                <a:ea typeface="+mn-ea"/>
                <a:cs typeface="+mn-cs"/>
              </a:rPr>
              <a:t>Ačiū už dėmesį!</a:t>
            </a:r>
            <a:endParaRPr lang="lt-LT" noProof="0" dirty="0"/>
          </a:p>
        </p:txBody>
      </p:sp>
      <p:grpSp>
        <p:nvGrpSpPr>
          <p:cNvPr id="8" name="Group 16">
            <a:extLst>
              <a:ext uri="{FF2B5EF4-FFF2-40B4-BE49-F238E27FC236}">
                <a16:creationId xmlns:a16="http://schemas.microsoft.com/office/drawing/2014/main" id="{0E8F0B0C-A163-22B2-267E-B025716438EA}"/>
              </a:ext>
            </a:extLst>
          </p:cNvPr>
          <p:cNvGrpSpPr/>
          <p:nvPr/>
        </p:nvGrpSpPr>
        <p:grpSpPr>
          <a:xfrm>
            <a:off x="1990335" y="2216727"/>
            <a:ext cx="8211330" cy="3278548"/>
            <a:chOff x="1532836" y="1565215"/>
            <a:chExt cx="9366079" cy="3874642"/>
          </a:xfrm>
        </p:grpSpPr>
        <p:pic>
          <p:nvPicPr>
            <p:cNvPr id="9" name="Picture 9" descr="A picture containing graphical user interface&#10;&#10;Description automatically generated">
              <a:extLst>
                <a:ext uri="{FF2B5EF4-FFF2-40B4-BE49-F238E27FC236}">
                  <a16:creationId xmlns:a16="http://schemas.microsoft.com/office/drawing/2014/main" id="{74127FD7-7794-7DB1-F6E1-0B2C64C01385}"/>
                </a:ext>
              </a:extLst>
            </p:cNvPr>
            <p:cNvPicPr>
              <a:picLocks noChangeAspect="1"/>
            </p:cNvPicPr>
            <p:nvPr/>
          </p:nvPicPr>
          <p:blipFill>
            <a:blip r:embed="rId2"/>
            <a:stretch>
              <a:fillRect/>
            </a:stretch>
          </p:blipFill>
          <p:spPr>
            <a:xfrm>
              <a:off x="1532836" y="1653893"/>
              <a:ext cx="2008708" cy="859984"/>
            </a:xfrm>
            <a:prstGeom prst="rect">
              <a:avLst/>
            </a:prstGeom>
            <a:noFill/>
            <a:ln cap="flat">
              <a:noFill/>
            </a:ln>
          </p:spPr>
        </p:pic>
        <p:pic>
          <p:nvPicPr>
            <p:cNvPr id="10" name="Picture 10">
              <a:extLst>
                <a:ext uri="{FF2B5EF4-FFF2-40B4-BE49-F238E27FC236}">
                  <a16:creationId xmlns:a16="http://schemas.microsoft.com/office/drawing/2014/main" id="{16A6B08E-C649-CAC2-0EDD-CF838BBBD5F6}"/>
                </a:ext>
              </a:extLst>
            </p:cNvPr>
            <p:cNvPicPr>
              <a:picLocks noChangeAspect="1"/>
            </p:cNvPicPr>
            <p:nvPr/>
          </p:nvPicPr>
          <p:blipFill>
            <a:blip r:embed="rId3"/>
            <a:stretch>
              <a:fillRect/>
            </a:stretch>
          </p:blipFill>
          <p:spPr>
            <a:xfrm>
              <a:off x="3717328" y="1565215"/>
              <a:ext cx="3953435" cy="939399"/>
            </a:xfrm>
            <a:prstGeom prst="rect">
              <a:avLst/>
            </a:prstGeom>
            <a:noFill/>
            <a:ln cap="flat">
              <a:noFill/>
            </a:ln>
          </p:spPr>
        </p:pic>
        <p:pic>
          <p:nvPicPr>
            <p:cNvPr id="11" name="Picture 11">
              <a:extLst>
                <a:ext uri="{FF2B5EF4-FFF2-40B4-BE49-F238E27FC236}">
                  <a16:creationId xmlns:a16="http://schemas.microsoft.com/office/drawing/2014/main" id="{37856F3A-BFD3-2077-8DE6-9A53C95EC60F}"/>
                </a:ext>
              </a:extLst>
            </p:cNvPr>
            <p:cNvPicPr>
              <a:picLocks noChangeAspect="1"/>
            </p:cNvPicPr>
            <p:nvPr/>
          </p:nvPicPr>
          <p:blipFill>
            <a:blip r:embed="rId4"/>
            <a:stretch>
              <a:fillRect/>
            </a:stretch>
          </p:blipFill>
          <p:spPr>
            <a:xfrm>
              <a:off x="7846548" y="1691045"/>
              <a:ext cx="3052367" cy="970452"/>
            </a:xfrm>
            <a:prstGeom prst="rect">
              <a:avLst/>
            </a:prstGeom>
            <a:noFill/>
            <a:ln cap="flat">
              <a:noFill/>
            </a:ln>
          </p:spPr>
        </p:pic>
        <p:pic>
          <p:nvPicPr>
            <p:cNvPr id="12" name="Picture 12">
              <a:extLst>
                <a:ext uri="{FF2B5EF4-FFF2-40B4-BE49-F238E27FC236}">
                  <a16:creationId xmlns:a16="http://schemas.microsoft.com/office/drawing/2014/main" id="{0A398E8B-FB40-7B3A-A371-07D353CE981E}"/>
                </a:ext>
              </a:extLst>
            </p:cNvPr>
            <p:cNvPicPr>
              <a:picLocks noChangeAspect="1"/>
            </p:cNvPicPr>
            <p:nvPr/>
          </p:nvPicPr>
          <p:blipFill>
            <a:blip r:embed="rId5"/>
            <a:stretch>
              <a:fillRect/>
            </a:stretch>
          </p:blipFill>
          <p:spPr>
            <a:xfrm>
              <a:off x="1629213" y="3161181"/>
              <a:ext cx="1912330" cy="1005867"/>
            </a:xfrm>
            <a:prstGeom prst="rect">
              <a:avLst/>
            </a:prstGeom>
            <a:noFill/>
            <a:ln cap="flat">
              <a:noFill/>
            </a:ln>
          </p:spPr>
        </p:pic>
        <p:pic>
          <p:nvPicPr>
            <p:cNvPr id="13" name="Picture 13">
              <a:extLst>
                <a:ext uri="{FF2B5EF4-FFF2-40B4-BE49-F238E27FC236}">
                  <a16:creationId xmlns:a16="http://schemas.microsoft.com/office/drawing/2014/main" id="{DD760006-2059-5DC7-6349-02DF28092080}"/>
                </a:ext>
              </a:extLst>
            </p:cNvPr>
            <p:cNvPicPr>
              <a:picLocks noChangeAspect="1"/>
            </p:cNvPicPr>
            <p:nvPr/>
          </p:nvPicPr>
          <p:blipFill>
            <a:blip r:embed="rId6"/>
            <a:stretch>
              <a:fillRect/>
            </a:stretch>
          </p:blipFill>
          <p:spPr>
            <a:xfrm>
              <a:off x="4072179" y="3128400"/>
              <a:ext cx="3774368" cy="939399"/>
            </a:xfrm>
            <a:prstGeom prst="rect">
              <a:avLst/>
            </a:prstGeom>
            <a:noFill/>
            <a:ln cap="flat">
              <a:noFill/>
            </a:ln>
          </p:spPr>
        </p:pic>
        <p:pic>
          <p:nvPicPr>
            <p:cNvPr id="14" name="Picture 14">
              <a:extLst>
                <a:ext uri="{FF2B5EF4-FFF2-40B4-BE49-F238E27FC236}">
                  <a16:creationId xmlns:a16="http://schemas.microsoft.com/office/drawing/2014/main" id="{70F93A9F-3A8D-9A99-972A-9A06E64E2022}"/>
                </a:ext>
              </a:extLst>
            </p:cNvPr>
            <p:cNvPicPr>
              <a:picLocks noChangeAspect="1"/>
            </p:cNvPicPr>
            <p:nvPr/>
          </p:nvPicPr>
          <p:blipFill>
            <a:blip r:embed="rId7"/>
            <a:stretch>
              <a:fillRect/>
            </a:stretch>
          </p:blipFill>
          <p:spPr>
            <a:xfrm>
              <a:off x="8377184" y="2882618"/>
              <a:ext cx="1771457" cy="1769583"/>
            </a:xfrm>
            <a:prstGeom prst="rect">
              <a:avLst/>
            </a:prstGeom>
            <a:noFill/>
            <a:ln cap="flat">
              <a:noFill/>
            </a:ln>
          </p:spPr>
        </p:pic>
        <p:pic>
          <p:nvPicPr>
            <p:cNvPr id="15" name="Picture 15">
              <a:extLst>
                <a:ext uri="{FF2B5EF4-FFF2-40B4-BE49-F238E27FC236}">
                  <a16:creationId xmlns:a16="http://schemas.microsoft.com/office/drawing/2014/main" id="{7D2C17FF-7198-D954-74A1-35F0899B34FE}"/>
                </a:ext>
              </a:extLst>
            </p:cNvPr>
            <p:cNvPicPr>
              <a:picLocks noChangeAspect="1"/>
            </p:cNvPicPr>
            <p:nvPr/>
          </p:nvPicPr>
          <p:blipFill>
            <a:blip r:embed="rId8"/>
            <a:stretch>
              <a:fillRect/>
            </a:stretch>
          </p:blipFill>
          <p:spPr>
            <a:xfrm>
              <a:off x="4293574" y="4662617"/>
              <a:ext cx="3377180" cy="777240"/>
            </a:xfrm>
            <a:prstGeom prst="rect">
              <a:avLst/>
            </a:prstGeom>
            <a:noFill/>
            <a:ln cap="flat">
              <a:noFill/>
            </a:ln>
          </p:spPr>
        </p:pic>
      </p:grpSp>
    </p:spTree>
    <p:extLst>
      <p:ext uri="{BB962C8B-B14F-4D97-AF65-F5344CB8AC3E}">
        <p14:creationId xmlns:p14="http://schemas.microsoft.com/office/powerpoint/2010/main" val="425176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0733-5442-1C24-B356-AE16A4E4DC84}"/>
              </a:ext>
            </a:extLst>
          </p:cNvPr>
          <p:cNvSpPr>
            <a:spLocks noGrp="1"/>
          </p:cNvSpPr>
          <p:nvPr>
            <p:ph type="title"/>
          </p:nvPr>
        </p:nvSpPr>
        <p:spPr>
          <a:xfrm>
            <a:off x="636647" y="405139"/>
            <a:ext cx="10627495" cy="657083"/>
          </a:xfrm>
        </p:spPr>
        <p:txBody>
          <a:bodyPr/>
          <a:lstStyle/>
          <a:p>
            <a:r>
              <a:rPr lang="lt-LT" sz="2400" noProof="0" dirty="0"/>
              <a:t>Šilumos siurblys prieš boilerį</a:t>
            </a:r>
          </a:p>
        </p:txBody>
      </p:sp>
      <p:sp>
        <p:nvSpPr>
          <p:cNvPr id="4" name="Text Placeholder 3">
            <a:extLst>
              <a:ext uri="{FF2B5EF4-FFF2-40B4-BE49-F238E27FC236}">
                <a16:creationId xmlns:a16="http://schemas.microsoft.com/office/drawing/2014/main" id="{4BD42E81-BE44-DEFF-4656-E7F88ADFEFE2}"/>
              </a:ext>
            </a:extLst>
          </p:cNvPr>
          <p:cNvSpPr>
            <a:spLocks noGrp="1"/>
          </p:cNvSpPr>
          <p:nvPr>
            <p:ph type="body" idx="2"/>
          </p:nvPr>
        </p:nvSpPr>
        <p:spPr>
          <a:xfrm>
            <a:off x="767275" y="1169874"/>
            <a:ext cx="9731072" cy="1849371"/>
          </a:xfrm>
        </p:spPr>
        <p:txBody>
          <a:bodyPr>
            <a:normAutofit lnSpcReduction="10000"/>
          </a:bodyPr>
          <a:lstStyle/>
          <a:p>
            <a:pPr algn="just"/>
            <a:r>
              <a:rPr lang="lt-LT" sz="1600" noProof="0" dirty="0">
                <a:solidFill>
                  <a:srgbClr val="0070C0"/>
                </a:solidFill>
                <a:latin typeface="Corbel" panose="020B0503020204020204" pitchFamily="34" charset="0"/>
              </a:rPr>
              <a:t>Skirtingai nuo įprasto boilerio (šilumą generuoja  deginant iškastinį kurą), šilumos siurblys tik perduoda šilumą. Boileris sukurtą cheminę energiją tiesiog paverčia ją šilumine energija ir perduoda į vandenį, o šilumos siurblys naudoja išorinį darbą, kad perkeltų iš aplinkos gautą šilumą į proceso šildymo kontūrą.</a:t>
            </a:r>
          </a:p>
          <a:p>
            <a:pPr algn="just"/>
            <a:r>
              <a:rPr lang="lt-LT" sz="1600" noProof="0" dirty="0">
                <a:solidFill>
                  <a:srgbClr val="0070C0"/>
                </a:solidFill>
                <a:latin typeface="Corbel" panose="020B0503020204020204" pitchFamily="34" charset="0"/>
              </a:rPr>
              <a:t>Todėl šilumos siurblys gali tiekti daugiau šiluminės energijos nei išnaudoja išorinio darbo sąnaudų (COP &gt; 1), nes didelė dalis jo išgaunamos šilumos yra iš aplinkos (nekainuoja). Praktiškai tai reiškia, kad šilumos siurbliai gali pasiekti aukštesnį proceso naudingumo koeficientą, panaudodami aplinkoje natūraliai esančią šilumą, tuo tarpu boileriai gali pasiekti ne daugiau 100 % galimos </a:t>
            </a:r>
            <a:r>
              <a:rPr lang="lt-LT" sz="1600" dirty="0">
                <a:solidFill>
                  <a:srgbClr val="0070C0"/>
                </a:solidFill>
                <a:latin typeface="Corbel" panose="020B0503020204020204" pitchFamily="34" charset="0"/>
              </a:rPr>
              <a:t>kuro</a:t>
            </a:r>
            <a:r>
              <a:rPr lang="lt-LT" sz="1600" noProof="0" dirty="0">
                <a:solidFill>
                  <a:srgbClr val="0070C0"/>
                </a:solidFill>
                <a:latin typeface="Corbel" panose="020B0503020204020204" pitchFamily="34" charset="0"/>
              </a:rPr>
              <a:t>energijos (ar šiek tiek daugiau, jei vyksta kondensacija). </a:t>
            </a:r>
            <a:endParaRPr lang="lt-LT" sz="1400" noProof="0" dirty="0">
              <a:solidFill>
                <a:srgbClr val="0070C0"/>
              </a:solidFill>
              <a:latin typeface="Corbel" panose="020B0503020204020204" pitchFamily="34" charset="0"/>
            </a:endParaRPr>
          </a:p>
        </p:txBody>
      </p:sp>
      <p:sp>
        <p:nvSpPr>
          <p:cNvPr id="6" name="Title 1">
            <a:extLst>
              <a:ext uri="{FF2B5EF4-FFF2-40B4-BE49-F238E27FC236}">
                <a16:creationId xmlns:a16="http://schemas.microsoft.com/office/drawing/2014/main" id="{1915B4A8-18DA-DE71-3BA5-B8685DC02984}"/>
              </a:ext>
            </a:extLst>
          </p:cNvPr>
          <p:cNvSpPr txBox="1">
            <a:spLocks/>
          </p:cNvSpPr>
          <p:nvPr/>
        </p:nvSpPr>
        <p:spPr>
          <a:xfrm>
            <a:off x="636647" y="2895298"/>
            <a:ext cx="10627495" cy="65708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Šilumos siurblių komponentai ir papildomos sistemos</a:t>
            </a:r>
          </a:p>
        </p:txBody>
      </p:sp>
      <p:sp>
        <p:nvSpPr>
          <p:cNvPr id="7" name="Text Placeholder 3">
            <a:extLst>
              <a:ext uri="{FF2B5EF4-FFF2-40B4-BE49-F238E27FC236}">
                <a16:creationId xmlns:a16="http://schemas.microsoft.com/office/drawing/2014/main" id="{860A75F0-9022-C5A7-5B39-0F64D4FA6859}"/>
              </a:ext>
            </a:extLst>
          </p:cNvPr>
          <p:cNvSpPr txBox="1">
            <a:spLocks/>
          </p:cNvSpPr>
          <p:nvPr/>
        </p:nvSpPr>
        <p:spPr>
          <a:xfrm>
            <a:off x="767274" y="3552380"/>
            <a:ext cx="9813639" cy="2225421"/>
          </a:xfrm>
          <a:prstGeom prst="rect">
            <a:avLst/>
          </a:prstGeom>
          <a:noFill/>
          <a:ln>
            <a:noFill/>
          </a:ln>
        </p:spPr>
        <p:txBody>
          <a:bodyPr vert="horz" wrap="square" lIns="91440" tIns="45720" rIns="91440" bIns="45720" anchor="t" anchorCtr="0" compatLnSpc="1">
            <a:normAutofit fontScale="92500" lnSpcReduction="20000"/>
          </a:bodyPr>
          <a:lstStyle>
            <a:lvl1pPr marL="0" marR="0" lvl="0" indent="0" algn="l" defTabSz="914400" rtl="0" eaLnBrk="1" fontAlgn="auto" hangingPunct="1">
              <a:lnSpc>
                <a:spcPct val="100000"/>
              </a:lnSpc>
              <a:spcBef>
                <a:spcPts val="1000"/>
              </a:spcBef>
              <a:spcAft>
                <a:spcPts val="0"/>
              </a:spcAft>
              <a:buClr>
                <a:srgbClr val="9FC3E1"/>
              </a:buClr>
              <a:buSzPct val="80000"/>
              <a:buFont typeface="Corbel" pitchFamily="34"/>
              <a:buNone/>
              <a:tabLst/>
              <a:defRPr lang="el-GR" sz="1700" b="0" i="0" u="none" strike="noStrike" kern="1200" cap="none" spc="0" baseline="0">
                <a:solidFill>
                  <a:srgbClr val="9FC3E1"/>
                </a:solidFill>
                <a:uFillTx/>
                <a:latin typeface="Corbel"/>
              </a:defRPr>
            </a:lvl1pPr>
            <a:lvl2pPr marL="457200" marR="0" lvl="1"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2000" b="0" i="0" u="none" strike="noStrike" kern="1200" cap="none" spc="0" baseline="0">
                <a:solidFill>
                  <a:srgbClr val="9FC3E1"/>
                </a:solidFill>
                <a:uFillTx/>
                <a:latin typeface="Corbel"/>
              </a:defRPr>
            </a:lvl2pPr>
            <a:lvl3pPr marL="731520" marR="0" lvl="2"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800" b="0" i="0" u="none" strike="noStrike" kern="1200" cap="none" spc="0" baseline="0">
                <a:solidFill>
                  <a:srgbClr val="9FC3E1"/>
                </a:solidFill>
                <a:uFillTx/>
                <a:latin typeface="Corbel"/>
              </a:defRPr>
            </a:lvl3pPr>
            <a:lvl4pPr marL="1005840" marR="0" lvl="3"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4pPr>
            <a:lvl5pPr marL="1280160" marR="0" lvl="4" indent="-182880" algn="l" defTabSz="914400" rtl="0" eaLnBrk="1" fontAlgn="auto" hangingPunct="1">
              <a:lnSpc>
                <a:spcPct val="90000"/>
              </a:lnSpc>
              <a:spcBef>
                <a:spcPts val="200"/>
              </a:spcBef>
              <a:spcAft>
                <a:spcPts val="400"/>
              </a:spcAft>
              <a:buClr>
                <a:srgbClr val="9FC3E1"/>
              </a:buClr>
              <a:buSzPct val="80000"/>
              <a:buFont typeface="Corbel" pitchFamily="34"/>
              <a:buChar char="•"/>
              <a:tabLst/>
              <a:defRPr lang="el-GR" sz="1600" b="0" i="0" u="none" strike="noStrike" kern="1200" cap="none" spc="0" baseline="0">
                <a:solidFill>
                  <a:srgbClr val="9FC3E1"/>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noProof="0" dirty="0">
                <a:solidFill>
                  <a:srgbClr val="0070C0"/>
                </a:solidFill>
                <a:latin typeface="Corbel" panose="020B0503020204020204" pitchFamily="34" charset="0"/>
              </a:rPr>
              <a:t>Visą šilumos siurblio sistemą sudaro trys sujungti posistemės: </a:t>
            </a:r>
            <a:r>
              <a:rPr lang="lt-LT" b="1" noProof="0" dirty="0">
                <a:solidFill>
                  <a:srgbClr val="0070C0"/>
                </a:solidFill>
                <a:latin typeface="Corbel" panose="020B0503020204020204" pitchFamily="34" charset="0"/>
              </a:rPr>
              <a:t>šilumos šaltinis </a:t>
            </a:r>
            <a:r>
              <a:rPr lang="lt-LT" noProof="0" dirty="0">
                <a:solidFill>
                  <a:srgbClr val="0070C0"/>
                </a:solidFill>
                <a:latin typeface="Corbel" panose="020B0503020204020204" pitchFamily="34" charset="0"/>
              </a:rPr>
              <a:t>(pvz., žemė, aplinkos oras arba vanduo), </a:t>
            </a:r>
            <a:r>
              <a:rPr lang="lt-LT" b="1" noProof="0" dirty="0">
                <a:solidFill>
                  <a:srgbClr val="0070C0"/>
                </a:solidFill>
                <a:latin typeface="Corbel" panose="020B0503020204020204" pitchFamily="34" charset="0"/>
              </a:rPr>
              <a:t>šaldymo kontūras</a:t>
            </a:r>
            <a:r>
              <a:rPr lang="lt-LT" noProof="0" dirty="0">
                <a:solidFill>
                  <a:srgbClr val="0070C0"/>
                </a:solidFill>
                <a:latin typeface="Corbel" panose="020B0503020204020204" pitchFamily="34" charset="0"/>
              </a:rPr>
              <a:t> ir šilumos paskirstymo (vidaus) sistema. Šaldymo kontūru (uždaras kontūras) cirkuliuoja darbinis šaltnešis</a:t>
            </a:r>
            <a:r>
              <a:rPr lang="lt-LT" dirty="0">
                <a:solidFill>
                  <a:srgbClr val="0070C0"/>
                </a:solidFill>
                <a:latin typeface="Corbel" panose="020B0503020204020204" pitchFamily="34" charset="0"/>
              </a:rPr>
              <a:t>, šilumai dalintis ir apjungiant</a:t>
            </a:r>
            <a:r>
              <a:rPr lang="lt-LT" noProof="0" dirty="0">
                <a:solidFill>
                  <a:srgbClr val="0070C0"/>
                </a:solidFill>
                <a:latin typeface="Corbel" panose="020B0503020204020204" pitchFamily="34" charset="0"/>
              </a:rPr>
              <a:t> tarp keturių pagrindinių komponentų – garintuvas, kompresorius, kondensatorius, išsiplėtimo vožtuvas.
Cirkuliuodamas šaltnešis sugeria šilumą iš </a:t>
            </a:r>
            <a:r>
              <a:rPr lang="lt-LT" dirty="0">
                <a:solidFill>
                  <a:srgbClr val="0070C0"/>
                </a:solidFill>
                <a:latin typeface="Corbel" panose="020B0503020204020204" pitchFamily="34" charset="0"/>
              </a:rPr>
              <a:t>garintuve esančio šaltinio prie žemo slėgio, tuomet jis yra suspaudžiamas (pakeliama jo temperatūra), o po to jis atiduoda šilumą </a:t>
            </a:r>
            <a:r>
              <a:rPr lang="lt-LT" noProof="0" dirty="0">
                <a:solidFill>
                  <a:srgbClr val="0070C0"/>
                </a:solidFill>
                <a:latin typeface="Corbel" panose="020B0503020204020204" pitchFamily="34" charset="0"/>
              </a:rPr>
              <a:t>kondensatoriuje ir nukreipia į paskirstymo sistemą prie aukšto slėgio. Tada atvėsintas </a:t>
            </a:r>
            <a:r>
              <a:rPr lang="lt-LT" dirty="0">
                <a:solidFill>
                  <a:srgbClr val="0070C0"/>
                </a:solidFill>
                <a:latin typeface="Corbel" panose="020B0503020204020204" pitchFamily="34" charset="0"/>
              </a:rPr>
              <a:t>skystoje būklėje </a:t>
            </a:r>
            <a:r>
              <a:rPr lang="lt-LT" noProof="0" dirty="0">
                <a:solidFill>
                  <a:srgbClr val="0070C0"/>
                </a:solidFill>
                <a:latin typeface="Corbel" panose="020B0503020204020204" pitchFamily="34" charset="0"/>
              </a:rPr>
              <a:t>šaltnešis vėl išplečiamas, kad ciklas būtų atnaujintas. 
Derinanat </a:t>
            </a:r>
            <a:r>
              <a:rPr lang="lt-LT" dirty="0">
                <a:solidFill>
                  <a:srgbClr val="0070C0"/>
                </a:solidFill>
                <a:latin typeface="Corbel" panose="020B0503020204020204" pitchFamily="34" charset="0"/>
              </a:rPr>
              <a:t>šiuos komponentus, šilumos siurblys perduoda šiluminę energiją toliau ir jis cirkuliuojaper visas sistemos dalis.</a:t>
            </a:r>
          </a:p>
        </p:txBody>
      </p:sp>
    </p:spTree>
    <p:extLst>
      <p:ext uri="{BB962C8B-B14F-4D97-AF65-F5344CB8AC3E}">
        <p14:creationId xmlns:p14="http://schemas.microsoft.com/office/powerpoint/2010/main" val="220174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A6E2E-6FEC-6EC7-55F9-87F763720A19}"/>
              </a:ext>
            </a:extLst>
          </p:cNvPr>
          <p:cNvSpPr>
            <a:spLocks noGrp="1"/>
          </p:cNvSpPr>
          <p:nvPr>
            <p:ph type="title"/>
          </p:nvPr>
        </p:nvSpPr>
        <p:spPr>
          <a:xfrm>
            <a:off x="933452" y="497440"/>
            <a:ext cx="10736932" cy="734785"/>
          </a:xfrm>
        </p:spPr>
        <p:txBody>
          <a:bodyPr/>
          <a:lstStyle/>
          <a:p>
            <a:r>
              <a:rPr lang="lt-LT" sz="3200" noProof="0" dirty="0"/>
              <a:t>Šilumos siurblių tipai</a:t>
            </a:r>
          </a:p>
        </p:txBody>
      </p:sp>
      <p:sp>
        <p:nvSpPr>
          <p:cNvPr id="4" name="Marcador de texto 3">
            <a:extLst>
              <a:ext uri="{FF2B5EF4-FFF2-40B4-BE49-F238E27FC236}">
                <a16:creationId xmlns:a16="http://schemas.microsoft.com/office/drawing/2014/main" id="{74656231-2906-63EA-A18D-5A5A3A3150DA}"/>
              </a:ext>
            </a:extLst>
          </p:cNvPr>
          <p:cNvSpPr>
            <a:spLocks noGrp="1"/>
          </p:cNvSpPr>
          <p:nvPr>
            <p:ph type="body" idx="2"/>
          </p:nvPr>
        </p:nvSpPr>
        <p:spPr>
          <a:xfrm>
            <a:off x="933452" y="1836868"/>
            <a:ext cx="10263635" cy="1881341"/>
          </a:xfrm>
        </p:spPr>
        <p:txBody>
          <a:bodyPr>
            <a:noAutofit/>
          </a:bodyPr>
          <a:lstStyle/>
          <a:p>
            <a:pPr algn="just">
              <a:spcBef>
                <a:spcPts val="600"/>
              </a:spcBef>
            </a:pPr>
            <a:r>
              <a:rPr lang="lt-LT" sz="1600" noProof="0" dirty="0">
                <a:solidFill>
                  <a:schemeClr val="accent5">
                    <a:lumMod val="75000"/>
                  </a:schemeClr>
                </a:solidFill>
              </a:rPr>
              <a:t>Dažniausiai šilumos siurbliuose naudojamas </a:t>
            </a:r>
            <a:r>
              <a:rPr lang="lt-LT" sz="1600" b="1" noProof="0" dirty="0">
                <a:solidFill>
                  <a:schemeClr val="accent5">
                    <a:lumMod val="75000"/>
                  </a:schemeClr>
                </a:solidFill>
              </a:rPr>
              <a:t>mechaninis garų suspaudimo ciklas</a:t>
            </a:r>
            <a:r>
              <a:rPr lang="lt-LT" sz="1600" noProof="0" dirty="0">
                <a:solidFill>
                  <a:schemeClr val="accent5">
                    <a:lumMod val="75000"/>
                  </a:schemeClr>
                </a:solidFill>
              </a:rPr>
              <a:t>, kurį įgalina elektrinis kompresorius. Šiame cikle </a:t>
            </a:r>
            <a:r>
              <a:rPr lang="lt-LT" sz="1600" noProof="0" dirty="0" err="1">
                <a:solidFill>
                  <a:schemeClr val="accent5">
                    <a:lumMod val="75000"/>
                  </a:schemeClr>
                </a:solidFill>
              </a:rPr>
              <a:t>šaltnešis</a:t>
            </a:r>
            <a:r>
              <a:rPr lang="lt-LT" sz="1600" noProof="0" dirty="0">
                <a:solidFill>
                  <a:schemeClr val="accent5">
                    <a:lumMod val="75000"/>
                  </a:schemeClr>
                </a:solidFill>
              </a:rPr>
              <a:t> nuolat cirkuliuoja ir keičia savo agregatinę būseną (skystis ↔ garai). Kompresorius padidina </a:t>
            </a:r>
            <a:r>
              <a:rPr lang="lt-LT" sz="1600" noProof="0" dirty="0" err="1">
                <a:solidFill>
                  <a:schemeClr val="accent5">
                    <a:lumMod val="75000"/>
                  </a:schemeClr>
                </a:solidFill>
              </a:rPr>
              <a:t>šaltnešio</a:t>
            </a:r>
            <a:r>
              <a:rPr lang="lt-LT" sz="1600" noProof="0" dirty="0">
                <a:solidFill>
                  <a:schemeClr val="accent5">
                    <a:lumMod val="75000"/>
                  </a:schemeClr>
                </a:solidFill>
              </a:rPr>
              <a:t> slėgį ir </a:t>
            </a:r>
            <a:r>
              <a:rPr lang="lt-LT" sz="1600" dirty="0">
                <a:solidFill>
                  <a:schemeClr val="accent5">
                    <a:lumMod val="75000"/>
                  </a:schemeClr>
                </a:solidFill>
              </a:rPr>
              <a:t>temperatūrą, todėl jis gali išskirti šilumą kondensatoriuje. Po kondensacijos šaltnešis droseliuojamas per išsiplėtimo vožtuvą, </a:t>
            </a:r>
            <a:r>
              <a:rPr lang="lt-LT" sz="1600" noProof="0" dirty="0">
                <a:solidFill>
                  <a:schemeClr val="accent5">
                    <a:lumMod val="75000"/>
                  </a:schemeClr>
                </a:solidFill>
              </a:rPr>
              <a:t>jo slėgis ir temperatūra mažėja, o tada jis garinamas naudodamas šilumą šaltinyje.</a:t>
            </a:r>
          </a:p>
          <a:p>
            <a:pPr algn="just">
              <a:spcBef>
                <a:spcPts val="600"/>
              </a:spcBef>
            </a:pPr>
            <a:r>
              <a:rPr lang="lt-LT" sz="1600" noProof="0" dirty="0">
                <a:solidFill>
                  <a:schemeClr val="accent5">
                    <a:lumMod val="75000"/>
                  </a:schemeClr>
                </a:solidFill>
              </a:rPr>
              <a:t>1.2 paveiksle pavaizduota mechaninio suspaudimo (kompresorinio) šilumos siurblio schema. Šie įrenginiai plačiai naudojami gyvenamųjų ir komercinių pastatų ŠVOK sistemose, veikiantys uždarojame šaldymo cikle, panaudojant elektrinį kompresorių.</a:t>
            </a:r>
          </a:p>
        </p:txBody>
      </p:sp>
      <p:sp>
        <p:nvSpPr>
          <p:cNvPr id="3" name="Título 1">
            <a:extLst>
              <a:ext uri="{FF2B5EF4-FFF2-40B4-BE49-F238E27FC236}">
                <a16:creationId xmlns:a16="http://schemas.microsoft.com/office/drawing/2014/main" id="{F1ADA21D-A32B-8800-2640-3F5B5CC915FE}"/>
              </a:ext>
            </a:extLst>
          </p:cNvPr>
          <p:cNvSpPr txBox="1">
            <a:spLocks/>
          </p:cNvSpPr>
          <p:nvPr/>
        </p:nvSpPr>
        <p:spPr>
          <a:xfrm>
            <a:off x="727534" y="1227016"/>
            <a:ext cx="10736932" cy="524863"/>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90000"/>
              </a:lnSpc>
              <a:spcBef>
                <a:spcPts val="0"/>
              </a:spcBef>
              <a:spcAft>
                <a:spcPts val="0"/>
              </a:spcAft>
              <a:buNone/>
              <a:tabLst/>
              <a:defRPr lang="el-GR" sz="4000" b="0" i="0" u="none" strike="noStrike" kern="1200" cap="none" spc="0" baseline="0">
                <a:solidFill>
                  <a:srgbClr val="0070C0"/>
                </a:solidFill>
                <a:uFillTx/>
                <a:latin typeface="Corbel"/>
              </a:defRPr>
            </a:lvl1pPr>
          </a:lstStyle>
          <a:p>
            <a:r>
              <a:rPr lang="lt-LT" sz="2400" noProof="0" dirty="0"/>
              <a:t>Mechaninio suspaudimo šilumos </a:t>
            </a:r>
            <a:r>
              <a:rPr lang="lt-LT" sz="2400" dirty="0"/>
              <a:t>siurbliai (šaldymo ciklas)</a:t>
            </a:r>
          </a:p>
        </p:txBody>
      </p:sp>
      <p:sp>
        <p:nvSpPr>
          <p:cNvPr id="7" name="TextBox 6">
            <a:extLst>
              <a:ext uri="{FF2B5EF4-FFF2-40B4-BE49-F238E27FC236}">
                <a16:creationId xmlns:a16="http://schemas.microsoft.com/office/drawing/2014/main" id="{6D2197A0-A485-0A16-1417-3ACCCA57EDA4}"/>
              </a:ext>
            </a:extLst>
          </p:cNvPr>
          <p:cNvSpPr txBox="1"/>
          <p:nvPr/>
        </p:nvSpPr>
        <p:spPr>
          <a:xfrm>
            <a:off x="933452" y="5486252"/>
            <a:ext cx="9237091" cy="584775"/>
          </a:xfrm>
          <a:prstGeom prst="rect">
            <a:avLst/>
          </a:prstGeom>
          <a:noFill/>
        </p:spPr>
        <p:txBody>
          <a:bodyPr wrap="square">
            <a:spAutoFit/>
          </a:bodyPr>
          <a:lstStyle/>
          <a:p>
            <a:pPr algn="ctr">
              <a:spcBef>
                <a:spcPts val="1000"/>
              </a:spcBef>
              <a:buClr>
                <a:srgbClr val="9FC3E1"/>
              </a:buClr>
              <a:buSzPct val="80000"/>
            </a:pPr>
            <a:r>
              <a:rPr lang="lt-LT" sz="1600" i="1" noProof="0" dirty="0">
                <a:solidFill>
                  <a:srgbClr val="FF9900"/>
                </a:solidFill>
                <a:latin typeface="Corbel" panose="020B0503020204020204" pitchFamily="34" charset="0"/>
              </a:rPr>
              <a:t>1-2 pav. Pagrindiniai mechaninio suspaudimo šilumos siurblio veikimo variantai (kairėje pusėje: namo šildymas, dešinėje pusėje: namo vėsinimas)</a:t>
            </a:r>
          </a:p>
        </p:txBody>
      </p:sp>
      <p:pic>
        <p:nvPicPr>
          <p:cNvPr id="6" name="Picture 5">
            <a:extLst>
              <a:ext uri="{FF2B5EF4-FFF2-40B4-BE49-F238E27FC236}">
                <a16:creationId xmlns:a16="http://schemas.microsoft.com/office/drawing/2014/main" id="{5D001AA9-C914-C5E6-C2BA-3BAC0B704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888" y="3519922"/>
            <a:ext cx="2764050" cy="1854666"/>
          </a:xfrm>
          <a:prstGeom prst="rect">
            <a:avLst/>
          </a:prstGeom>
        </p:spPr>
      </p:pic>
      <p:pic>
        <p:nvPicPr>
          <p:cNvPr id="9" name="Picture 8">
            <a:extLst>
              <a:ext uri="{FF2B5EF4-FFF2-40B4-BE49-F238E27FC236}">
                <a16:creationId xmlns:a16="http://schemas.microsoft.com/office/drawing/2014/main" id="{960343C8-070D-7096-3CEC-38B2A9F1D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918" y="3547748"/>
            <a:ext cx="2764050" cy="1882672"/>
          </a:xfrm>
          <a:prstGeom prst="rect">
            <a:avLst/>
          </a:prstGeom>
        </p:spPr>
      </p:pic>
    </p:spTree>
    <p:extLst>
      <p:ext uri="{BB962C8B-B14F-4D97-AF65-F5344CB8AC3E}">
        <p14:creationId xmlns:p14="http://schemas.microsoft.com/office/powerpoint/2010/main" val="250867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A4E9-53A2-E8FE-8E47-6B1587559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2CFF9-9D04-DFA5-C72A-5A44BA8AACD1}"/>
              </a:ext>
            </a:extLst>
          </p:cNvPr>
          <p:cNvSpPr>
            <a:spLocks noGrp="1"/>
          </p:cNvSpPr>
          <p:nvPr>
            <p:ph type="title"/>
          </p:nvPr>
        </p:nvSpPr>
        <p:spPr>
          <a:xfrm>
            <a:off x="636647" y="405139"/>
            <a:ext cx="10627495" cy="657083"/>
          </a:xfrm>
        </p:spPr>
        <p:txBody>
          <a:bodyPr/>
          <a:lstStyle/>
          <a:p>
            <a:r>
              <a:rPr lang="lt-LT" sz="2400" noProof="0" dirty="0"/>
              <a:t>Absorbciniai ir </a:t>
            </a:r>
            <a:r>
              <a:rPr lang="lt-LT" sz="2400" noProof="0" dirty="0" err="1"/>
              <a:t>Termoelektriniai</a:t>
            </a:r>
            <a:r>
              <a:rPr lang="lt-LT" sz="2400" noProof="0" dirty="0"/>
              <a:t> (</a:t>
            </a:r>
            <a:r>
              <a:rPr lang="lt-LT" sz="2400" noProof="0" dirty="0" err="1"/>
              <a:t>Peltier</a:t>
            </a:r>
            <a:r>
              <a:rPr lang="lt-LT" sz="2400" noProof="0" dirty="0"/>
              <a:t>) šilumos siurbliai</a:t>
            </a:r>
          </a:p>
        </p:txBody>
      </p:sp>
      <p:sp>
        <p:nvSpPr>
          <p:cNvPr id="4" name="Text Placeholder 3">
            <a:extLst>
              <a:ext uri="{FF2B5EF4-FFF2-40B4-BE49-F238E27FC236}">
                <a16:creationId xmlns:a16="http://schemas.microsoft.com/office/drawing/2014/main" id="{EA9C3481-7E22-7A3C-8DCD-4A568471BC11}"/>
              </a:ext>
            </a:extLst>
          </p:cNvPr>
          <p:cNvSpPr>
            <a:spLocks noGrp="1"/>
          </p:cNvSpPr>
          <p:nvPr>
            <p:ph type="body" idx="2"/>
          </p:nvPr>
        </p:nvSpPr>
        <p:spPr>
          <a:xfrm>
            <a:off x="767274" y="1169875"/>
            <a:ext cx="10496867" cy="1920880"/>
          </a:xfrm>
        </p:spPr>
        <p:txBody>
          <a:bodyPr>
            <a:normAutofit lnSpcReduction="10000"/>
          </a:bodyPr>
          <a:lstStyle/>
          <a:p>
            <a:pPr algn="just"/>
            <a:r>
              <a:rPr lang="lt-LT" sz="1600" noProof="0" dirty="0">
                <a:solidFill>
                  <a:srgbClr val="0070C0"/>
                </a:solidFill>
                <a:latin typeface="Corbel" panose="020B0503020204020204" pitchFamily="34" charset="0"/>
              </a:rPr>
              <a:t>Be mechaninio suspaudimo (kompresorinio) yra ir alternatyvių šilumos siurblių technologijų. 
</a:t>
            </a:r>
            <a:r>
              <a:rPr lang="lt-LT" sz="1600" b="1" noProof="0" dirty="0">
                <a:solidFill>
                  <a:srgbClr val="0070C0"/>
                </a:solidFill>
                <a:latin typeface="Corbel" panose="020B0503020204020204" pitchFamily="34" charset="0"/>
              </a:rPr>
              <a:t>Absorbciniai šilumos siurbliai. </a:t>
            </a:r>
            <a:r>
              <a:rPr lang="lt-LT" sz="1600" noProof="0" dirty="0">
                <a:solidFill>
                  <a:srgbClr val="0070C0"/>
                </a:solidFill>
                <a:latin typeface="Corbel" panose="020B0503020204020204" pitchFamily="34" charset="0"/>
              </a:rPr>
              <a:t>Jie </a:t>
            </a:r>
            <a:r>
              <a:rPr lang="lt-LT" sz="1600" dirty="0">
                <a:solidFill>
                  <a:srgbClr val="0070C0"/>
                </a:solidFill>
                <a:latin typeface="Corbel" panose="020B0503020204020204" pitchFamily="34" charset="0"/>
              </a:rPr>
              <a:t>naudoja neelektrinį generatorių </a:t>
            </a:r>
            <a:r>
              <a:rPr lang="lt-LT" sz="1600" noProof="0" dirty="0">
                <a:solidFill>
                  <a:srgbClr val="0070C0"/>
                </a:solidFill>
                <a:latin typeface="Corbel" panose="020B0503020204020204" pitchFamily="34" charset="0"/>
              </a:rPr>
              <a:t>(dažnai kūrenamą dujomis arba atliekine šiluma) ir šaltnešio - absorbento suderinamumą (pvz., amoniako ir vandens), todėl nenaudojamas tam elektrinis kompresorius. Šiluma „užkuria“ ciklą, sukeldama šaltnešio desorbaciją iš absorbento (1.3 pav.). 
</a:t>
            </a:r>
            <a:r>
              <a:rPr lang="lt-LT" sz="1600" b="1" noProof="0" dirty="0">
                <a:solidFill>
                  <a:srgbClr val="0070C0"/>
                </a:solidFill>
                <a:latin typeface="Corbel" panose="020B0503020204020204" pitchFamily="34" charset="0"/>
              </a:rPr>
              <a:t>Termoelektriniai (Peltier) šilumos siurbliai.</a:t>
            </a:r>
            <a:r>
              <a:rPr lang="lt-LT" sz="1600" noProof="0" dirty="0">
                <a:solidFill>
                  <a:srgbClr val="0070C0"/>
                </a:solidFill>
                <a:latin typeface="Corbel" panose="020B0503020204020204" pitchFamily="34" charset="0"/>
              </a:rPr>
              <a:t> Čia</a:t>
            </a:r>
            <a:r>
              <a:rPr lang="lt-LT" sz="1600" b="1" noProof="0" dirty="0">
                <a:solidFill>
                  <a:srgbClr val="0070C0"/>
                </a:solidFill>
                <a:latin typeface="Corbel" panose="020B0503020204020204" pitchFamily="34" charset="0"/>
              </a:rPr>
              <a:t> </a:t>
            </a:r>
            <a:r>
              <a:rPr lang="lt-LT" sz="1600" dirty="0">
                <a:solidFill>
                  <a:srgbClr val="0070C0"/>
                </a:solidFill>
                <a:latin typeface="Corbel" panose="020B0503020204020204" pitchFamily="34" charset="0"/>
              </a:rPr>
              <a:t>pa</a:t>
            </a:r>
            <a:r>
              <a:rPr lang="lt-LT" sz="1600" noProof="0" dirty="0">
                <a:solidFill>
                  <a:srgbClr val="0070C0"/>
                </a:solidFill>
                <a:latin typeface="Corbel" panose="020B0503020204020204" pitchFamily="34" charset="0"/>
              </a:rPr>
              <a:t>naudojami kietojo kūno puslaidininkiai: kai elektros srovė prateka per jų sandūrą, šiluma pumpuojama iš vienos pusės į kitą (1.4 pav.). Šios technologijos gali būti naudingos labai siaurose srityse (pvz., atliekinės šilumos palaikomose sistemose).</a:t>
            </a:r>
            <a:endParaRPr lang="lt-LT" sz="1400" noProof="0" dirty="0">
              <a:solidFill>
                <a:srgbClr val="0070C0"/>
              </a:solidFill>
              <a:latin typeface="Corbel" panose="020B0503020204020204" pitchFamily="34" charset="0"/>
            </a:endParaRPr>
          </a:p>
        </p:txBody>
      </p:sp>
      <p:pic>
        <p:nvPicPr>
          <p:cNvPr id="3" name="Picture 2">
            <a:extLst>
              <a:ext uri="{FF2B5EF4-FFF2-40B4-BE49-F238E27FC236}">
                <a16:creationId xmlns:a16="http://schemas.microsoft.com/office/drawing/2014/main" id="{81B836B8-5E3C-3757-0F68-19DB02B543E5}"/>
              </a:ext>
            </a:extLst>
          </p:cNvPr>
          <p:cNvPicPr>
            <a:picLocks noChangeAspect="1"/>
          </p:cNvPicPr>
          <p:nvPr/>
        </p:nvPicPr>
        <p:blipFill>
          <a:blip r:embed="rId2"/>
          <a:stretch>
            <a:fillRect/>
          </a:stretch>
        </p:blipFill>
        <p:spPr>
          <a:xfrm>
            <a:off x="2469072" y="3090754"/>
            <a:ext cx="5072312" cy="3223781"/>
          </a:xfrm>
          <a:prstGeom prst="rect">
            <a:avLst/>
          </a:prstGeom>
        </p:spPr>
      </p:pic>
      <p:pic>
        <p:nvPicPr>
          <p:cNvPr id="5" name="Picture 4">
            <a:extLst>
              <a:ext uri="{FF2B5EF4-FFF2-40B4-BE49-F238E27FC236}">
                <a16:creationId xmlns:a16="http://schemas.microsoft.com/office/drawing/2014/main" id="{F39BBB97-7593-3CC8-EE6F-57B24FFD5B2B}"/>
              </a:ext>
            </a:extLst>
          </p:cNvPr>
          <p:cNvPicPr>
            <a:picLocks noChangeAspect="1"/>
          </p:cNvPicPr>
          <p:nvPr/>
        </p:nvPicPr>
        <p:blipFill>
          <a:blip r:embed="rId3"/>
          <a:stretch>
            <a:fillRect/>
          </a:stretch>
        </p:blipFill>
        <p:spPr>
          <a:xfrm>
            <a:off x="7739459" y="3090754"/>
            <a:ext cx="3359187" cy="2562045"/>
          </a:xfrm>
          <a:prstGeom prst="rect">
            <a:avLst/>
          </a:prstGeom>
        </p:spPr>
      </p:pic>
      <p:sp>
        <p:nvSpPr>
          <p:cNvPr id="8" name="TextBox 7">
            <a:extLst>
              <a:ext uri="{FF2B5EF4-FFF2-40B4-BE49-F238E27FC236}">
                <a16:creationId xmlns:a16="http://schemas.microsoft.com/office/drawing/2014/main" id="{1ADE5699-515D-5871-7A14-59BA4130DAEE}"/>
              </a:ext>
            </a:extLst>
          </p:cNvPr>
          <p:cNvSpPr txBox="1"/>
          <p:nvPr/>
        </p:nvSpPr>
        <p:spPr>
          <a:xfrm>
            <a:off x="3575768" y="5688125"/>
            <a:ext cx="3874824" cy="523220"/>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1.3 pav. Absorbcinio aušintuvo dvigubas ciklas. </a:t>
            </a:r>
            <a:br>
              <a:rPr lang="lt-LT" sz="1400" i="1" noProof="0" dirty="0">
                <a:solidFill>
                  <a:srgbClr val="FF9900"/>
                </a:solidFill>
                <a:latin typeface="Corbel" panose="020B0503020204020204" pitchFamily="34" charset="0"/>
              </a:rPr>
            </a:br>
            <a:r>
              <a:rPr lang="lt-LT" sz="1400" i="1" noProof="0" dirty="0">
                <a:solidFill>
                  <a:srgbClr val="FF9900"/>
                </a:solidFill>
                <a:latin typeface="Corbel" panose="020B0503020204020204" pitchFamily="34" charset="0"/>
              </a:rPr>
              <a:t>Šaltinis: Tvarumo seminaras, </a:t>
            </a:r>
            <a:r>
              <a:rPr lang="lt-LT" sz="1400" i="1" noProof="0" dirty="0" err="1">
                <a:solidFill>
                  <a:srgbClr val="FF9900"/>
                </a:solidFill>
                <a:latin typeface="Corbel" panose="020B0503020204020204" pitchFamily="34" charset="0"/>
              </a:rPr>
              <a:t>Venture</a:t>
            </a:r>
            <a:r>
              <a:rPr lang="lt-LT" sz="1400" i="1" noProof="0" dirty="0">
                <a:solidFill>
                  <a:srgbClr val="FF9900"/>
                </a:solidFill>
                <a:latin typeface="Corbel" panose="020B0503020204020204" pitchFamily="34" charset="0"/>
              </a:rPr>
              <a:t> </a:t>
            </a:r>
            <a:r>
              <a:rPr lang="lt-LT" sz="1400" i="1" noProof="0" dirty="0" err="1">
                <a:solidFill>
                  <a:srgbClr val="FF9900"/>
                </a:solidFill>
                <a:latin typeface="Corbel" panose="020B0503020204020204" pitchFamily="34" charset="0"/>
              </a:rPr>
              <a:t>Well</a:t>
            </a:r>
            <a:endParaRPr lang="lt-LT" sz="1400" i="1" noProof="0" dirty="0">
              <a:solidFill>
                <a:srgbClr val="FF9900"/>
              </a:solidFill>
              <a:latin typeface="Corbel" panose="020B0503020204020204" pitchFamily="34" charset="0"/>
            </a:endParaRPr>
          </a:p>
        </p:txBody>
      </p:sp>
      <p:sp>
        <p:nvSpPr>
          <p:cNvPr id="10" name="TextBox 9">
            <a:extLst>
              <a:ext uri="{FF2B5EF4-FFF2-40B4-BE49-F238E27FC236}">
                <a16:creationId xmlns:a16="http://schemas.microsoft.com/office/drawing/2014/main" id="{283701D3-D19D-BFE4-6EB4-962A66980B5E}"/>
              </a:ext>
            </a:extLst>
          </p:cNvPr>
          <p:cNvSpPr txBox="1"/>
          <p:nvPr/>
        </p:nvSpPr>
        <p:spPr>
          <a:xfrm>
            <a:off x="7343309" y="5652799"/>
            <a:ext cx="3518266" cy="738664"/>
          </a:xfrm>
          <a:prstGeom prst="rect">
            <a:avLst/>
          </a:prstGeom>
          <a:noFill/>
        </p:spPr>
        <p:txBody>
          <a:bodyPr wrap="square">
            <a:spAutoFit/>
          </a:bodyPr>
          <a:lstStyle/>
          <a:p>
            <a:pPr algn="ctr">
              <a:spcBef>
                <a:spcPts val="1000"/>
              </a:spcBef>
              <a:buClr>
                <a:srgbClr val="9FC3E1"/>
              </a:buClr>
              <a:buSzPct val="80000"/>
            </a:pPr>
            <a:r>
              <a:rPr lang="lt-LT" sz="1400" i="1" noProof="0" dirty="0">
                <a:solidFill>
                  <a:srgbClr val="FF9900"/>
                </a:solidFill>
                <a:latin typeface="Corbel" panose="020B0503020204020204" pitchFamily="34" charset="0"/>
              </a:rPr>
              <a:t>1.4 pav. Konceptuali </a:t>
            </a:r>
            <a:r>
              <a:rPr lang="lt-LT" sz="1400" i="1" noProof="0" dirty="0" err="1">
                <a:solidFill>
                  <a:srgbClr val="FF9900"/>
                </a:solidFill>
                <a:latin typeface="Corbel" panose="020B0503020204020204" pitchFamily="34" charset="0"/>
              </a:rPr>
              <a:t>Peltier</a:t>
            </a:r>
            <a:r>
              <a:rPr lang="lt-LT" sz="1400" i="1" noProof="0" dirty="0">
                <a:solidFill>
                  <a:srgbClr val="FF9900"/>
                </a:solidFill>
                <a:latin typeface="Corbel" panose="020B0503020204020204" pitchFamily="34" charset="0"/>
              </a:rPr>
              <a:t> puslaidininkio schema. Šaltinis: Taikomieji </a:t>
            </a:r>
            <a:r>
              <a:rPr lang="lt-LT" sz="1400" i="1" noProof="0" dirty="0" err="1">
                <a:solidFill>
                  <a:srgbClr val="FF9900"/>
                </a:solidFill>
                <a:latin typeface="Corbel" panose="020B0503020204020204" pitchFamily="34" charset="0"/>
              </a:rPr>
              <a:t>termoelektriniai</a:t>
            </a:r>
            <a:r>
              <a:rPr lang="lt-LT" sz="1400" i="1" noProof="0" dirty="0">
                <a:solidFill>
                  <a:srgbClr val="FF9900"/>
                </a:solidFill>
                <a:latin typeface="Corbel" panose="020B0503020204020204" pitchFamily="34" charset="0"/>
              </a:rPr>
              <a:t> sprendimai</a:t>
            </a:r>
          </a:p>
        </p:txBody>
      </p:sp>
    </p:spTree>
    <p:extLst>
      <p:ext uri="{BB962C8B-B14F-4D97-AF65-F5344CB8AC3E}">
        <p14:creationId xmlns:p14="http://schemas.microsoft.com/office/powerpoint/2010/main" val="3704784205"/>
      </p:ext>
    </p:extLst>
  </p:cSld>
  <p:clrMapOvr>
    <a:masterClrMapping/>
  </p:clrMapOvr>
</p:sld>
</file>

<file path=ppt/theme/theme1.xml><?xml version="1.0" encoding="utf-8"?>
<a:theme xmlns:a="http://schemas.openxmlformats.org/drawingml/2006/main" name="Re-energize Materials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41E825A-1F5F-4A38-9E7A-AB5C743873E5}" vid="{C33D33B3-9F76-472F-84D7-B515D5673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FF9C759ADD577C46AFA8547612EBBDA0" ma:contentTypeVersion="13" ma:contentTypeDescription="Kurkite naują dokumentą." ma:contentTypeScope="" ma:versionID="bc5d4813f963f22922c0c3bac0b6af3e">
  <xsd:schema xmlns:xsd="http://www.w3.org/2001/XMLSchema" xmlns:xs="http://www.w3.org/2001/XMLSchema" xmlns:p="http://schemas.microsoft.com/office/2006/metadata/properties" xmlns:ns2="9bd540c9-a237-4c79-86d5-939080bbced8" xmlns:ns3="30f90000-ef1a-4e9c-9e31-3d374e0bef32" targetNamespace="http://schemas.microsoft.com/office/2006/metadata/properties" ma:root="true" ma:fieldsID="005f6c4d4b966f059c44c89411d80056" ns2:_="" ns3:_="">
    <xsd:import namespace="9bd540c9-a237-4c79-86d5-939080bbced8"/>
    <xsd:import namespace="30f90000-ef1a-4e9c-9e31-3d374e0bef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540c9-a237-4c79-86d5-939080bbce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Vaizdų žymės" ma:readOnly="false" ma:fieldId="{5cf76f15-5ced-4ddc-b409-7134ff3c332f}" ma:taxonomyMulti="true" ma:sspId="73186e69-6b68-42b7-8373-79ae1ec2038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f90000-ef1a-4e9c-9e31-3d374e0bef3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23869b-13bd-4460-92d3-0dfb042eb236}" ma:internalName="TaxCatchAll" ma:showField="CatchAllData" ma:web="30f90000-ef1a-4e9c-9e31-3d374e0bef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f90000-ef1a-4e9c-9e31-3d374e0bef32" xsi:nil="true"/>
    <lcf76f155ced4ddcb4097134ff3c332f xmlns="9bd540c9-a237-4c79-86d5-939080bbce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BE078F-D706-4366-8D65-8E8DB27EB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d540c9-a237-4c79-86d5-939080bbced8"/>
    <ds:schemaRef ds:uri="30f90000-ef1a-4e9c-9e31-3d374e0be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C1528A-E0EE-424F-BB5D-E191FAFD58A6}">
  <ds:schemaRefs>
    <ds:schemaRef ds:uri="http://schemas.microsoft.com/sharepoint/v3/contenttype/forms"/>
  </ds:schemaRefs>
</ds:datastoreItem>
</file>

<file path=customXml/itemProps3.xml><?xml version="1.0" encoding="utf-8"?>
<ds:datastoreItem xmlns:ds="http://schemas.openxmlformats.org/officeDocument/2006/customXml" ds:itemID="{C6D7A005-3CE8-4964-AE93-DAC95F5BF129}">
  <ds:schemaRefs>
    <ds:schemaRef ds:uri="http://schemas.microsoft.com/office/2006/metadata/properties"/>
    <ds:schemaRef ds:uri="http://schemas.microsoft.com/office/infopath/2007/PartnerControls"/>
    <ds:schemaRef ds:uri="30f90000-ef1a-4e9c-9e31-3d374e0bef32"/>
    <ds:schemaRef ds:uri="9bd540c9-a237-4c79-86d5-939080bbced8"/>
  </ds:schemaRefs>
</ds:datastoreItem>
</file>

<file path=docProps/app.xml><?xml version="1.0" encoding="utf-8"?>
<Properties xmlns="http://schemas.openxmlformats.org/officeDocument/2006/extended-properties" xmlns:vt="http://schemas.openxmlformats.org/officeDocument/2006/docPropsVTypes">
  <Template>Theme1</Template>
  <TotalTime>6371</TotalTime>
  <Words>7245</Words>
  <Application>Microsoft Office PowerPoint</Application>
  <PresentationFormat>Widescreen</PresentationFormat>
  <Paragraphs>331</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Aptos</vt:lpstr>
      <vt:lpstr>Arial</vt:lpstr>
      <vt:lpstr>Calibri</vt:lpstr>
      <vt:lpstr>Calibri Light</vt:lpstr>
      <vt:lpstr>Corbel</vt:lpstr>
      <vt:lpstr>Re-energize Materials Template</vt:lpstr>
      <vt:lpstr>Modulis 1</vt:lpstr>
      <vt:lpstr>Modulio apžvalga</vt:lpstr>
      <vt:lpstr>1 Modulio turinys</vt:lpstr>
      <vt:lpstr>1 užsiėmimas</vt:lpstr>
      <vt:lpstr>1 užsiėmimas – mokymosi tikslai</vt:lpstr>
      <vt:lpstr>Šilumos siurblio bazinė koncepcija ir analogija</vt:lpstr>
      <vt:lpstr>Šilumos siurblys prieš boilerį</vt:lpstr>
      <vt:lpstr>Šilumos siurblių tipai</vt:lpstr>
      <vt:lpstr>Absorbciniai ir Termoelektriniai (Peltier) šilumos siurbliai</vt:lpstr>
      <vt:lpstr>Garų suspaudimo ciklas</vt:lpstr>
      <vt:lpstr>PowerPoint Presentation</vt:lpstr>
      <vt:lpstr>Paprastas garų suspaudimo ciklas</vt:lpstr>
      <vt:lpstr>2 užsiėmimas</vt:lpstr>
      <vt:lpstr>2 užsiėmimas – mokymosi tikslai</vt:lpstr>
      <vt:lpstr>PowerPoint Presentation</vt:lpstr>
      <vt:lpstr>PowerPoint Presentation</vt:lpstr>
      <vt:lpstr>PowerPoint Presentation</vt:lpstr>
      <vt:lpstr>PowerPoint Presentation</vt:lpstr>
      <vt:lpstr>PowerPoint Presentation</vt:lpstr>
      <vt:lpstr>3 užsiėmimas</vt:lpstr>
      <vt:lpstr>3 užsiėmimas – mokymosi tikslai</vt:lpstr>
      <vt:lpstr>PowerPoint Presentation</vt:lpstr>
      <vt:lpstr>PowerPoint Presentation</vt:lpstr>
      <vt:lpstr>PowerPoint Presentation</vt:lpstr>
      <vt:lpstr>PowerPoint Presentation</vt:lpstr>
      <vt:lpstr>4 užsiėmimas</vt:lpstr>
      <vt:lpstr>4 užsiėmimas – mokymosi tikslai</vt:lpstr>
      <vt:lpstr>Kompresoriaus funkcija šilumos siurblių technologijose</vt:lpstr>
      <vt:lpstr>PowerPoint Presentation</vt:lpstr>
      <vt:lpstr>PowerPoint Presentation</vt:lpstr>
      <vt:lpstr>Įprasti kompresorių tipai (4.4 pav.)</vt:lpstr>
      <vt:lpstr>5 užsiėmimas</vt:lpstr>
      <vt:lpstr>5 užsiėmimas – mokymosi tikslai</vt:lpstr>
      <vt:lpstr>PowerPoint Presentation</vt:lpstr>
      <vt:lpstr>PowerPoint Presentation</vt:lpstr>
      <vt:lpstr>Kondensatorių tipai: aušinamas oru</vt:lpstr>
      <vt:lpstr>Kondensatorių tipai: aušinami vandeniu</vt:lpstr>
      <vt:lpstr>Garintuvo / kondensatoriaus ritės dizainas</vt:lpstr>
      <vt:lpstr>Šerkšno susidarymas ir atitirpinimas oro-oras ar oras-vanduo garintuvuose</vt:lpstr>
      <vt:lpstr>6 užsiėmimas</vt:lpstr>
      <vt:lpstr>6 užsiėmimas – mokymosi tikslai</vt:lpstr>
      <vt:lpstr>Plėtimosi įrenginio funkcijos ir apžvalga</vt:lpstr>
      <vt:lpstr>Plėtimasis kapiliariniame vamzdelyje </vt:lpstr>
      <vt:lpstr>Termostatinis iplėtimosi vožtuvas (angl. TXV)</vt:lpstr>
      <vt:lpstr>Elektroninis išsiplėtimo vožtuvas (angl. EEV)</vt:lpstr>
      <vt:lpstr>Automatinis plėtimosi vožtuvas (angl. AEV)</vt:lpstr>
      <vt:lpstr>7 užsiėmimas</vt:lpstr>
      <vt:lpstr>7 užsiėmimas – mokymosi tikslai</vt:lpstr>
      <vt:lpstr>Keturių krypčių atbulinės eigos vožtuvas (šildymas ⇔ vėsinimas)</vt:lpstr>
      <vt:lpstr>Solenoidiniai vožtuvai</vt:lpstr>
      <vt:lpstr>Atbuliniai vožtuvai</vt:lpstr>
      <vt:lpstr>Filtrų džiovintuvai</vt:lpstr>
      <vt:lpstr>Stebėjimo stikleliai</vt:lpstr>
      <vt:lpstr>Alyvos separatoriai</vt:lpstr>
      <vt:lpstr>Skysčių imtuvai</vt:lpstr>
      <vt:lpstr>8 užsiėmimas</vt:lpstr>
      <vt:lpstr>8 užsiėmimas – mokymosi tikslai</vt:lpstr>
      <vt:lpstr>PowerPoint Presentation</vt:lpstr>
      <vt:lpstr>Cirkuliaciniai siurbliai ir š/n vandens naudojimas</vt:lpstr>
      <vt:lpstr>Srauto perjungėjai ir saugos įtaisai</vt:lpstr>
      <vt:lpstr>Plėtimosi ir buferinės talpyklos</vt:lpstr>
      <vt:lpstr>Šiuolaikinė integracija ir tendencijos</vt:lpstr>
      <vt:lpstr>Nuorodos</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Katerina Manika</dc:creator>
  <cp:lastModifiedBy>raimondas</cp:lastModifiedBy>
  <cp:revision>91</cp:revision>
  <cp:lastPrinted>2026-02-02T22:29:34Z</cp:lastPrinted>
  <dcterms:created xsi:type="dcterms:W3CDTF">2024-12-02T11:27:35Z</dcterms:created>
  <dcterms:modified xsi:type="dcterms:W3CDTF">2026-04-08T11:56:08Z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0x010100FF9C759ADD577C46AFA8547612EBBDA0</vt:lpwstr>
  </property>
</Properties>
</file>