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2"/>
  </p:notesMasterIdLst>
  <p:handoutMasterIdLst>
    <p:handoutMasterId r:id="rId103"/>
  </p:handoutMasterIdLst>
  <p:sldIdLst>
    <p:sldId id="258" r:id="rId5"/>
    <p:sldId id="259" r:id="rId6"/>
    <p:sldId id="260" r:id="rId7"/>
    <p:sldId id="261" r:id="rId8"/>
    <p:sldId id="287" r:id="rId9"/>
    <p:sldId id="272" r:id="rId10"/>
    <p:sldId id="276" r:id="rId11"/>
    <p:sldId id="265" r:id="rId12"/>
    <p:sldId id="274" r:id="rId13"/>
    <p:sldId id="275" r:id="rId14"/>
    <p:sldId id="277" r:id="rId15"/>
    <p:sldId id="278" r:id="rId16"/>
    <p:sldId id="279" r:id="rId17"/>
    <p:sldId id="280" r:id="rId18"/>
    <p:sldId id="281" r:id="rId19"/>
    <p:sldId id="283" r:id="rId20"/>
    <p:sldId id="284" r:id="rId21"/>
    <p:sldId id="285" r:id="rId22"/>
    <p:sldId id="286" r:id="rId23"/>
    <p:sldId id="288" r:id="rId24"/>
    <p:sldId id="289" r:id="rId25"/>
    <p:sldId id="290" r:id="rId26"/>
    <p:sldId id="291" r:id="rId27"/>
    <p:sldId id="292" r:id="rId28"/>
    <p:sldId id="293" r:id="rId29"/>
    <p:sldId id="294" r:id="rId30"/>
    <p:sldId id="295" r:id="rId31"/>
    <p:sldId id="296" r:id="rId32"/>
    <p:sldId id="297" r:id="rId33"/>
    <p:sldId id="298" r:id="rId34"/>
    <p:sldId id="307" r:id="rId35"/>
    <p:sldId id="335" r:id="rId36"/>
    <p:sldId id="299" r:id="rId37"/>
    <p:sldId id="300" r:id="rId38"/>
    <p:sldId id="301" r:id="rId39"/>
    <p:sldId id="302" r:id="rId40"/>
    <p:sldId id="303" r:id="rId41"/>
    <p:sldId id="305" r:id="rId42"/>
    <p:sldId id="304" r:id="rId43"/>
    <p:sldId id="306" r:id="rId44"/>
    <p:sldId id="308" r:id="rId45"/>
    <p:sldId id="337" r:id="rId46"/>
    <p:sldId id="336" r:id="rId47"/>
    <p:sldId id="310" r:id="rId48"/>
    <p:sldId id="309" r:id="rId49"/>
    <p:sldId id="311" r:id="rId50"/>
    <p:sldId id="312" r:id="rId51"/>
    <p:sldId id="313" r:id="rId52"/>
    <p:sldId id="315" r:id="rId53"/>
    <p:sldId id="316" r:id="rId54"/>
    <p:sldId id="317" r:id="rId55"/>
    <p:sldId id="318" r:id="rId56"/>
    <p:sldId id="319" r:id="rId57"/>
    <p:sldId id="320" r:id="rId58"/>
    <p:sldId id="321" r:id="rId59"/>
    <p:sldId id="322" r:id="rId60"/>
    <p:sldId id="323" r:id="rId61"/>
    <p:sldId id="339" r:id="rId62"/>
    <p:sldId id="340" r:id="rId63"/>
    <p:sldId id="341" r:id="rId64"/>
    <p:sldId id="342" r:id="rId65"/>
    <p:sldId id="344" r:id="rId66"/>
    <p:sldId id="330" r:id="rId67"/>
    <p:sldId id="338" r:id="rId68"/>
    <p:sldId id="334" r:id="rId69"/>
    <p:sldId id="324" r:id="rId70"/>
    <p:sldId id="325" r:id="rId71"/>
    <p:sldId id="331" r:id="rId72"/>
    <p:sldId id="326" r:id="rId73"/>
    <p:sldId id="327" r:id="rId74"/>
    <p:sldId id="328" r:id="rId75"/>
    <p:sldId id="329" r:id="rId76"/>
    <p:sldId id="332" r:id="rId77"/>
    <p:sldId id="333" r:id="rId78"/>
    <p:sldId id="345" r:id="rId79"/>
    <p:sldId id="346" r:id="rId80"/>
    <p:sldId id="347" r:id="rId81"/>
    <p:sldId id="348" r:id="rId82"/>
    <p:sldId id="357" r:id="rId83"/>
    <p:sldId id="358" r:id="rId84"/>
    <p:sldId id="359" r:id="rId85"/>
    <p:sldId id="360" r:id="rId86"/>
    <p:sldId id="349" r:id="rId87"/>
    <p:sldId id="350" r:id="rId88"/>
    <p:sldId id="351" r:id="rId89"/>
    <p:sldId id="361" r:id="rId90"/>
    <p:sldId id="362" r:id="rId91"/>
    <p:sldId id="363" r:id="rId92"/>
    <p:sldId id="352" r:id="rId93"/>
    <p:sldId id="353" r:id="rId94"/>
    <p:sldId id="354" r:id="rId95"/>
    <p:sldId id="355" r:id="rId96"/>
    <p:sldId id="356" r:id="rId97"/>
    <p:sldId id="366" r:id="rId98"/>
    <p:sldId id="364" r:id="rId99"/>
    <p:sldId id="365" r:id="rId100"/>
    <p:sldId id="367" r:id="rId101"/>
  </p:sldIdLst>
  <p:sldSz cx="12192000" cy="6858000"/>
  <p:notesSz cx="6797675" cy="987266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9900"/>
    <a:srgbClr val="338DCD"/>
    <a:srgbClr val="FFFFCC"/>
    <a:srgbClr val="FF00FF"/>
    <a:srgbClr val="00CCFF"/>
    <a:srgbClr val="FEC763"/>
    <a:srgbClr val="1994CA"/>
    <a:srgbClr val="1469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94660"/>
  </p:normalViewPr>
  <p:slideViewPr>
    <p:cSldViewPr snapToGrid="0" showGuides="1">
      <p:cViewPr varScale="1">
        <p:scale>
          <a:sx n="76" d="100"/>
          <a:sy n="76" d="100"/>
        </p:scale>
        <p:origin x="379" y="48"/>
      </p:cViewPr>
      <p:guideLst/>
    </p:cSldViewPr>
  </p:slideViewPr>
  <p:notesTextViewPr>
    <p:cViewPr>
      <p:scale>
        <a:sx n="1" d="1"/>
        <a:sy n="1" d="1"/>
      </p:scale>
      <p:origin x="0" y="0"/>
    </p:cViewPr>
  </p:notesTextViewPr>
  <p:notesViewPr>
    <p:cSldViewPr snapToGrid="0">
      <p:cViewPr varScale="1">
        <p:scale>
          <a:sx n="81" d="100"/>
          <a:sy n="81" d="100"/>
        </p:scale>
        <p:origin x="325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BC7FD5-01F2-AC48-F7D9-3CFBC6BB36B4}"/>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l-GR"/>
          </a:p>
        </p:txBody>
      </p:sp>
      <p:sp>
        <p:nvSpPr>
          <p:cNvPr id="3" name="Date Placeholder 2">
            <a:extLst>
              <a:ext uri="{FF2B5EF4-FFF2-40B4-BE49-F238E27FC236}">
                <a16:creationId xmlns:a16="http://schemas.microsoft.com/office/drawing/2014/main" id="{9DD49FE1-A7B8-6D50-FC0E-0CAB6F5BA8DB}"/>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2032D97A-6F88-4C37-8B02-041851FC4497}" type="datetimeFigureOut">
              <a:rPr lang="el-GR" smtClean="0"/>
              <a:t>8/4/2026</a:t>
            </a:fld>
            <a:endParaRPr lang="el-GR"/>
          </a:p>
        </p:txBody>
      </p:sp>
      <p:sp>
        <p:nvSpPr>
          <p:cNvPr id="4" name="Footer Placeholder 3">
            <a:extLst>
              <a:ext uri="{FF2B5EF4-FFF2-40B4-BE49-F238E27FC236}">
                <a16:creationId xmlns:a16="http://schemas.microsoft.com/office/drawing/2014/main" id="{3E4F4208-1FF2-FEEB-AACA-9C8477D339B1}"/>
              </a:ext>
            </a:extLst>
          </p:cNvPr>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r>
              <a:rPr lang="en-US"/>
              <a:t>Lesson x - title</a:t>
            </a:r>
            <a:endParaRPr lang="el-GR"/>
          </a:p>
        </p:txBody>
      </p:sp>
      <p:sp>
        <p:nvSpPr>
          <p:cNvPr id="5" name="Slide Number Placeholder 4">
            <a:extLst>
              <a:ext uri="{FF2B5EF4-FFF2-40B4-BE49-F238E27FC236}">
                <a16:creationId xmlns:a16="http://schemas.microsoft.com/office/drawing/2014/main" id="{54DEABE7-50E9-E306-06D4-0CF94E455171}"/>
              </a:ext>
            </a:extLst>
          </p:cNvPr>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ACB21386-4F5F-4F51-9A4B-FE60F9D7B1DB}" type="slidenum">
              <a:rPr lang="el-GR" smtClean="0"/>
              <a:t>‹#›</a:t>
            </a:fld>
            <a:endParaRPr lang="el-GR"/>
          </a:p>
        </p:txBody>
      </p:sp>
    </p:spTree>
    <p:extLst>
      <p:ext uri="{BB962C8B-B14F-4D97-AF65-F5344CB8AC3E}">
        <p14:creationId xmlns:p14="http://schemas.microsoft.com/office/powerpoint/2010/main" val="2299851965"/>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41222884-E962-4894-9A4E-5CDB38D5D73B}" type="datetimeFigureOut">
              <a:rPr lang="el-GR" smtClean="0"/>
              <a:t>8/4/2026</a:t>
            </a:fld>
            <a:endParaRPr lang="el-GR"/>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r>
              <a:rPr lang="en-US"/>
              <a:t>Lesson x - title</a:t>
            </a:r>
            <a:endParaRPr lang="el-GR"/>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31BBEA5D-9270-47E8-97F3-B93262F68B3D}" type="slidenum">
              <a:rPr lang="el-GR" smtClean="0"/>
              <a:t>‹#›</a:t>
            </a:fld>
            <a:endParaRPr lang="el-GR"/>
          </a:p>
        </p:txBody>
      </p:sp>
    </p:spTree>
    <p:extLst>
      <p:ext uri="{BB962C8B-B14F-4D97-AF65-F5344CB8AC3E}">
        <p14:creationId xmlns:p14="http://schemas.microsoft.com/office/powerpoint/2010/main" val="2298499288"/>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COVER – module">
    <p:spTree>
      <p:nvGrpSpPr>
        <p:cNvPr id="1" name=""/>
        <p:cNvGrpSpPr/>
        <p:nvPr/>
      </p:nvGrpSpPr>
      <p:grpSpPr>
        <a:xfrm>
          <a:off x="0" y="0"/>
          <a:ext cx="0" cy="0"/>
          <a:chOff x="0" y="0"/>
          <a:chExt cx="0" cy="0"/>
        </a:xfrm>
      </p:grpSpPr>
      <p:sp>
        <p:nvSpPr>
          <p:cNvPr id="2" name="Ορθογώνιο 6">
            <a:extLst>
              <a:ext uri="{FF2B5EF4-FFF2-40B4-BE49-F238E27FC236}">
                <a16:creationId xmlns:a16="http://schemas.microsoft.com/office/drawing/2014/main" id="{714E9362-015D-8626-49D9-94C80BC764E0}"/>
              </a:ext>
            </a:extLst>
          </p:cNvPr>
          <p:cNvSpPr/>
          <p:nvPr/>
        </p:nvSpPr>
        <p:spPr>
          <a:xfrm>
            <a:off x="231142" y="240030"/>
            <a:ext cx="11724637" cy="6377940"/>
          </a:xfrm>
          <a:prstGeom prst="rect">
            <a:avLst/>
          </a:prstGeom>
          <a:solidFill>
            <a:srgbClr val="89AACB"/>
          </a:solid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cxnSp>
        <p:nvCxnSpPr>
          <p:cNvPr id="3" name="Ευθεία γραμμή σύνδεσης 7">
            <a:extLst>
              <a:ext uri="{FF2B5EF4-FFF2-40B4-BE49-F238E27FC236}">
                <a16:creationId xmlns:a16="http://schemas.microsoft.com/office/drawing/2014/main" id="{03E84D29-455A-54CF-CF4D-1FB9A4D21EB5}"/>
              </a:ext>
            </a:extLst>
          </p:cNvPr>
          <p:cNvCxnSpPr/>
          <p:nvPr/>
        </p:nvCxnSpPr>
        <p:spPr>
          <a:xfrm flipV="1">
            <a:off x="6093461" y="1595682"/>
            <a:ext cx="0" cy="2693896"/>
          </a:xfrm>
          <a:prstGeom prst="straightConnector1">
            <a:avLst/>
          </a:prstGeom>
          <a:noFill/>
          <a:ln w="10003" cap="flat">
            <a:solidFill>
              <a:srgbClr val="FFFFFF"/>
            </a:solidFill>
            <a:prstDash val="solid"/>
            <a:miter/>
          </a:ln>
        </p:spPr>
      </p:cxnSp>
      <p:sp>
        <p:nvSpPr>
          <p:cNvPr id="5" name="TextBox 18">
            <a:extLst>
              <a:ext uri="{FF2B5EF4-FFF2-40B4-BE49-F238E27FC236}">
                <a16:creationId xmlns:a16="http://schemas.microsoft.com/office/drawing/2014/main" id="{E52C6E3F-29B1-9BE9-A26D-E9139D3BF1D5}"/>
              </a:ext>
            </a:extLst>
          </p:cNvPr>
          <p:cNvSpPr txBox="1"/>
          <p:nvPr/>
        </p:nvSpPr>
        <p:spPr>
          <a:xfrm>
            <a:off x="2659834" y="5924050"/>
            <a:ext cx="8020348" cy="430883"/>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dirty="0">
                <a:solidFill>
                  <a:srgbClr val="FFFFFF"/>
                </a:solidFill>
                <a:uFillTx/>
                <a:latin typeface="Calibri" pitchFamily="34"/>
              </a:rPr>
              <a:t>Co-funded by the European Union. Views and opinions expressed are however those of the author(s) only and do not necessarily reflect those of the European Union or CINEA. Neither the European Union nor the granting authority can be held responsible for them.</a:t>
            </a:r>
            <a:r>
              <a:rPr lang="en-US" sz="1100" b="0" i="0" u="none" strike="noStrike" kern="1200" cap="none" spc="0" baseline="0" dirty="0">
                <a:solidFill>
                  <a:srgbClr val="FFFFFF"/>
                </a:solidFill>
                <a:uFillTx/>
                <a:latin typeface="Calibri Light"/>
              </a:rPr>
              <a:t> </a:t>
            </a:r>
            <a:endParaRPr lang="el-GR" sz="1100" b="0" i="0" u="none" strike="noStrike" kern="1200" cap="none" spc="0" baseline="0" dirty="0">
              <a:solidFill>
                <a:srgbClr val="FFFFFF"/>
              </a:solidFill>
              <a:uFillTx/>
              <a:latin typeface="Calibri Light"/>
            </a:endParaRPr>
          </a:p>
        </p:txBody>
      </p:sp>
      <p:sp>
        <p:nvSpPr>
          <p:cNvPr id="6" name="Title 3">
            <a:extLst>
              <a:ext uri="{FF2B5EF4-FFF2-40B4-BE49-F238E27FC236}">
                <a16:creationId xmlns:a16="http://schemas.microsoft.com/office/drawing/2014/main" id="{A74E35C8-124A-4E3B-0969-6B24446C211C}"/>
              </a:ext>
            </a:extLst>
          </p:cNvPr>
          <p:cNvSpPr txBox="1">
            <a:spLocks noGrp="1"/>
          </p:cNvSpPr>
          <p:nvPr>
            <p:ph type="title" hasCustomPrompt="1"/>
          </p:nvPr>
        </p:nvSpPr>
        <p:spPr>
          <a:xfrm>
            <a:off x="6264892" y="1699256"/>
            <a:ext cx="5519446" cy="718169"/>
          </a:xfrm>
        </p:spPr>
        <p:txBody>
          <a:bodyPr/>
          <a:lstStyle>
            <a:lvl1pPr>
              <a:defRPr lang="en-US">
                <a:solidFill>
                  <a:srgbClr val="FFFFFF"/>
                </a:solidFill>
              </a:defRPr>
            </a:lvl1pPr>
          </a:lstStyle>
          <a:p>
            <a:pPr lvl="0"/>
            <a:r>
              <a:rPr lang="en-US" dirty="0"/>
              <a:t>Module 1</a:t>
            </a:r>
            <a:endParaRPr lang="el-GR" dirty="0"/>
          </a:p>
        </p:txBody>
      </p:sp>
      <p:sp>
        <p:nvSpPr>
          <p:cNvPr id="7" name="Subtitle 4">
            <a:extLst>
              <a:ext uri="{FF2B5EF4-FFF2-40B4-BE49-F238E27FC236}">
                <a16:creationId xmlns:a16="http://schemas.microsoft.com/office/drawing/2014/main" id="{B6A0D3FA-5525-74DB-E3C2-FB04A57D5FCF}"/>
              </a:ext>
            </a:extLst>
          </p:cNvPr>
          <p:cNvSpPr txBox="1">
            <a:spLocks noGrp="1"/>
          </p:cNvSpPr>
          <p:nvPr>
            <p:ph type="subTitle" idx="4294967295" hasCustomPrompt="1"/>
          </p:nvPr>
        </p:nvSpPr>
        <p:spPr>
          <a:xfrm>
            <a:off x="6264892" y="2727188"/>
            <a:ext cx="4598883" cy="430883"/>
          </a:xfrm>
        </p:spPr>
        <p:txBody>
          <a:bodyPr/>
          <a:lstStyle>
            <a:lvl1pPr marL="45720" indent="0">
              <a:buNone/>
              <a:defRPr lang="en-US">
                <a:solidFill>
                  <a:srgbClr val="1469A0"/>
                </a:solidFill>
              </a:defRPr>
            </a:lvl1pPr>
          </a:lstStyle>
          <a:p>
            <a:pPr lvl="0"/>
            <a:r>
              <a:rPr lang="en-US" dirty="0"/>
              <a:t>[Title of module]</a:t>
            </a:r>
          </a:p>
          <a:p>
            <a:pPr lvl="0"/>
            <a:endParaRPr lang="en-US" dirty="0"/>
          </a:p>
        </p:txBody>
      </p:sp>
      <p:pic>
        <p:nvPicPr>
          <p:cNvPr id="8" name="Εικόνα 6">
            <a:extLst>
              <a:ext uri="{FF2B5EF4-FFF2-40B4-BE49-F238E27FC236}">
                <a16:creationId xmlns:a16="http://schemas.microsoft.com/office/drawing/2014/main" id="{48F29518-DDF3-B1FA-25BF-9749515B6A13}"/>
              </a:ext>
            </a:extLst>
          </p:cNvPr>
          <p:cNvPicPr>
            <a:picLocks noChangeAspect="1"/>
          </p:cNvPicPr>
          <p:nvPr/>
        </p:nvPicPr>
        <p:blipFill>
          <a:blip r:embed="rId2"/>
          <a:srcRect/>
          <a:stretch>
            <a:fillRect/>
          </a:stretch>
        </p:blipFill>
        <p:spPr>
          <a:xfrm>
            <a:off x="656639" y="1699256"/>
            <a:ext cx="4866912" cy="2486747"/>
          </a:xfrm>
          <a:prstGeom prst="rect">
            <a:avLst/>
          </a:prstGeom>
          <a:noFill/>
          <a:ln w="88897" cap="sq">
            <a:solidFill>
              <a:srgbClr val="1469A0"/>
            </a:solidFill>
            <a:prstDash val="solid"/>
            <a:miter/>
          </a:ln>
        </p:spPr>
      </p:pic>
      <p:pic>
        <p:nvPicPr>
          <p:cNvPr id="9" name="Picture 14">
            <a:extLst>
              <a:ext uri="{FF2B5EF4-FFF2-40B4-BE49-F238E27FC236}">
                <a16:creationId xmlns:a16="http://schemas.microsoft.com/office/drawing/2014/main" id="{7FF7D31D-0CF8-2E7C-02D1-7603DFCD6E76}"/>
              </a:ext>
            </a:extLst>
          </p:cNvPr>
          <p:cNvPicPr>
            <a:picLocks noChangeAspect="1"/>
          </p:cNvPicPr>
          <p:nvPr/>
        </p:nvPicPr>
        <p:blipFill>
          <a:blip r:embed="rId3"/>
          <a:stretch>
            <a:fillRect/>
          </a:stretch>
        </p:blipFill>
        <p:spPr>
          <a:xfrm>
            <a:off x="10680192" y="5580281"/>
            <a:ext cx="955996" cy="955996"/>
          </a:xfrm>
          <a:prstGeom prst="rect">
            <a:avLst/>
          </a:prstGeom>
          <a:noFill/>
          <a:ln cap="flat">
            <a:noFill/>
          </a:ln>
        </p:spPr>
      </p:pic>
      <p:pic>
        <p:nvPicPr>
          <p:cNvPr id="10" name="Picture 12">
            <a:extLst>
              <a:ext uri="{FF2B5EF4-FFF2-40B4-BE49-F238E27FC236}">
                <a16:creationId xmlns:a16="http://schemas.microsoft.com/office/drawing/2014/main" id="{76469DBC-60D2-8A8D-900E-51936978A218}"/>
              </a:ext>
            </a:extLst>
          </p:cNvPr>
          <p:cNvPicPr>
            <a:picLocks noChangeAspect="1"/>
          </p:cNvPicPr>
          <p:nvPr userDrawn="1"/>
        </p:nvPicPr>
        <p:blipFill>
          <a:blip r:embed="rId4"/>
          <a:srcRect/>
          <a:stretch>
            <a:fillRect/>
          </a:stretch>
        </p:blipFill>
        <p:spPr>
          <a:xfrm>
            <a:off x="819214" y="5768809"/>
            <a:ext cx="1788403" cy="375787"/>
          </a:xfrm>
          <a:prstGeom prst="rect">
            <a:avLst/>
          </a:prstGeom>
          <a:noFill/>
          <a:ln cap="flat">
            <a:noFill/>
          </a:ln>
        </p:spPr>
      </p:pic>
      <p:pic>
        <p:nvPicPr>
          <p:cNvPr id="11" name="Picture 10">
            <a:extLst>
              <a:ext uri="{FF2B5EF4-FFF2-40B4-BE49-F238E27FC236}">
                <a16:creationId xmlns:a16="http://schemas.microsoft.com/office/drawing/2014/main" id="{79E63B0D-EC6E-FCBB-AA70-BAB4D54479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0833" y="6162881"/>
            <a:ext cx="825567" cy="288846"/>
          </a:xfrm>
          <a:prstGeom prst="rect">
            <a:avLst/>
          </a:prstGeom>
        </p:spPr>
      </p:pic>
      <p:sp>
        <p:nvSpPr>
          <p:cNvPr id="15" name="Text Placeholder 14">
            <a:extLst>
              <a:ext uri="{FF2B5EF4-FFF2-40B4-BE49-F238E27FC236}">
                <a16:creationId xmlns:a16="http://schemas.microsoft.com/office/drawing/2014/main" id="{77E99ED7-F9CF-AEA9-8437-E6E8D2421124}"/>
              </a:ext>
            </a:extLst>
          </p:cNvPr>
          <p:cNvSpPr>
            <a:spLocks noGrp="1"/>
          </p:cNvSpPr>
          <p:nvPr>
            <p:ph type="body" sz="quarter" idx="10" hasCustomPrompt="1"/>
          </p:nvPr>
        </p:nvSpPr>
        <p:spPr>
          <a:xfrm>
            <a:off x="6264891" y="3352962"/>
            <a:ext cx="5371291" cy="430884"/>
          </a:xfrm>
        </p:spPr>
        <p:txBody>
          <a:bodyPr/>
          <a:lstStyle>
            <a:lvl1pPr marL="228600" marR="0" indent="-182880" algn="l" defTabSz="914400" rtl="0" eaLnBrk="1" fontAlgn="auto" latinLnBrk="0" hangingPunct="1">
              <a:lnSpc>
                <a:spcPct val="90000"/>
              </a:lnSpc>
              <a:spcBef>
                <a:spcPts val="1400"/>
              </a:spcBef>
              <a:spcAft>
                <a:spcPts val="0"/>
              </a:spcAft>
              <a:buClr>
                <a:srgbClr val="9FC3E1"/>
              </a:buClr>
              <a:buSzPct val="80000"/>
              <a:buFontTx/>
              <a:buNone/>
              <a:tabLst/>
              <a:defRPr b="0" cap="none" spc="0">
                <a:ln w="0"/>
                <a:solidFill>
                  <a:srgbClr val="1469A0"/>
                </a:solidFill>
                <a:effectLst>
                  <a:outerShdw blurRad="38100" dist="25400" dir="5400000" algn="ctr" rotWithShape="0">
                    <a:srgbClr val="6E747A">
                      <a:alpha val="43000"/>
                    </a:srgbClr>
                  </a:outerShdw>
                </a:effectLst>
              </a:defRPr>
            </a:lvl1pPr>
          </a:lstStyle>
          <a:p>
            <a:pPr marL="228600" marR="0" lvl="0" indent="-182880" algn="l" defTabSz="914400" rtl="0" eaLnBrk="1" fontAlgn="auto" latinLnBrk="0" hangingPunct="1">
              <a:lnSpc>
                <a:spcPct val="90000"/>
              </a:lnSpc>
              <a:spcBef>
                <a:spcPts val="1400"/>
              </a:spcBef>
              <a:spcAft>
                <a:spcPts val="0"/>
              </a:spcAft>
              <a:buClr>
                <a:srgbClr val="9FC3E1"/>
              </a:buClr>
              <a:buSzPct val="80000"/>
              <a:buFont typeface="Corbel" pitchFamily="34"/>
              <a:buChar char="•"/>
              <a:tabLst/>
              <a:defRPr/>
            </a:pPr>
            <a:r>
              <a:rPr lang="en-US" dirty="0"/>
              <a:t>Developed by: </a:t>
            </a:r>
          </a:p>
          <a:p>
            <a:pPr marL="228600" marR="0" lvl="0" indent="-182880" algn="l" defTabSz="914400" rtl="0" eaLnBrk="1" fontAlgn="auto" latinLnBrk="0" hangingPunct="1">
              <a:lnSpc>
                <a:spcPct val="90000"/>
              </a:lnSpc>
              <a:spcBef>
                <a:spcPts val="1400"/>
              </a:spcBef>
              <a:spcAft>
                <a:spcPts val="0"/>
              </a:spcAft>
              <a:buClr>
                <a:srgbClr val="9FC3E1"/>
              </a:buClr>
              <a:buSzPct val="80000"/>
              <a:buFont typeface="Corbel" pitchFamily="34"/>
              <a:buChar char="•"/>
              <a:tabLst/>
              <a:defRPr/>
            </a:pPr>
            <a:endParaRPr lang="el-GR" dirty="0"/>
          </a:p>
        </p:txBody>
      </p:sp>
    </p:spTree>
    <p:extLst>
      <p:ext uri="{BB962C8B-B14F-4D97-AF65-F5344CB8AC3E}">
        <p14:creationId xmlns:p14="http://schemas.microsoft.com/office/powerpoint/2010/main" val="3508271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Content with visual">
    <p:spTree>
      <p:nvGrpSpPr>
        <p:cNvPr id="1" name=""/>
        <p:cNvGrpSpPr/>
        <p:nvPr/>
      </p:nvGrpSpPr>
      <p:grpSpPr>
        <a:xfrm>
          <a:off x="0" y="0"/>
          <a:ext cx="0" cy="0"/>
          <a:chOff x="0" y="0"/>
          <a:chExt cx="0" cy="0"/>
        </a:xfrm>
      </p:grpSpPr>
      <p:sp>
        <p:nvSpPr>
          <p:cNvPr id="2" name="Τίτλος 7">
            <a:extLst>
              <a:ext uri="{FF2B5EF4-FFF2-40B4-BE49-F238E27FC236}">
                <a16:creationId xmlns:a16="http://schemas.microsoft.com/office/drawing/2014/main" id="{09D79FBA-5253-E1DC-8624-A0236FDACB47}"/>
              </a:ext>
            </a:extLst>
          </p:cNvPr>
          <p:cNvSpPr txBox="1">
            <a:spLocks noGrp="1"/>
          </p:cNvSpPr>
          <p:nvPr>
            <p:ph type="title"/>
          </p:nvPr>
        </p:nvSpPr>
        <p:spPr>
          <a:xfrm>
            <a:off x="331694" y="242047"/>
            <a:ext cx="10686826" cy="797859"/>
          </a:xfrm>
        </p:spPr>
        <p:txBody>
          <a:bodyPr/>
          <a:lstStyle>
            <a:lvl1pPr>
              <a:defRPr>
                <a:solidFill>
                  <a:srgbClr val="0070C0"/>
                </a:solidFill>
              </a:defRPr>
            </a:lvl1pPr>
          </a:lstStyle>
          <a:p>
            <a:pPr lvl="0"/>
            <a:r>
              <a:rPr lang="en-US" dirty="0"/>
              <a:t>Click to edit Master title style</a:t>
            </a:r>
            <a:endParaRPr lang="el-GR" dirty="0"/>
          </a:p>
        </p:txBody>
      </p:sp>
      <p:sp>
        <p:nvSpPr>
          <p:cNvPr id="3" name="Θέση περιεχομένου 2">
            <a:extLst>
              <a:ext uri="{FF2B5EF4-FFF2-40B4-BE49-F238E27FC236}">
                <a16:creationId xmlns:a16="http://schemas.microsoft.com/office/drawing/2014/main" id="{82C0C2EA-F1B2-49BE-C404-D8184C669C6E}"/>
              </a:ext>
            </a:extLst>
          </p:cNvPr>
          <p:cNvSpPr txBox="1">
            <a:spLocks noGrp="1"/>
          </p:cNvSpPr>
          <p:nvPr>
            <p:ph idx="1"/>
          </p:nvPr>
        </p:nvSpPr>
        <p:spPr>
          <a:xfrm>
            <a:off x="331694" y="1228165"/>
            <a:ext cx="5566186" cy="4852595"/>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solidFill>
                  <a:schemeClr val="tx1"/>
                </a:solidFill>
              </a:defRPr>
            </a:lvl2pPr>
            <a:lvl3pPr>
              <a:lnSpc>
                <a:spcPct val="100000"/>
              </a:lnSpc>
              <a:spcBef>
                <a:spcPts val="0"/>
              </a:spcBef>
              <a:spcAft>
                <a:spcPts val="0"/>
              </a:spcAft>
              <a:defRPr>
                <a:solidFill>
                  <a:schemeClr val="tx1"/>
                </a:solidFill>
              </a:defRPr>
            </a:lvl3pPr>
            <a:lvl4pPr>
              <a:lnSpc>
                <a:spcPct val="100000"/>
              </a:lnSpc>
              <a:spcBef>
                <a:spcPts val="0"/>
              </a:spcBef>
              <a:spcAft>
                <a:spcPts val="0"/>
              </a:spcAft>
              <a:defRPr>
                <a:solidFill>
                  <a:schemeClr val="tx1"/>
                </a:solidFill>
              </a:defRPr>
            </a:lvl4pPr>
            <a:lvl5pPr>
              <a:lnSpc>
                <a:spcPct val="100000"/>
              </a:lnSpc>
              <a:spcBef>
                <a:spcPts val="0"/>
              </a:spcBef>
              <a:spcAft>
                <a:spcPts val="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Θέση περιεχομένου 3">
            <a:extLst>
              <a:ext uri="{FF2B5EF4-FFF2-40B4-BE49-F238E27FC236}">
                <a16:creationId xmlns:a16="http://schemas.microsoft.com/office/drawing/2014/main" id="{FA35A0EE-AEB9-FE54-A53E-48145EE1D9B2}"/>
              </a:ext>
            </a:extLst>
          </p:cNvPr>
          <p:cNvSpPr txBox="1">
            <a:spLocks noGrp="1"/>
          </p:cNvSpPr>
          <p:nvPr>
            <p:ph idx="2"/>
          </p:nvPr>
        </p:nvSpPr>
        <p:spPr>
          <a:xfrm>
            <a:off x="6096000" y="1228165"/>
            <a:ext cx="4926488" cy="485259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399212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Content (split)">
    <p:spTree>
      <p:nvGrpSpPr>
        <p:cNvPr id="1" name=""/>
        <p:cNvGrpSpPr/>
        <p:nvPr/>
      </p:nvGrpSpPr>
      <p:grpSpPr>
        <a:xfrm>
          <a:off x="0" y="0"/>
          <a:ext cx="0" cy="0"/>
          <a:chOff x="0" y="0"/>
          <a:chExt cx="0" cy="0"/>
        </a:xfrm>
      </p:grpSpPr>
      <p:sp>
        <p:nvSpPr>
          <p:cNvPr id="2" name="Τίτλος 7">
            <a:extLst>
              <a:ext uri="{FF2B5EF4-FFF2-40B4-BE49-F238E27FC236}">
                <a16:creationId xmlns:a16="http://schemas.microsoft.com/office/drawing/2014/main" id="{09D79FBA-5253-E1DC-8624-A0236FDACB47}"/>
              </a:ext>
            </a:extLst>
          </p:cNvPr>
          <p:cNvSpPr txBox="1">
            <a:spLocks noGrp="1"/>
          </p:cNvSpPr>
          <p:nvPr>
            <p:ph type="title"/>
          </p:nvPr>
        </p:nvSpPr>
        <p:spPr>
          <a:xfrm>
            <a:off x="385482" y="385486"/>
            <a:ext cx="11447930" cy="609597"/>
          </a:xfrm>
        </p:spPr>
        <p:txBody>
          <a:bodyPr/>
          <a:lstStyle>
            <a:lvl1pPr>
              <a:defRPr>
                <a:solidFill>
                  <a:srgbClr val="0070C0"/>
                </a:solidFill>
              </a:defRPr>
            </a:lvl1pPr>
          </a:lstStyle>
          <a:p>
            <a:pPr lvl="0"/>
            <a:r>
              <a:rPr lang="en-US" dirty="0"/>
              <a:t>Click to edit Master title style</a:t>
            </a:r>
            <a:endParaRPr lang="el-GR" dirty="0"/>
          </a:p>
        </p:txBody>
      </p:sp>
      <p:sp>
        <p:nvSpPr>
          <p:cNvPr id="3" name="Θέση περιεχομένου 2">
            <a:extLst>
              <a:ext uri="{FF2B5EF4-FFF2-40B4-BE49-F238E27FC236}">
                <a16:creationId xmlns:a16="http://schemas.microsoft.com/office/drawing/2014/main" id="{82C0C2EA-F1B2-49BE-C404-D8184C669C6E}"/>
              </a:ext>
            </a:extLst>
          </p:cNvPr>
          <p:cNvSpPr txBox="1">
            <a:spLocks noGrp="1"/>
          </p:cNvSpPr>
          <p:nvPr>
            <p:ph idx="1"/>
          </p:nvPr>
        </p:nvSpPr>
        <p:spPr>
          <a:xfrm>
            <a:off x="385481" y="1187824"/>
            <a:ext cx="5271247" cy="437029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Θέση περιεχομένου 3">
            <a:extLst>
              <a:ext uri="{FF2B5EF4-FFF2-40B4-BE49-F238E27FC236}">
                <a16:creationId xmlns:a16="http://schemas.microsoft.com/office/drawing/2014/main" id="{FA35A0EE-AEB9-FE54-A53E-48145EE1D9B2}"/>
              </a:ext>
            </a:extLst>
          </p:cNvPr>
          <p:cNvSpPr txBox="1">
            <a:spLocks noGrp="1"/>
          </p:cNvSpPr>
          <p:nvPr>
            <p:ph idx="2"/>
          </p:nvPr>
        </p:nvSpPr>
        <p:spPr>
          <a:xfrm>
            <a:off x="5853953" y="1196788"/>
            <a:ext cx="5271246" cy="437029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2163703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2 Content (split with details)">
    <p:spTree>
      <p:nvGrpSpPr>
        <p:cNvPr id="1" name=""/>
        <p:cNvGrpSpPr/>
        <p:nvPr/>
      </p:nvGrpSpPr>
      <p:grpSpPr>
        <a:xfrm>
          <a:off x="0" y="0"/>
          <a:ext cx="0" cy="0"/>
          <a:chOff x="0" y="0"/>
          <a:chExt cx="0" cy="0"/>
        </a:xfrm>
      </p:grpSpPr>
      <p:sp>
        <p:nvSpPr>
          <p:cNvPr id="2" name="Τίτλος 9">
            <a:extLst>
              <a:ext uri="{FF2B5EF4-FFF2-40B4-BE49-F238E27FC236}">
                <a16:creationId xmlns:a16="http://schemas.microsoft.com/office/drawing/2014/main" id="{8B97F51A-D81E-65FF-CE0C-74E7C298C4E6}"/>
              </a:ext>
            </a:extLst>
          </p:cNvPr>
          <p:cNvSpPr txBox="1">
            <a:spLocks noGrp="1"/>
          </p:cNvSpPr>
          <p:nvPr>
            <p:ph type="title"/>
          </p:nvPr>
        </p:nvSpPr>
        <p:spPr/>
        <p:txBody>
          <a:bodyPr/>
          <a:lstStyle>
            <a:lvl1pPr>
              <a:defRPr>
                <a:solidFill>
                  <a:srgbClr val="0070C0"/>
                </a:solidFill>
              </a:defRPr>
            </a:lvl1pPr>
          </a:lstStyle>
          <a:p>
            <a:pPr lvl="0"/>
            <a:r>
              <a:rPr lang="en-US" dirty="0"/>
              <a:t>Click to edit Master title style</a:t>
            </a:r>
            <a:endParaRPr lang="el-GR" dirty="0"/>
          </a:p>
        </p:txBody>
      </p:sp>
      <p:sp>
        <p:nvSpPr>
          <p:cNvPr id="3" name="Θέση κειμένου 2">
            <a:extLst>
              <a:ext uri="{FF2B5EF4-FFF2-40B4-BE49-F238E27FC236}">
                <a16:creationId xmlns:a16="http://schemas.microsoft.com/office/drawing/2014/main" id="{B295A812-AAC7-8AD6-3D95-C03075AE2AD7}"/>
              </a:ext>
            </a:extLst>
          </p:cNvPr>
          <p:cNvSpPr txBox="1">
            <a:spLocks noGrp="1"/>
          </p:cNvSpPr>
          <p:nvPr>
            <p:ph type="body" idx="1"/>
          </p:nvPr>
        </p:nvSpPr>
        <p:spPr>
          <a:xfrm>
            <a:off x="1143000" y="2001511"/>
            <a:ext cx="4754880" cy="777240"/>
          </a:xfrm>
        </p:spPr>
        <p:txBody>
          <a:bodyPr anchor="ctr"/>
          <a:lstStyle>
            <a:lvl1pPr marL="0" indent="0">
              <a:spcBef>
                <a:spcPts val="0"/>
              </a:spcBef>
              <a:buNone/>
              <a:defRPr sz="2400" b="1">
                <a:solidFill>
                  <a:srgbClr val="1994CA"/>
                </a:solidFill>
              </a:defRPr>
            </a:lvl1pPr>
          </a:lstStyle>
          <a:p>
            <a:pPr lvl="0"/>
            <a:r>
              <a:rPr lang="en-US" dirty="0"/>
              <a:t>Click to edit Master text styles</a:t>
            </a:r>
          </a:p>
        </p:txBody>
      </p:sp>
      <p:sp>
        <p:nvSpPr>
          <p:cNvPr id="4" name="Θέση περιεχομένου 3">
            <a:extLst>
              <a:ext uri="{FF2B5EF4-FFF2-40B4-BE49-F238E27FC236}">
                <a16:creationId xmlns:a16="http://schemas.microsoft.com/office/drawing/2014/main" id="{C10875F7-538C-1181-441A-BDC68350D766}"/>
              </a:ext>
            </a:extLst>
          </p:cNvPr>
          <p:cNvSpPr txBox="1">
            <a:spLocks noGrp="1"/>
          </p:cNvSpPr>
          <p:nvPr>
            <p:ph idx="2"/>
          </p:nvPr>
        </p:nvSpPr>
        <p:spPr>
          <a:xfrm>
            <a:off x="1143000" y="2721482"/>
            <a:ext cx="4754880" cy="338328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5" name="Θέση κειμένου 4">
            <a:extLst>
              <a:ext uri="{FF2B5EF4-FFF2-40B4-BE49-F238E27FC236}">
                <a16:creationId xmlns:a16="http://schemas.microsoft.com/office/drawing/2014/main" id="{E89F1FAC-BE7E-5BD5-F6D6-8D18D8B253F8}"/>
              </a:ext>
            </a:extLst>
          </p:cNvPr>
          <p:cNvSpPr txBox="1">
            <a:spLocks noGrp="1"/>
          </p:cNvSpPr>
          <p:nvPr>
            <p:ph type="body" idx="3"/>
          </p:nvPr>
        </p:nvSpPr>
        <p:spPr>
          <a:xfrm>
            <a:off x="6269172" y="1999033"/>
            <a:ext cx="4754880" cy="777240"/>
          </a:xfrm>
        </p:spPr>
        <p:txBody>
          <a:bodyPr anchor="ctr"/>
          <a:lstStyle>
            <a:lvl1pPr marL="0" indent="0">
              <a:spcBef>
                <a:spcPts val="0"/>
              </a:spcBef>
              <a:buNone/>
              <a:defRPr sz="2400" b="1">
                <a:solidFill>
                  <a:srgbClr val="1994CA"/>
                </a:solidFill>
              </a:defRPr>
            </a:lvl1pPr>
          </a:lstStyle>
          <a:p>
            <a:pPr lvl="0"/>
            <a:r>
              <a:rPr lang="en-US" dirty="0"/>
              <a:t>Click to edit Master text styles</a:t>
            </a:r>
          </a:p>
        </p:txBody>
      </p:sp>
      <p:sp>
        <p:nvSpPr>
          <p:cNvPr id="6" name="Θέση περιεχομένου 5">
            <a:extLst>
              <a:ext uri="{FF2B5EF4-FFF2-40B4-BE49-F238E27FC236}">
                <a16:creationId xmlns:a16="http://schemas.microsoft.com/office/drawing/2014/main" id="{3DB17A14-CE22-240F-F343-4AD15B20BA97}"/>
              </a:ext>
            </a:extLst>
          </p:cNvPr>
          <p:cNvSpPr txBox="1">
            <a:spLocks noGrp="1"/>
          </p:cNvSpPr>
          <p:nvPr>
            <p:ph idx="4"/>
          </p:nvPr>
        </p:nvSpPr>
        <p:spPr>
          <a:xfrm>
            <a:off x="6269172" y="2719325"/>
            <a:ext cx="4754880" cy="338328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867548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Image">
    <p:spTree>
      <p:nvGrpSpPr>
        <p:cNvPr id="1" name=""/>
        <p:cNvGrpSpPr/>
        <p:nvPr/>
      </p:nvGrpSpPr>
      <p:grpSpPr>
        <a:xfrm>
          <a:off x="0" y="0"/>
          <a:ext cx="0" cy="0"/>
          <a:chOff x="0" y="0"/>
          <a:chExt cx="0" cy="0"/>
        </a:xfrm>
      </p:grpSpPr>
      <p:sp>
        <p:nvSpPr>
          <p:cNvPr id="26" name="Τίτλος 13">
            <a:extLst>
              <a:ext uri="{FF2B5EF4-FFF2-40B4-BE49-F238E27FC236}">
                <a16:creationId xmlns:a16="http://schemas.microsoft.com/office/drawing/2014/main" id="{3265DD9D-6018-7248-B068-226B5087E31A}"/>
              </a:ext>
            </a:extLst>
          </p:cNvPr>
          <p:cNvSpPr>
            <a:spLocks noGrp="1"/>
          </p:cNvSpPr>
          <p:nvPr>
            <p:ph type="title" hasCustomPrompt="1"/>
          </p:nvPr>
        </p:nvSpPr>
        <p:spPr>
          <a:xfrm>
            <a:off x="833175" y="528629"/>
            <a:ext cx="10540405" cy="479900"/>
          </a:xfrm>
        </p:spPr>
        <p:txBody>
          <a:bodyPr lIns="0" tIns="0" rIns="0" bIns="0" rtlCol="0" anchor="t">
            <a:noAutofit/>
          </a:bodyPr>
          <a:lstStyle>
            <a:lvl1pPr>
              <a:defRPr lang="el-GR" sz="3600" b="1">
                <a:solidFill>
                  <a:schemeClr val="accent5"/>
                </a:solidFill>
              </a:defRPr>
            </a:lvl1pPr>
          </a:lstStyle>
          <a:p>
            <a:pPr rtl="0"/>
            <a:r>
              <a:rPr lang="en-US" dirty="0"/>
              <a:t>title</a:t>
            </a:r>
            <a:br>
              <a:rPr lang="el-GR" dirty="0"/>
            </a:br>
            <a:endParaRPr lang="el-GR" dirty="0"/>
          </a:p>
        </p:txBody>
      </p:sp>
      <p:sp>
        <p:nvSpPr>
          <p:cNvPr id="27" name="Θέση κειμένου 11">
            <a:extLst>
              <a:ext uri="{FF2B5EF4-FFF2-40B4-BE49-F238E27FC236}">
                <a16:creationId xmlns:a16="http://schemas.microsoft.com/office/drawing/2014/main" id="{2BB5A709-E25A-CC47-AE58-EC9F42EF1219}"/>
              </a:ext>
            </a:extLst>
          </p:cNvPr>
          <p:cNvSpPr>
            <a:spLocks noGrp="1"/>
          </p:cNvSpPr>
          <p:nvPr>
            <p:ph type="body" sz="quarter" idx="21" hasCustomPrompt="1"/>
          </p:nvPr>
        </p:nvSpPr>
        <p:spPr>
          <a:xfrm>
            <a:off x="834733" y="1586636"/>
            <a:ext cx="10540404" cy="479900"/>
          </a:xfrm>
        </p:spPr>
        <p:txBody>
          <a:bodyPr lIns="0" tIns="0" rIns="0" bIns="0" rtlCol="0">
            <a:noAutofit/>
          </a:bodyPr>
          <a:lstStyle>
            <a:lvl1pPr marL="0" indent="0">
              <a:buNone/>
              <a:defRPr lang="el-GR" sz="2800" b="1">
                <a:solidFill>
                  <a:schemeClr val="accent6"/>
                </a:solidFill>
              </a:defRPr>
            </a:lvl1pPr>
          </a:lstStyle>
          <a:p>
            <a:pPr lvl="0" rtl="0"/>
            <a:r>
              <a:rPr lang="en-US" dirty="0"/>
              <a:t>text</a:t>
            </a:r>
            <a:endParaRPr lang="el-GR" dirty="0"/>
          </a:p>
        </p:txBody>
      </p:sp>
      <p:sp>
        <p:nvSpPr>
          <p:cNvPr id="3" name="Θέση εικόνας 2">
            <a:extLst>
              <a:ext uri="{FF2B5EF4-FFF2-40B4-BE49-F238E27FC236}">
                <a16:creationId xmlns:a16="http://schemas.microsoft.com/office/drawing/2014/main" id="{37BB3087-49AA-480C-A462-1133A6E7C6C7}"/>
              </a:ext>
            </a:extLst>
          </p:cNvPr>
          <p:cNvSpPr>
            <a:spLocks noGrp="1"/>
          </p:cNvSpPr>
          <p:nvPr>
            <p:ph type="pic" sz="quarter" idx="22"/>
          </p:nvPr>
        </p:nvSpPr>
        <p:spPr>
          <a:xfrm>
            <a:off x="-1" y="2066536"/>
            <a:ext cx="12188951" cy="4800602"/>
          </a:xfrm>
          <a:solidFill>
            <a:schemeClr val="accent1"/>
          </a:solidFill>
        </p:spPr>
        <p:txBody>
          <a:bodyPr rtlCol="0" anchor="ctr">
            <a:normAutofit/>
          </a:bodyPr>
          <a:lstStyle>
            <a:lvl1pPr algn="ctr">
              <a:buNone/>
              <a:defRPr lang="el-GR" sz="1600"/>
            </a:lvl1pPr>
          </a:lstStyle>
          <a:p>
            <a:pPr rtl="0"/>
            <a:endParaRPr lang="el-GR" dirty="0"/>
          </a:p>
        </p:txBody>
      </p:sp>
      <p:sp>
        <p:nvSpPr>
          <p:cNvPr id="12" name="Θέση κειμένου 9">
            <a:extLst>
              <a:ext uri="{FF2B5EF4-FFF2-40B4-BE49-F238E27FC236}">
                <a16:creationId xmlns:a16="http://schemas.microsoft.com/office/drawing/2014/main" id="{60AF7B98-3554-234B-A9A0-828B8E3E8697}"/>
              </a:ext>
            </a:extLst>
          </p:cNvPr>
          <p:cNvSpPr>
            <a:spLocks noGrp="1"/>
          </p:cNvSpPr>
          <p:nvPr>
            <p:ph type="body" sz="quarter" idx="10" hasCustomPrompt="1"/>
          </p:nvPr>
        </p:nvSpPr>
        <p:spPr>
          <a:xfrm>
            <a:off x="0" y="2066537"/>
            <a:ext cx="6096000" cy="4800604"/>
          </a:xfrm>
          <a:solidFill>
            <a:srgbClr val="262626">
              <a:alpha val="61961"/>
            </a:srgbClr>
          </a:solidFill>
        </p:spPr>
        <p:txBody>
          <a:bodyPr lIns="1920240" tIns="274320" rtlCol="0" anchor="ctr" anchorCtr="0">
            <a:normAutofit/>
          </a:bodyPr>
          <a:lstStyle>
            <a:lvl1pPr marL="0" indent="0" algn="l">
              <a:lnSpc>
                <a:spcPct val="60000"/>
              </a:lnSpc>
              <a:buNone/>
              <a:defRPr lang="el-GR" sz="1600" b="0" i="0">
                <a:solidFill>
                  <a:schemeClr val="bg1"/>
                </a:solidFill>
                <a:latin typeface="+mn-lt"/>
                <a:cs typeface="Arial" panose="020B0604020202020204" pitchFamily="34" charset="0"/>
              </a:defRPr>
            </a:lvl1pPr>
          </a:lstStyle>
          <a:p>
            <a:pPr lvl="0" rtl="0"/>
            <a:r>
              <a:rPr lang="en-US" dirty="0"/>
              <a:t>text</a:t>
            </a:r>
            <a:endParaRPr lang="el-GR" dirty="0"/>
          </a:p>
          <a:p>
            <a:pPr lvl="0" rtl="0"/>
            <a:endParaRPr lang="el-GR" dirty="0"/>
          </a:p>
        </p:txBody>
      </p:sp>
      <p:pic>
        <p:nvPicPr>
          <p:cNvPr id="2" name="Εικόνα 1">
            <a:extLst>
              <a:ext uri="{FF2B5EF4-FFF2-40B4-BE49-F238E27FC236}">
                <a16:creationId xmlns:a16="http://schemas.microsoft.com/office/drawing/2014/main" id="{1BCBACBA-D2D3-C2FA-9D67-E53F4DF880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68" y="6264168"/>
            <a:ext cx="601454" cy="601454"/>
          </a:xfrm>
          <a:prstGeom prst="rect">
            <a:avLst/>
          </a:prstGeom>
        </p:spPr>
      </p:pic>
      <p:pic>
        <p:nvPicPr>
          <p:cNvPr id="4" name="Εικόνα 3">
            <a:extLst>
              <a:ext uri="{FF2B5EF4-FFF2-40B4-BE49-F238E27FC236}">
                <a16:creationId xmlns:a16="http://schemas.microsoft.com/office/drawing/2014/main" id="{1F02FC6E-009C-C771-686A-EB6C0A787C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2122" y="6264168"/>
            <a:ext cx="563459" cy="593832"/>
          </a:xfrm>
          <a:prstGeom prst="rect">
            <a:avLst/>
          </a:prstGeom>
        </p:spPr>
      </p:pic>
    </p:spTree>
    <p:extLst>
      <p:ext uri="{BB962C8B-B14F-4D97-AF65-F5344CB8AC3E}">
        <p14:creationId xmlns:p14="http://schemas.microsoft.com/office/powerpoint/2010/main" val="2404329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4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923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the end">
    <p:spTree>
      <p:nvGrpSpPr>
        <p:cNvPr id="1" name=""/>
        <p:cNvGrpSpPr/>
        <p:nvPr/>
      </p:nvGrpSpPr>
      <p:grpSpPr>
        <a:xfrm>
          <a:off x="0" y="0"/>
          <a:ext cx="0" cy="0"/>
          <a:chOff x="0" y="0"/>
          <a:chExt cx="0" cy="0"/>
        </a:xfrm>
      </p:grpSpPr>
      <p:sp>
        <p:nvSpPr>
          <p:cNvPr id="4" name="Θέση εικόνας 3">
            <a:extLst>
              <a:ext uri="{FF2B5EF4-FFF2-40B4-BE49-F238E27FC236}">
                <a16:creationId xmlns:a16="http://schemas.microsoft.com/office/drawing/2014/main" id="{60269070-4807-43E2-A9DF-90767C93C775}"/>
              </a:ext>
            </a:extLst>
          </p:cNvPr>
          <p:cNvSpPr>
            <a:spLocks noGrp="1"/>
          </p:cNvSpPr>
          <p:nvPr>
            <p:ph type="pic" sz="quarter" idx="15" hasCustomPrompt="1"/>
          </p:nvPr>
        </p:nvSpPr>
        <p:spPr>
          <a:xfrm>
            <a:off x="0" y="0"/>
            <a:ext cx="12207239" cy="6858000"/>
          </a:xfrm>
          <a:solidFill>
            <a:schemeClr val="accent1"/>
          </a:solidFill>
        </p:spPr>
        <p:txBody>
          <a:bodyPr tIns="2560320" rtlCol="0" anchor="ctr">
            <a:noAutofit/>
          </a:bodyPr>
          <a:lstStyle>
            <a:lvl1pPr algn="ctr">
              <a:defRPr lang="el-GR" sz="1800"/>
            </a:lvl1pPr>
          </a:lstStyle>
          <a:p>
            <a:pPr rtl="0"/>
            <a:r>
              <a:rPr lang="en-US" dirty="0"/>
              <a:t>Click to enter an image</a:t>
            </a:r>
            <a:endParaRPr lang="el-GR" dirty="0"/>
          </a:p>
        </p:txBody>
      </p:sp>
      <p:sp>
        <p:nvSpPr>
          <p:cNvPr id="6" name="Θέση κειμένου 9">
            <a:extLst>
              <a:ext uri="{FF2B5EF4-FFF2-40B4-BE49-F238E27FC236}">
                <a16:creationId xmlns:a16="http://schemas.microsoft.com/office/drawing/2014/main" id="{B95A5A22-1295-5A4C-BEED-CDAAB6B38DA8}"/>
              </a:ext>
            </a:extLst>
          </p:cNvPr>
          <p:cNvSpPr>
            <a:spLocks noGrp="1"/>
          </p:cNvSpPr>
          <p:nvPr>
            <p:ph type="body" sz="quarter" idx="14"/>
          </p:nvPr>
        </p:nvSpPr>
        <p:spPr>
          <a:xfrm>
            <a:off x="-11574" y="-11151"/>
            <a:ext cx="12207240" cy="3429000"/>
          </a:xfrm>
          <a:solidFill>
            <a:srgbClr val="262626">
              <a:alpha val="61961"/>
            </a:srgbClr>
          </a:solidFill>
          <a:ln>
            <a:noFill/>
          </a:ln>
        </p:spPr>
        <p:txBody>
          <a:bodyPr lIns="868680" tIns="2057400" bIns="91440" rtlCol="0" anchor="t" anchorCtr="0">
            <a:normAutofit/>
          </a:bodyPr>
          <a:lstStyle>
            <a:lvl1pPr marL="0" marR="0" indent="0" algn="l" defTabSz="914400" rtl="0" eaLnBrk="1" fontAlgn="auto" latinLnBrk="0" hangingPunct="1">
              <a:lnSpc>
                <a:spcPct val="60000"/>
              </a:lnSpc>
              <a:spcBef>
                <a:spcPts val="1000"/>
              </a:spcBef>
              <a:spcAft>
                <a:spcPts val="0"/>
              </a:spcAft>
              <a:buClrTx/>
              <a:buSzTx/>
              <a:buFontTx/>
              <a:buNone/>
              <a:tabLst/>
              <a:defRPr lang="el-GR" sz="1600" b="0" i="0">
                <a:solidFill>
                  <a:schemeClr val="bg1"/>
                </a:solidFill>
                <a:latin typeface="+mn-lt"/>
                <a:cs typeface="Arial" panose="020B0604020202020204" pitchFamily="34" charset="0"/>
              </a:defRPr>
            </a:lvl1pPr>
          </a:lstStyle>
          <a:p>
            <a:pPr lvl="0" rtl="0"/>
            <a:endParaRPr lang="el-GR" dirty="0"/>
          </a:p>
        </p:txBody>
      </p:sp>
      <p:sp>
        <p:nvSpPr>
          <p:cNvPr id="2" name="Τίτλος 1">
            <a:extLst>
              <a:ext uri="{FF2B5EF4-FFF2-40B4-BE49-F238E27FC236}">
                <a16:creationId xmlns:a16="http://schemas.microsoft.com/office/drawing/2014/main" id="{AEDEBD28-F38A-B644-853D-75CBD6A9F711}"/>
              </a:ext>
            </a:extLst>
          </p:cNvPr>
          <p:cNvSpPr>
            <a:spLocks noGrp="1"/>
          </p:cNvSpPr>
          <p:nvPr>
            <p:ph type="title"/>
          </p:nvPr>
        </p:nvSpPr>
        <p:spPr>
          <a:xfrm>
            <a:off x="838200" y="565847"/>
            <a:ext cx="10515600" cy="1062232"/>
          </a:xfrm>
        </p:spPr>
        <p:txBody>
          <a:bodyPr lIns="0" tIns="0" rIns="0" bIns="0" rtlCol="0" anchor="t">
            <a:normAutofit/>
          </a:bodyPr>
          <a:lstStyle>
            <a:lvl1pPr>
              <a:defRPr lang="el-GR" sz="2800">
                <a:solidFill>
                  <a:schemeClr val="bg1"/>
                </a:solidFill>
              </a:defRPr>
            </a:lvl1pPr>
          </a:lstStyle>
          <a:p>
            <a:pPr rtl="0"/>
            <a:endParaRPr lang="el-GR" dirty="0"/>
          </a:p>
        </p:txBody>
      </p:sp>
      <p:sp>
        <p:nvSpPr>
          <p:cNvPr id="7" name="Πλαίσιο κειμένου 6">
            <a:extLst>
              <a:ext uri="{FF2B5EF4-FFF2-40B4-BE49-F238E27FC236}">
                <a16:creationId xmlns:a16="http://schemas.microsoft.com/office/drawing/2014/main" id="{C3B6C998-067D-F24C-8880-399DE7EC60CF}"/>
              </a:ext>
            </a:extLst>
          </p:cNvPr>
          <p:cNvSpPr txBox="1"/>
          <p:nvPr userDrawn="1"/>
        </p:nvSpPr>
        <p:spPr>
          <a:xfrm>
            <a:off x="3340444" y="5935091"/>
            <a:ext cx="5511112" cy="523220"/>
          </a:xfrm>
          <a:prstGeom prst="rect">
            <a:avLst/>
          </a:prstGeom>
          <a:solidFill>
            <a:schemeClr val="bg1">
              <a:alpha val="0"/>
            </a:schemeClr>
          </a:solidFill>
        </p:spPr>
        <p:txBody>
          <a:bodyPr wrap="square" rtlCol="0">
            <a:spAutoFit/>
          </a:bodyPr>
          <a:lstStyle>
            <a:defPPr>
              <a:defRPr lang="el-GR"/>
            </a:defPPr>
          </a:lstStyle>
          <a:p>
            <a:pPr lvl="0" algn="ctr" rtl="0"/>
            <a:r>
              <a:rPr lang="en-US" sz="2800" b="1" dirty="0">
                <a:solidFill>
                  <a:schemeClr val="accent5"/>
                </a:solidFill>
              </a:rPr>
              <a:t>-----</a:t>
            </a:r>
            <a:endParaRPr lang="el-GR" sz="2800" b="1" dirty="0">
              <a:solidFill>
                <a:schemeClr val="accent5"/>
              </a:solidFill>
            </a:endParaRPr>
          </a:p>
        </p:txBody>
      </p:sp>
      <p:pic>
        <p:nvPicPr>
          <p:cNvPr id="3" name="Εικόνα 2">
            <a:extLst>
              <a:ext uri="{FF2B5EF4-FFF2-40B4-BE49-F238E27FC236}">
                <a16:creationId xmlns:a16="http://schemas.microsoft.com/office/drawing/2014/main" id="{10289971-8AB5-11D3-CBF5-23B27DDE1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68" y="6264168"/>
            <a:ext cx="601454" cy="601454"/>
          </a:xfrm>
          <a:prstGeom prst="rect">
            <a:avLst/>
          </a:prstGeom>
        </p:spPr>
      </p:pic>
      <p:pic>
        <p:nvPicPr>
          <p:cNvPr id="5" name="Εικόνα 4">
            <a:extLst>
              <a:ext uri="{FF2B5EF4-FFF2-40B4-BE49-F238E27FC236}">
                <a16:creationId xmlns:a16="http://schemas.microsoft.com/office/drawing/2014/main" id="{8166528E-BD1E-541F-EFF2-FE82CCD7EE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2122" y="6264168"/>
            <a:ext cx="563459" cy="593832"/>
          </a:xfrm>
          <a:prstGeom prst="rect">
            <a:avLst/>
          </a:prstGeom>
        </p:spPr>
      </p:pic>
    </p:spTree>
    <p:extLst>
      <p:ext uri="{BB962C8B-B14F-4D97-AF65-F5344CB8AC3E}">
        <p14:creationId xmlns:p14="http://schemas.microsoft.com/office/powerpoint/2010/main" val="3662317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3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MODULE OBJECTIVES">
    <p:spTree>
      <p:nvGrpSpPr>
        <p:cNvPr id="1" name=""/>
        <p:cNvGrpSpPr/>
        <p:nvPr/>
      </p:nvGrpSpPr>
      <p:grpSpPr>
        <a:xfrm>
          <a:off x="0" y="0"/>
          <a:ext cx="0" cy="0"/>
          <a:chOff x="0" y="0"/>
          <a:chExt cx="0" cy="0"/>
        </a:xfrm>
      </p:grpSpPr>
      <p:sp>
        <p:nvSpPr>
          <p:cNvPr id="12" name="Τίτλος 10">
            <a:extLst>
              <a:ext uri="{FF2B5EF4-FFF2-40B4-BE49-F238E27FC236}">
                <a16:creationId xmlns:a16="http://schemas.microsoft.com/office/drawing/2014/main" id="{CCC26816-37BC-AB12-83EC-200D63A3269A}"/>
              </a:ext>
            </a:extLst>
          </p:cNvPr>
          <p:cNvSpPr>
            <a:spLocks noGrp="1"/>
          </p:cNvSpPr>
          <p:nvPr>
            <p:ph type="title" hasCustomPrompt="1"/>
          </p:nvPr>
        </p:nvSpPr>
        <p:spPr>
          <a:xfrm>
            <a:off x="838199" y="566928"/>
            <a:ext cx="10537683" cy="862621"/>
          </a:xfrm>
        </p:spPr>
        <p:txBody>
          <a:bodyPr/>
          <a:lstStyle>
            <a:lvl1pPr>
              <a:defRPr>
                <a:solidFill>
                  <a:srgbClr val="0070C0"/>
                </a:solidFill>
              </a:defRPr>
            </a:lvl1pPr>
          </a:lstStyle>
          <a:p>
            <a:r>
              <a:rPr lang="en-US" dirty="0"/>
              <a:t>Module 1 Overview</a:t>
            </a:r>
            <a:endParaRPr lang="el-GR" dirty="0"/>
          </a:p>
        </p:txBody>
      </p:sp>
      <p:sp>
        <p:nvSpPr>
          <p:cNvPr id="14" name="Θέση κειμένου 15">
            <a:extLst>
              <a:ext uri="{FF2B5EF4-FFF2-40B4-BE49-F238E27FC236}">
                <a16:creationId xmlns:a16="http://schemas.microsoft.com/office/drawing/2014/main" id="{104C43C5-B72E-869B-1A8D-475A10C23D1E}"/>
              </a:ext>
            </a:extLst>
          </p:cNvPr>
          <p:cNvSpPr>
            <a:spLocks noGrp="1"/>
          </p:cNvSpPr>
          <p:nvPr>
            <p:ph type="body" sz="quarter" idx="35" hasCustomPrompt="1"/>
          </p:nvPr>
        </p:nvSpPr>
        <p:spPr>
          <a:xfrm>
            <a:off x="6107040" y="2022680"/>
            <a:ext cx="3200400" cy="1225296"/>
          </a:xfrm>
        </p:spPr>
        <p:txBody>
          <a:bodyPr/>
          <a:lstStyle>
            <a:lvl1pPr>
              <a:defRPr>
                <a:solidFill>
                  <a:srgbClr val="1994CA"/>
                </a:solidFill>
              </a:defRPr>
            </a:lvl1pPr>
          </a:lstStyle>
          <a:p>
            <a:r>
              <a:rPr lang="en-US" dirty="0"/>
              <a:t>Fixing a heat pump 1</a:t>
            </a:r>
            <a:endParaRPr lang="el-GR" dirty="0"/>
          </a:p>
        </p:txBody>
      </p:sp>
      <p:sp>
        <p:nvSpPr>
          <p:cNvPr id="16" name="Θέση κειμένου 11">
            <a:extLst>
              <a:ext uri="{FF2B5EF4-FFF2-40B4-BE49-F238E27FC236}">
                <a16:creationId xmlns:a16="http://schemas.microsoft.com/office/drawing/2014/main" id="{932B79F6-208A-C997-E49A-744C5C79154F}"/>
              </a:ext>
            </a:extLst>
          </p:cNvPr>
          <p:cNvSpPr>
            <a:spLocks noGrp="1"/>
          </p:cNvSpPr>
          <p:nvPr>
            <p:ph type="body" sz="quarter" idx="22" hasCustomPrompt="1"/>
          </p:nvPr>
        </p:nvSpPr>
        <p:spPr>
          <a:xfrm>
            <a:off x="6096000" y="3470340"/>
            <a:ext cx="3200400" cy="1225296"/>
          </a:xfrm>
        </p:spPr>
        <p:txBody>
          <a:bodyPr/>
          <a:lstStyle>
            <a:lvl1pPr>
              <a:defRPr>
                <a:solidFill>
                  <a:srgbClr val="1994CA"/>
                </a:solidFill>
              </a:defRPr>
            </a:lvl1pPr>
          </a:lstStyle>
          <a:p>
            <a:r>
              <a:rPr lang="en-US" dirty="0"/>
              <a:t>Fixing a heat pump 2 </a:t>
            </a:r>
            <a:endParaRPr lang="el-GR" dirty="0"/>
          </a:p>
        </p:txBody>
      </p:sp>
      <p:sp>
        <p:nvSpPr>
          <p:cNvPr id="18" name="Θέση κειμένου 16">
            <a:extLst>
              <a:ext uri="{FF2B5EF4-FFF2-40B4-BE49-F238E27FC236}">
                <a16:creationId xmlns:a16="http://schemas.microsoft.com/office/drawing/2014/main" id="{F8523829-C889-045F-C8EC-A8AD51259D6B}"/>
              </a:ext>
            </a:extLst>
          </p:cNvPr>
          <p:cNvSpPr>
            <a:spLocks noGrp="1"/>
          </p:cNvSpPr>
          <p:nvPr>
            <p:ph type="body" sz="quarter" idx="36" hasCustomPrompt="1"/>
          </p:nvPr>
        </p:nvSpPr>
        <p:spPr>
          <a:xfrm>
            <a:off x="6096000" y="4922214"/>
            <a:ext cx="3200400" cy="1225296"/>
          </a:xfrm>
        </p:spPr>
        <p:txBody>
          <a:bodyPr/>
          <a:lstStyle>
            <a:lvl1pPr>
              <a:defRPr>
                <a:solidFill>
                  <a:srgbClr val="1994CA"/>
                </a:solidFill>
              </a:defRPr>
            </a:lvl1pPr>
          </a:lstStyle>
          <a:p>
            <a:r>
              <a:rPr lang="en-US" dirty="0"/>
              <a:t>Fixing a heat pump 3</a:t>
            </a:r>
            <a:endParaRPr lang="el-GR" dirty="0"/>
          </a:p>
        </p:txBody>
      </p:sp>
      <p:sp>
        <p:nvSpPr>
          <p:cNvPr id="20" name="Θέση κειμένου 17">
            <a:extLst>
              <a:ext uri="{FF2B5EF4-FFF2-40B4-BE49-F238E27FC236}">
                <a16:creationId xmlns:a16="http://schemas.microsoft.com/office/drawing/2014/main" id="{FD320AD6-B85F-8970-3442-4D6506714CA5}"/>
              </a:ext>
            </a:extLst>
          </p:cNvPr>
          <p:cNvSpPr>
            <a:spLocks noGrp="1"/>
          </p:cNvSpPr>
          <p:nvPr>
            <p:ph type="body" sz="quarter" idx="37" hasCustomPrompt="1"/>
          </p:nvPr>
        </p:nvSpPr>
        <p:spPr>
          <a:xfrm>
            <a:off x="838199" y="1473993"/>
            <a:ext cx="10645589" cy="655637"/>
          </a:xfrm>
        </p:spPr>
        <p:txBody>
          <a:bodyPr/>
          <a:lstStyle>
            <a:lvl1pPr>
              <a:buNone/>
              <a:defRPr>
                <a:solidFill>
                  <a:srgbClr val="1994CA"/>
                </a:solidFill>
              </a:defRPr>
            </a:lvl1pPr>
          </a:lstStyle>
          <a:p>
            <a:r>
              <a:rPr lang="en-US" dirty="0"/>
              <a:t>Introduction</a:t>
            </a:r>
            <a:endParaRPr lang="el-GR" dirty="0"/>
          </a:p>
        </p:txBody>
      </p:sp>
      <p:sp>
        <p:nvSpPr>
          <p:cNvPr id="2" name="Θέση εικόνας 3">
            <a:extLst>
              <a:ext uri="{FF2B5EF4-FFF2-40B4-BE49-F238E27FC236}">
                <a16:creationId xmlns:a16="http://schemas.microsoft.com/office/drawing/2014/main" id="{EECE731D-A454-0CFC-BC10-05B490F3C632}"/>
              </a:ext>
            </a:extLst>
          </p:cNvPr>
          <p:cNvSpPr>
            <a:spLocks noGrp="1"/>
          </p:cNvSpPr>
          <p:nvPr>
            <p:ph type="pic" sz="quarter" idx="32" hasCustomPrompt="1"/>
          </p:nvPr>
        </p:nvSpPr>
        <p:spPr>
          <a:xfrm>
            <a:off x="2895600" y="2022680"/>
            <a:ext cx="3200400" cy="1225296"/>
          </a:xfrm>
          <a:solidFill>
            <a:schemeClr val="accent1"/>
          </a:solidFill>
          <a:ln w="12700">
            <a:solidFill>
              <a:schemeClr val="accent5"/>
            </a:solidFill>
          </a:ln>
        </p:spPr>
        <p:txBody>
          <a:bodyPr rtlCol="0" anchor="ctr">
            <a:normAutofit/>
          </a:bodyPr>
          <a:lstStyle>
            <a:lvl1pPr algn="ctr">
              <a:defRPr lang="el-GR" sz="1600"/>
            </a:lvl1pPr>
          </a:lstStyle>
          <a:p>
            <a:pPr rtl="0"/>
            <a:r>
              <a:rPr lang="el-GR"/>
              <a:t>Κάντε κλικ για εισαγωγή εικόνας</a:t>
            </a:r>
          </a:p>
        </p:txBody>
      </p:sp>
      <p:sp>
        <p:nvSpPr>
          <p:cNvPr id="3" name="Θέση εικόνας 3">
            <a:extLst>
              <a:ext uri="{FF2B5EF4-FFF2-40B4-BE49-F238E27FC236}">
                <a16:creationId xmlns:a16="http://schemas.microsoft.com/office/drawing/2014/main" id="{F289597C-AB55-DF83-47D9-74A2C687D2E4}"/>
              </a:ext>
            </a:extLst>
          </p:cNvPr>
          <p:cNvSpPr>
            <a:spLocks noGrp="1"/>
          </p:cNvSpPr>
          <p:nvPr>
            <p:ph type="pic" sz="quarter" idx="33" hasCustomPrompt="1"/>
          </p:nvPr>
        </p:nvSpPr>
        <p:spPr>
          <a:xfrm>
            <a:off x="2895600" y="3470340"/>
            <a:ext cx="3200400" cy="1225296"/>
          </a:xfrm>
          <a:solidFill>
            <a:schemeClr val="accent1"/>
          </a:solidFill>
          <a:ln w="12700">
            <a:solidFill>
              <a:schemeClr val="accent5"/>
            </a:solidFill>
          </a:ln>
        </p:spPr>
        <p:txBody>
          <a:bodyPr rtlCol="0" anchor="ctr">
            <a:normAutofit/>
          </a:bodyPr>
          <a:lstStyle>
            <a:lvl1pPr algn="ctr">
              <a:defRPr lang="el-GR" sz="1600"/>
            </a:lvl1pPr>
          </a:lstStyle>
          <a:p>
            <a:pPr rtl="0"/>
            <a:r>
              <a:rPr lang="el-GR"/>
              <a:t>Κάντε κλικ για εισαγωγή εικόνας</a:t>
            </a:r>
          </a:p>
        </p:txBody>
      </p:sp>
      <p:sp>
        <p:nvSpPr>
          <p:cNvPr id="4" name="Θέση εικόνας 3">
            <a:extLst>
              <a:ext uri="{FF2B5EF4-FFF2-40B4-BE49-F238E27FC236}">
                <a16:creationId xmlns:a16="http://schemas.microsoft.com/office/drawing/2014/main" id="{B6C2C236-C1EC-0089-5FFB-0DF0F53A448C}"/>
              </a:ext>
            </a:extLst>
          </p:cNvPr>
          <p:cNvSpPr>
            <a:spLocks noGrp="1"/>
          </p:cNvSpPr>
          <p:nvPr>
            <p:ph type="pic" sz="quarter" idx="34" hasCustomPrompt="1"/>
          </p:nvPr>
        </p:nvSpPr>
        <p:spPr>
          <a:xfrm>
            <a:off x="2895600" y="4922214"/>
            <a:ext cx="3200400" cy="1225296"/>
          </a:xfrm>
          <a:solidFill>
            <a:schemeClr val="accent1"/>
          </a:solidFill>
          <a:ln w="12700">
            <a:solidFill>
              <a:schemeClr val="accent5"/>
            </a:solidFill>
          </a:ln>
        </p:spPr>
        <p:txBody>
          <a:bodyPr rtlCol="0" anchor="ctr">
            <a:normAutofit/>
          </a:bodyPr>
          <a:lstStyle>
            <a:lvl1pPr algn="ctr">
              <a:defRPr lang="el-GR" sz="1600"/>
            </a:lvl1pPr>
          </a:lstStyle>
          <a:p>
            <a:pPr rtl="0"/>
            <a:r>
              <a:rPr lang="el-GR"/>
              <a:t>Κάντε κλικ για εισαγωγή εικόνας</a:t>
            </a:r>
          </a:p>
        </p:txBody>
      </p:sp>
    </p:spTree>
    <p:extLst>
      <p:ext uri="{BB962C8B-B14F-4D97-AF65-F5344CB8AC3E}">
        <p14:creationId xmlns:p14="http://schemas.microsoft.com/office/powerpoint/2010/main" val="287384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MODULE CONTENT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86B566-D73E-EA77-127E-3907199C49BF}"/>
              </a:ext>
            </a:extLst>
          </p:cNvPr>
          <p:cNvSpPr txBox="1">
            <a:spLocks noGrp="1"/>
          </p:cNvSpPr>
          <p:nvPr>
            <p:ph type="title" hasCustomPrompt="1"/>
          </p:nvPr>
        </p:nvSpPr>
        <p:spPr>
          <a:xfrm>
            <a:off x="1143000" y="609603"/>
            <a:ext cx="9875520" cy="636491"/>
          </a:xfrm>
        </p:spPr>
        <p:txBody>
          <a:bodyPr/>
          <a:lstStyle>
            <a:lvl1pPr>
              <a:defRPr>
                <a:solidFill>
                  <a:srgbClr val="0070C0"/>
                </a:solidFill>
              </a:defRPr>
            </a:lvl1pPr>
          </a:lstStyle>
          <a:p>
            <a:pPr lvl="0"/>
            <a:r>
              <a:rPr lang="en-US" dirty="0"/>
              <a:t>Module 1 contents</a:t>
            </a:r>
            <a:endParaRPr lang="el-GR" dirty="0"/>
          </a:p>
        </p:txBody>
      </p:sp>
      <p:graphicFrame>
        <p:nvGraphicFramePr>
          <p:cNvPr id="11" name="Table 10">
            <a:extLst>
              <a:ext uri="{FF2B5EF4-FFF2-40B4-BE49-F238E27FC236}">
                <a16:creationId xmlns:a16="http://schemas.microsoft.com/office/drawing/2014/main" id="{FFF8061C-64E1-4194-7F7D-9F2BBB8FEA0A}"/>
              </a:ext>
            </a:extLst>
          </p:cNvPr>
          <p:cNvGraphicFramePr>
            <a:graphicFrameLocks noGrp="1"/>
          </p:cNvGraphicFramePr>
          <p:nvPr userDrawn="1">
            <p:extLst>
              <p:ext uri="{D42A27DB-BD31-4B8C-83A1-F6EECF244321}">
                <p14:modId xmlns:p14="http://schemas.microsoft.com/office/powerpoint/2010/main" val="1146869264"/>
              </p:ext>
            </p:extLst>
          </p:nvPr>
        </p:nvGraphicFramePr>
        <p:xfrm>
          <a:off x="1075765" y="1622612"/>
          <a:ext cx="9942756" cy="3908610"/>
        </p:xfrm>
        <a:graphic>
          <a:graphicData uri="http://schemas.openxmlformats.org/drawingml/2006/table">
            <a:tbl>
              <a:tblPr firstRow="1" bandRow="1">
                <a:tableStyleId>{69CF1AB2-1976-4502-BF36-3FF5EA218861}</a:tableStyleId>
              </a:tblPr>
              <a:tblGrid>
                <a:gridCol w="1864659">
                  <a:extLst>
                    <a:ext uri="{9D8B030D-6E8A-4147-A177-3AD203B41FA5}">
                      <a16:colId xmlns:a16="http://schemas.microsoft.com/office/drawing/2014/main" val="3642724709"/>
                    </a:ext>
                  </a:extLst>
                </a:gridCol>
                <a:gridCol w="3106719">
                  <a:extLst>
                    <a:ext uri="{9D8B030D-6E8A-4147-A177-3AD203B41FA5}">
                      <a16:colId xmlns:a16="http://schemas.microsoft.com/office/drawing/2014/main" val="2376567444"/>
                    </a:ext>
                  </a:extLst>
                </a:gridCol>
                <a:gridCol w="1752151">
                  <a:extLst>
                    <a:ext uri="{9D8B030D-6E8A-4147-A177-3AD203B41FA5}">
                      <a16:colId xmlns:a16="http://schemas.microsoft.com/office/drawing/2014/main" val="145662985"/>
                    </a:ext>
                  </a:extLst>
                </a:gridCol>
                <a:gridCol w="3219227">
                  <a:extLst>
                    <a:ext uri="{9D8B030D-6E8A-4147-A177-3AD203B41FA5}">
                      <a16:colId xmlns:a16="http://schemas.microsoft.com/office/drawing/2014/main" val="1827010982"/>
                    </a:ext>
                  </a:extLst>
                </a:gridCol>
              </a:tblGrid>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3016169980"/>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2784063946"/>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2912322884"/>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400257522"/>
                  </a:ext>
                </a:extLst>
              </a:tr>
              <a:tr h="651435">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818126301"/>
                  </a:ext>
                </a:extLst>
              </a:tr>
              <a:tr h="651435">
                <a:tc>
                  <a:txBody>
                    <a:bodyPr/>
                    <a:lstStyle/>
                    <a:p>
                      <a:endParaRPr lang="el-GR" dirty="0"/>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3438775573"/>
                  </a:ext>
                </a:extLst>
              </a:tr>
            </a:tbl>
          </a:graphicData>
        </a:graphic>
      </p:graphicFrame>
      <p:sp>
        <p:nvSpPr>
          <p:cNvPr id="15" name="Content Placeholder 14">
            <a:extLst>
              <a:ext uri="{FF2B5EF4-FFF2-40B4-BE49-F238E27FC236}">
                <a16:creationId xmlns:a16="http://schemas.microsoft.com/office/drawing/2014/main" id="{0A480F7B-E308-1C82-FACE-D8BF96898396}"/>
              </a:ext>
            </a:extLst>
          </p:cNvPr>
          <p:cNvSpPr>
            <a:spLocks noGrp="1"/>
          </p:cNvSpPr>
          <p:nvPr>
            <p:ph sz="quarter" idx="10" hasCustomPrompt="1"/>
          </p:nvPr>
        </p:nvSpPr>
        <p:spPr>
          <a:xfrm>
            <a:off x="1143000" y="1676400"/>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16" name="Content Placeholder 14">
            <a:extLst>
              <a:ext uri="{FF2B5EF4-FFF2-40B4-BE49-F238E27FC236}">
                <a16:creationId xmlns:a16="http://schemas.microsoft.com/office/drawing/2014/main" id="{0C21BCB8-FD40-03AC-34C7-3643C967132D}"/>
              </a:ext>
            </a:extLst>
          </p:cNvPr>
          <p:cNvSpPr>
            <a:spLocks noGrp="1"/>
          </p:cNvSpPr>
          <p:nvPr>
            <p:ph sz="quarter" idx="11" hasCustomPrompt="1"/>
          </p:nvPr>
        </p:nvSpPr>
        <p:spPr>
          <a:xfrm>
            <a:off x="3030070" y="1676400"/>
            <a:ext cx="2958353" cy="528638"/>
          </a:xfrm>
        </p:spPr>
        <p:txBody>
          <a:bodyPr/>
          <a:lstStyle>
            <a:lvl1pPr>
              <a:buNone/>
              <a:defRPr>
                <a:solidFill>
                  <a:srgbClr val="1994CA"/>
                </a:solidFill>
              </a:defRPr>
            </a:lvl1pPr>
          </a:lstStyle>
          <a:p>
            <a:pPr lvl="0"/>
            <a:r>
              <a:rPr lang="en-US" dirty="0"/>
              <a:t>title</a:t>
            </a:r>
          </a:p>
        </p:txBody>
      </p:sp>
      <p:sp>
        <p:nvSpPr>
          <p:cNvPr id="28" name="Content Placeholder 14">
            <a:extLst>
              <a:ext uri="{FF2B5EF4-FFF2-40B4-BE49-F238E27FC236}">
                <a16:creationId xmlns:a16="http://schemas.microsoft.com/office/drawing/2014/main" id="{DE7BE385-F03F-9D77-CB9F-02A0A04ECB60}"/>
              </a:ext>
            </a:extLst>
          </p:cNvPr>
          <p:cNvSpPr>
            <a:spLocks noGrp="1"/>
          </p:cNvSpPr>
          <p:nvPr>
            <p:ph sz="quarter" idx="12" hasCustomPrompt="1"/>
          </p:nvPr>
        </p:nvSpPr>
        <p:spPr>
          <a:xfrm>
            <a:off x="1143000" y="2317237"/>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29" name="Content Placeholder 14">
            <a:extLst>
              <a:ext uri="{FF2B5EF4-FFF2-40B4-BE49-F238E27FC236}">
                <a16:creationId xmlns:a16="http://schemas.microsoft.com/office/drawing/2014/main" id="{7475A389-4291-CEAE-D253-C6F2B3F64D9B}"/>
              </a:ext>
            </a:extLst>
          </p:cNvPr>
          <p:cNvSpPr>
            <a:spLocks noGrp="1"/>
          </p:cNvSpPr>
          <p:nvPr>
            <p:ph sz="quarter" idx="13" hasCustomPrompt="1"/>
          </p:nvPr>
        </p:nvSpPr>
        <p:spPr>
          <a:xfrm>
            <a:off x="3030070" y="2317237"/>
            <a:ext cx="2958353" cy="528638"/>
          </a:xfrm>
        </p:spPr>
        <p:txBody>
          <a:bodyPr/>
          <a:lstStyle>
            <a:lvl1pPr>
              <a:buNone/>
              <a:defRPr>
                <a:solidFill>
                  <a:srgbClr val="1994CA"/>
                </a:solidFill>
              </a:defRPr>
            </a:lvl1pPr>
          </a:lstStyle>
          <a:p>
            <a:pPr lvl="0"/>
            <a:r>
              <a:rPr lang="en-US" dirty="0"/>
              <a:t>title</a:t>
            </a:r>
          </a:p>
        </p:txBody>
      </p:sp>
      <p:sp>
        <p:nvSpPr>
          <p:cNvPr id="32" name="Content Placeholder 14">
            <a:extLst>
              <a:ext uri="{FF2B5EF4-FFF2-40B4-BE49-F238E27FC236}">
                <a16:creationId xmlns:a16="http://schemas.microsoft.com/office/drawing/2014/main" id="{5A76F080-50F8-1B39-98D4-19EC81785405}"/>
              </a:ext>
            </a:extLst>
          </p:cNvPr>
          <p:cNvSpPr>
            <a:spLocks noGrp="1"/>
          </p:cNvSpPr>
          <p:nvPr>
            <p:ph sz="quarter" idx="16" hasCustomPrompt="1"/>
          </p:nvPr>
        </p:nvSpPr>
        <p:spPr>
          <a:xfrm>
            <a:off x="1143000" y="2985386"/>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33" name="Content Placeholder 14">
            <a:extLst>
              <a:ext uri="{FF2B5EF4-FFF2-40B4-BE49-F238E27FC236}">
                <a16:creationId xmlns:a16="http://schemas.microsoft.com/office/drawing/2014/main" id="{9686EFFA-1E52-901B-D2CB-0396158B3309}"/>
              </a:ext>
            </a:extLst>
          </p:cNvPr>
          <p:cNvSpPr>
            <a:spLocks noGrp="1"/>
          </p:cNvSpPr>
          <p:nvPr>
            <p:ph sz="quarter" idx="17" hasCustomPrompt="1"/>
          </p:nvPr>
        </p:nvSpPr>
        <p:spPr>
          <a:xfrm>
            <a:off x="3030070" y="2985386"/>
            <a:ext cx="2958353" cy="528638"/>
          </a:xfrm>
        </p:spPr>
        <p:txBody>
          <a:bodyPr/>
          <a:lstStyle>
            <a:lvl1pPr>
              <a:buNone/>
              <a:defRPr>
                <a:solidFill>
                  <a:srgbClr val="1994CA"/>
                </a:solidFill>
              </a:defRPr>
            </a:lvl1pPr>
          </a:lstStyle>
          <a:p>
            <a:pPr lvl="0"/>
            <a:r>
              <a:rPr lang="en-US" dirty="0"/>
              <a:t>title</a:t>
            </a:r>
          </a:p>
        </p:txBody>
      </p:sp>
      <p:sp>
        <p:nvSpPr>
          <p:cNvPr id="34" name="Content Placeholder 14">
            <a:extLst>
              <a:ext uri="{FF2B5EF4-FFF2-40B4-BE49-F238E27FC236}">
                <a16:creationId xmlns:a16="http://schemas.microsoft.com/office/drawing/2014/main" id="{BC530529-5962-A2EB-9073-B0A536E30D2D}"/>
              </a:ext>
            </a:extLst>
          </p:cNvPr>
          <p:cNvSpPr>
            <a:spLocks noGrp="1"/>
          </p:cNvSpPr>
          <p:nvPr>
            <p:ph sz="quarter" idx="18" hasCustomPrompt="1"/>
          </p:nvPr>
        </p:nvSpPr>
        <p:spPr>
          <a:xfrm>
            <a:off x="1143000" y="3608295"/>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35" name="Content Placeholder 14">
            <a:extLst>
              <a:ext uri="{FF2B5EF4-FFF2-40B4-BE49-F238E27FC236}">
                <a16:creationId xmlns:a16="http://schemas.microsoft.com/office/drawing/2014/main" id="{BF1B43D0-5E34-1474-EFE4-4527E73ED231}"/>
              </a:ext>
            </a:extLst>
          </p:cNvPr>
          <p:cNvSpPr>
            <a:spLocks noGrp="1"/>
          </p:cNvSpPr>
          <p:nvPr>
            <p:ph sz="quarter" idx="19" hasCustomPrompt="1"/>
          </p:nvPr>
        </p:nvSpPr>
        <p:spPr>
          <a:xfrm>
            <a:off x="3030070" y="3608295"/>
            <a:ext cx="2958353" cy="528638"/>
          </a:xfrm>
        </p:spPr>
        <p:txBody>
          <a:bodyPr/>
          <a:lstStyle>
            <a:lvl1pPr>
              <a:buNone/>
              <a:defRPr>
                <a:solidFill>
                  <a:srgbClr val="1994CA"/>
                </a:solidFill>
              </a:defRPr>
            </a:lvl1pPr>
          </a:lstStyle>
          <a:p>
            <a:pPr lvl="0"/>
            <a:r>
              <a:rPr lang="en-US" dirty="0"/>
              <a:t>title</a:t>
            </a:r>
          </a:p>
        </p:txBody>
      </p:sp>
      <p:sp>
        <p:nvSpPr>
          <p:cNvPr id="36" name="Content Placeholder 14">
            <a:extLst>
              <a:ext uri="{FF2B5EF4-FFF2-40B4-BE49-F238E27FC236}">
                <a16:creationId xmlns:a16="http://schemas.microsoft.com/office/drawing/2014/main" id="{4650B891-D309-51C2-F765-71079894148E}"/>
              </a:ext>
            </a:extLst>
          </p:cNvPr>
          <p:cNvSpPr>
            <a:spLocks noGrp="1"/>
          </p:cNvSpPr>
          <p:nvPr>
            <p:ph sz="quarter" idx="20" hasCustomPrompt="1"/>
          </p:nvPr>
        </p:nvSpPr>
        <p:spPr>
          <a:xfrm>
            <a:off x="1143000" y="4276027"/>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37" name="Content Placeholder 14">
            <a:extLst>
              <a:ext uri="{FF2B5EF4-FFF2-40B4-BE49-F238E27FC236}">
                <a16:creationId xmlns:a16="http://schemas.microsoft.com/office/drawing/2014/main" id="{19AA0E79-6B61-18A9-3F26-49C93B1A3DE7}"/>
              </a:ext>
            </a:extLst>
          </p:cNvPr>
          <p:cNvSpPr>
            <a:spLocks noGrp="1"/>
          </p:cNvSpPr>
          <p:nvPr>
            <p:ph sz="quarter" idx="21" hasCustomPrompt="1"/>
          </p:nvPr>
        </p:nvSpPr>
        <p:spPr>
          <a:xfrm>
            <a:off x="3030070" y="4276027"/>
            <a:ext cx="2958353" cy="528638"/>
          </a:xfrm>
        </p:spPr>
        <p:txBody>
          <a:bodyPr/>
          <a:lstStyle>
            <a:lvl1pPr>
              <a:buNone/>
              <a:defRPr>
                <a:solidFill>
                  <a:srgbClr val="1994CA"/>
                </a:solidFill>
              </a:defRPr>
            </a:lvl1pPr>
          </a:lstStyle>
          <a:p>
            <a:pPr lvl="0"/>
            <a:r>
              <a:rPr lang="en-US" dirty="0"/>
              <a:t>title</a:t>
            </a:r>
          </a:p>
        </p:txBody>
      </p:sp>
      <p:sp>
        <p:nvSpPr>
          <p:cNvPr id="38" name="Content Placeholder 14">
            <a:extLst>
              <a:ext uri="{FF2B5EF4-FFF2-40B4-BE49-F238E27FC236}">
                <a16:creationId xmlns:a16="http://schemas.microsoft.com/office/drawing/2014/main" id="{72FED9BB-9BAB-BD28-6105-D8E8010B7BF1}"/>
              </a:ext>
            </a:extLst>
          </p:cNvPr>
          <p:cNvSpPr>
            <a:spLocks noGrp="1"/>
          </p:cNvSpPr>
          <p:nvPr>
            <p:ph sz="quarter" idx="22" hasCustomPrompt="1"/>
          </p:nvPr>
        </p:nvSpPr>
        <p:spPr>
          <a:xfrm>
            <a:off x="1143000" y="4944176"/>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39" name="Content Placeholder 14">
            <a:extLst>
              <a:ext uri="{FF2B5EF4-FFF2-40B4-BE49-F238E27FC236}">
                <a16:creationId xmlns:a16="http://schemas.microsoft.com/office/drawing/2014/main" id="{89D89FB5-ACFD-4477-B93F-6527D6138FC5}"/>
              </a:ext>
            </a:extLst>
          </p:cNvPr>
          <p:cNvSpPr>
            <a:spLocks noGrp="1"/>
          </p:cNvSpPr>
          <p:nvPr>
            <p:ph sz="quarter" idx="23" hasCustomPrompt="1"/>
          </p:nvPr>
        </p:nvSpPr>
        <p:spPr>
          <a:xfrm>
            <a:off x="3030070" y="4944176"/>
            <a:ext cx="2958353" cy="528638"/>
          </a:xfrm>
        </p:spPr>
        <p:txBody>
          <a:bodyPr/>
          <a:lstStyle>
            <a:lvl1pPr>
              <a:buNone/>
              <a:defRPr>
                <a:solidFill>
                  <a:srgbClr val="1994CA"/>
                </a:solidFill>
              </a:defRPr>
            </a:lvl1pPr>
          </a:lstStyle>
          <a:p>
            <a:pPr lvl="0"/>
            <a:r>
              <a:rPr lang="en-US" dirty="0"/>
              <a:t>title</a:t>
            </a:r>
          </a:p>
        </p:txBody>
      </p:sp>
      <p:sp>
        <p:nvSpPr>
          <p:cNvPr id="46" name="Content Placeholder 14">
            <a:extLst>
              <a:ext uri="{FF2B5EF4-FFF2-40B4-BE49-F238E27FC236}">
                <a16:creationId xmlns:a16="http://schemas.microsoft.com/office/drawing/2014/main" id="{812E6174-E0D4-0528-1692-5CFB886AF2DD}"/>
              </a:ext>
            </a:extLst>
          </p:cNvPr>
          <p:cNvSpPr>
            <a:spLocks noGrp="1"/>
          </p:cNvSpPr>
          <p:nvPr>
            <p:ph sz="quarter" idx="24" hasCustomPrompt="1"/>
          </p:nvPr>
        </p:nvSpPr>
        <p:spPr>
          <a:xfrm>
            <a:off x="6096000" y="1667574"/>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47" name="Content Placeholder 14">
            <a:extLst>
              <a:ext uri="{FF2B5EF4-FFF2-40B4-BE49-F238E27FC236}">
                <a16:creationId xmlns:a16="http://schemas.microsoft.com/office/drawing/2014/main" id="{3BE94B89-297A-133B-911C-84FC17773952}"/>
              </a:ext>
            </a:extLst>
          </p:cNvPr>
          <p:cNvSpPr>
            <a:spLocks noGrp="1"/>
          </p:cNvSpPr>
          <p:nvPr>
            <p:ph sz="quarter" idx="25" hasCustomPrompt="1"/>
          </p:nvPr>
        </p:nvSpPr>
        <p:spPr>
          <a:xfrm>
            <a:off x="7983070" y="1667574"/>
            <a:ext cx="2958353" cy="528638"/>
          </a:xfrm>
        </p:spPr>
        <p:txBody>
          <a:bodyPr/>
          <a:lstStyle>
            <a:lvl1pPr>
              <a:buNone/>
              <a:defRPr>
                <a:solidFill>
                  <a:srgbClr val="1994CA"/>
                </a:solidFill>
              </a:defRPr>
            </a:lvl1pPr>
          </a:lstStyle>
          <a:p>
            <a:pPr lvl="0"/>
            <a:r>
              <a:rPr lang="en-US" dirty="0"/>
              <a:t>title</a:t>
            </a:r>
          </a:p>
        </p:txBody>
      </p:sp>
      <p:sp>
        <p:nvSpPr>
          <p:cNvPr id="48" name="Content Placeholder 14">
            <a:extLst>
              <a:ext uri="{FF2B5EF4-FFF2-40B4-BE49-F238E27FC236}">
                <a16:creationId xmlns:a16="http://schemas.microsoft.com/office/drawing/2014/main" id="{A6673E32-1787-448C-E3BC-B264861E7005}"/>
              </a:ext>
            </a:extLst>
          </p:cNvPr>
          <p:cNvSpPr>
            <a:spLocks noGrp="1"/>
          </p:cNvSpPr>
          <p:nvPr>
            <p:ph sz="quarter" idx="26" hasCustomPrompt="1"/>
          </p:nvPr>
        </p:nvSpPr>
        <p:spPr>
          <a:xfrm>
            <a:off x="6096000" y="2308411"/>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49" name="Content Placeholder 14">
            <a:extLst>
              <a:ext uri="{FF2B5EF4-FFF2-40B4-BE49-F238E27FC236}">
                <a16:creationId xmlns:a16="http://schemas.microsoft.com/office/drawing/2014/main" id="{A619F587-DB41-3996-1949-5877F09FFDE5}"/>
              </a:ext>
            </a:extLst>
          </p:cNvPr>
          <p:cNvSpPr>
            <a:spLocks noGrp="1"/>
          </p:cNvSpPr>
          <p:nvPr>
            <p:ph sz="quarter" idx="27" hasCustomPrompt="1"/>
          </p:nvPr>
        </p:nvSpPr>
        <p:spPr>
          <a:xfrm>
            <a:off x="7983070" y="2308411"/>
            <a:ext cx="2958353" cy="528638"/>
          </a:xfrm>
        </p:spPr>
        <p:txBody>
          <a:bodyPr/>
          <a:lstStyle>
            <a:lvl1pPr>
              <a:buNone/>
              <a:defRPr>
                <a:solidFill>
                  <a:srgbClr val="1994CA"/>
                </a:solidFill>
              </a:defRPr>
            </a:lvl1pPr>
          </a:lstStyle>
          <a:p>
            <a:pPr lvl="0"/>
            <a:r>
              <a:rPr lang="en-US" dirty="0"/>
              <a:t>title</a:t>
            </a:r>
          </a:p>
        </p:txBody>
      </p:sp>
      <p:sp>
        <p:nvSpPr>
          <p:cNvPr id="50" name="Content Placeholder 14">
            <a:extLst>
              <a:ext uri="{FF2B5EF4-FFF2-40B4-BE49-F238E27FC236}">
                <a16:creationId xmlns:a16="http://schemas.microsoft.com/office/drawing/2014/main" id="{0ACD23BB-8D49-3081-64EC-3DDAD78DA576}"/>
              </a:ext>
            </a:extLst>
          </p:cNvPr>
          <p:cNvSpPr>
            <a:spLocks noGrp="1"/>
          </p:cNvSpPr>
          <p:nvPr>
            <p:ph sz="quarter" idx="28" hasCustomPrompt="1"/>
          </p:nvPr>
        </p:nvSpPr>
        <p:spPr>
          <a:xfrm>
            <a:off x="6096000" y="2976560"/>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1" name="Content Placeholder 14">
            <a:extLst>
              <a:ext uri="{FF2B5EF4-FFF2-40B4-BE49-F238E27FC236}">
                <a16:creationId xmlns:a16="http://schemas.microsoft.com/office/drawing/2014/main" id="{4B777303-68F6-BBDF-BD2E-3399F7366CD4}"/>
              </a:ext>
            </a:extLst>
          </p:cNvPr>
          <p:cNvSpPr>
            <a:spLocks noGrp="1"/>
          </p:cNvSpPr>
          <p:nvPr>
            <p:ph sz="quarter" idx="29" hasCustomPrompt="1"/>
          </p:nvPr>
        </p:nvSpPr>
        <p:spPr>
          <a:xfrm>
            <a:off x="7983070" y="2976560"/>
            <a:ext cx="2958353" cy="528638"/>
          </a:xfrm>
        </p:spPr>
        <p:txBody>
          <a:bodyPr/>
          <a:lstStyle>
            <a:lvl1pPr>
              <a:buNone/>
              <a:defRPr>
                <a:solidFill>
                  <a:srgbClr val="1994CA"/>
                </a:solidFill>
              </a:defRPr>
            </a:lvl1pPr>
          </a:lstStyle>
          <a:p>
            <a:pPr lvl="0"/>
            <a:r>
              <a:rPr lang="en-US" dirty="0"/>
              <a:t>title</a:t>
            </a:r>
          </a:p>
        </p:txBody>
      </p:sp>
      <p:sp>
        <p:nvSpPr>
          <p:cNvPr id="52" name="Content Placeholder 14">
            <a:extLst>
              <a:ext uri="{FF2B5EF4-FFF2-40B4-BE49-F238E27FC236}">
                <a16:creationId xmlns:a16="http://schemas.microsoft.com/office/drawing/2014/main" id="{4EC317BE-B9D6-94DE-8958-594A11C1C2F9}"/>
              </a:ext>
            </a:extLst>
          </p:cNvPr>
          <p:cNvSpPr>
            <a:spLocks noGrp="1"/>
          </p:cNvSpPr>
          <p:nvPr>
            <p:ph sz="quarter" idx="30" hasCustomPrompt="1"/>
          </p:nvPr>
        </p:nvSpPr>
        <p:spPr>
          <a:xfrm>
            <a:off x="6096000" y="3599469"/>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53" name="Content Placeholder 14">
            <a:extLst>
              <a:ext uri="{FF2B5EF4-FFF2-40B4-BE49-F238E27FC236}">
                <a16:creationId xmlns:a16="http://schemas.microsoft.com/office/drawing/2014/main" id="{92E03ABC-2447-050B-70EB-7E24B01184CD}"/>
              </a:ext>
            </a:extLst>
          </p:cNvPr>
          <p:cNvSpPr>
            <a:spLocks noGrp="1"/>
          </p:cNvSpPr>
          <p:nvPr>
            <p:ph sz="quarter" idx="31" hasCustomPrompt="1"/>
          </p:nvPr>
        </p:nvSpPr>
        <p:spPr>
          <a:xfrm>
            <a:off x="7983070" y="3599469"/>
            <a:ext cx="2958353" cy="528638"/>
          </a:xfrm>
        </p:spPr>
        <p:txBody>
          <a:bodyPr/>
          <a:lstStyle>
            <a:lvl1pPr>
              <a:buNone/>
              <a:defRPr>
                <a:solidFill>
                  <a:srgbClr val="1994CA"/>
                </a:solidFill>
              </a:defRPr>
            </a:lvl1pPr>
          </a:lstStyle>
          <a:p>
            <a:pPr lvl="0"/>
            <a:r>
              <a:rPr lang="en-US" dirty="0"/>
              <a:t>title</a:t>
            </a:r>
          </a:p>
        </p:txBody>
      </p:sp>
      <p:sp>
        <p:nvSpPr>
          <p:cNvPr id="54" name="Content Placeholder 14">
            <a:extLst>
              <a:ext uri="{FF2B5EF4-FFF2-40B4-BE49-F238E27FC236}">
                <a16:creationId xmlns:a16="http://schemas.microsoft.com/office/drawing/2014/main" id="{A0CC5C8C-A46C-4CEC-40F4-BB5F907A0F9B}"/>
              </a:ext>
            </a:extLst>
          </p:cNvPr>
          <p:cNvSpPr>
            <a:spLocks noGrp="1"/>
          </p:cNvSpPr>
          <p:nvPr>
            <p:ph sz="quarter" idx="32" hasCustomPrompt="1"/>
          </p:nvPr>
        </p:nvSpPr>
        <p:spPr>
          <a:xfrm>
            <a:off x="6096000" y="4267201"/>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5" name="Content Placeholder 14">
            <a:extLst>
              <a:ext uri="{FF2B5EF4-FFF2-40B4-BE49-F238E27FC236}">
                <a16:creationId xmlns:a16="http://schemas.microsoft.com/office/drawing/2014/main" id="{D72AE228-13F4-4951-5113-56ED785C9A45}"/>
              </a:ext>
            </a:extLst>
          </p:cNvPr>
          <p:cNvSpPr>
            <a:spLocks noGrp="1"/>
          </p:cNvSpPr>
          <p:nvPr>
            <p:ph sz="quarter" idx="33" hasCustomPrompt="1"/>
          </p:nvPr>
        </p:nvSpPr>
        <p:spPr>
          <a:xfrm>
            <a:off x="7983070" y="4267201"/>
            <a:ext cx="2958353" cy="528638"/>
          </a:xfrm>
        </p:spPr>
        <p:txBody>
          <a:bodyPr/>
          <a:lstStyle>
            <a:lvl1pPr>
              <a:buNone/>
              <a:defRPr>
                <a:solidFill>
                  <a:srgbClr val="1994CA"/>
                </a:solidFill>
              </a:defRPr>
            </a:lvl1pPr>
          </a:lstStyle>
          <a:p>
            <a:pPr lvl="0"/>
            <a:r>
              <a:rPr lang="en-US" dirty="0"/>
              <a:t>title</a:t>
            </a:r>
          </a:p>
        </p:txBody>
      </p:sp>
      <p:sp>
        <p:nvSpPr>
          <p:cNvPr id="56" name="Content Placeholder 14">
            <a:extLst>
              <a:ext uri="{FF2B5EF4-FFF2-40B4-BE49-F238E27FC236}">
                <a16:creationId xmlns:a16="http://schemas.microsoft.com/office/drawing/2014/main" id="{8269A85A-0482-4EF1-8E2D-BCEB1836A413}"/>
              </a:ext>
            </a:extLst>
          </p:cNvPr>
          <p:cNvSpPr>
            <a:spLocks noGrp="1"/>
          </p:cNvSpPr>
          <p:nvPr>
            <p:ph sz="quarter" idx="34" hasCustomPrompt="1"/>
          </p:nvPr>
        </p:nvSpPr>
        <p:spPr>
          <a:xfrm>
            <a:off x="6096000" y="4935350"/>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7" name="Content Placeholder 14">
            <a:extLst>
              <a:ext uri="{FF2B5EF4-FFF2-40B4-BE49-F238E27FC236}">
                <a16:creationId xmlns:a16="http://schemas.microsoft.com/office/drawing/2014/main" id="{1857B840-EEFE-0A9C-583C-E37CD5C6395B}"/>
              </a:ext>
            </a:extLst>
          </p:cNvPr>
          <p:cNvSpPr>
            <a:spLocks noGrp="1"/>
          </p:cNvSpPr>
          <p:nvPr>
            <p:ph sz="quarter" idx="35" hasCustomPrompt="1"/>
          </p:nvPr>
        </p:nvSpPr>
        <p:spPr>
          <a:xfrm>
            <a:off x="7983070" y="4935350"/>
            <a:ext cx="2958353" cy="528638"/>
          </a:xfrm>
        </p:spPr>
        <p:txBody>
          <a:bodyPr/>
          <a:lstStyle>
            <a:lvl1pPr>
              <a:buNone/>
              <a:defRPr>
                <a:solidFill>
                  <a:srgbClr val="1994CA"/>
                </a:solidFill>
              </a:defRPr>
            </a:lvl1pPr>
          </a:lstStyle>
          <a:p>
            <a:pPr lvl="0"/>
            <a:r>
              <a:rPr lang="en-US" dirty="0"/>
              <a:t>title</a:t>
            </a:r>
          </a:p>
        </p:txBody>
      </p:sp>
    </p:spTree>
    <p:extLst>
      <p:ext uri="{BB962C8B-B14F-4D97-AF65-F5344CB8AC3E}">
        <p14:creationId xmlns:p14="http://schemas.microsoft.com/office/powerpoint/2010/main" val="1342302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04 LESSON COVER">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0A05D6-2D1E-6334-9A70-B1EB7A5BD9E3}"/>
              </a:ext>
            </a:extLst>
          </p:cNvPr>
          <p:cNvSpPr txBox="1">
            <a:spLocks noGrp="1"/>
          </p:cNvSpPr>
          <p:nvPr>
            <p:ph type="title" hasCustomPrompt="1"/>
          </p:nvPr>
        </p:nvSpPr>
        <p:spPr>
          <a:xfrm>
            <a:off x="1106424" y="1173577"/>
            <a:ext cx="9966960" cy="2926080"/>
          </a:xfrm>
        </p:spPr>
        <p:txBody>
          <a:bodyPr anchor="b" anchorCtr="1">
            <a:noAutofit/>
          </a:bodyPr>
          <a:lstStyle>
            <a:lvl1pPr algn="ctr">
              <a:lnSpc>
                <a:spcPct val="85000"/>
              </a:lnSpc>
              <a:defRPr sz="5400" cap="all">
                <a:solidFill>
                  <a:srgbClr val="0070C0"/>
                </a:solidFill>
              </a:defRPr>
            </a:lvl1pPr>
          </a:lstStyle>
          <a:p>
            <a:pPr lvl="0"/>
            <a:r>
              <a:rPr lang="en-US" dirty="0"/>
              <a:t>Lesson 1</a:t>
            </a:r>
            <a:endParaRPr lang="el-GR" dirty="0"/>
          </a:p>
        </p:txBody>
      </p:sp>
      <p:sp>
        <p:nvSpPr>
          <p:cNvPr id="3" name="Θέση κειμένου 2">
            <a:extLst>
              <a:ext uri="{FF2B5EF4-FFF2-40B4-BE49-F238E27FC236}">
                <a16:creationId xmlns:a16="http://schemas.microsoft.com/office/drawing/2014/main" id="{94853A55-68F7-FB7A-3E54-F887D7FDE242}"/>
              </a:ext>
            </a:extLst>
          </p:cNvPr>
          <p:cNvSpPr txBox="1">
            <a:spLocks noGrp="1"/>
          </p:cNvSpPr>
          <p:nvPr>
            <p:ph type="body" idx="1" hasCustomPrompt="1"/>
          </p:nvPr>
        </p:nvSpPr>
        <p:spPr>
          <a:xfrm>
            <a:off x="1709928" y="4154521"/>
            <a:ext cx="8769096" cy="1363809"/>
          </a:xfrm>
        </p:spPr>
        <p:txBody>
          <a:bodyPr anchorCtr="1">
            <a:normAutofit/>
          </a:bodyPr>
          <a:lstStyle>
            <a:lvl1pPr marL="0" indent="0" algn="ctr">
              <a:buNone/>
              <a:defRPr sz="3200">
                <a:solidFill>
                  <a:srgbClr val="00B0F0"/>
                </a:solidFill>
              </a:defRPr>
            </a:lvl1pPr>
          </a:lstStyle>
          <a:p>
            <a:pPr lvl="0"/>
            <a:r>
              <a:rPr lang="en-US" dirty="0"/>
              <a:t>Title of lesson</a:t>
            </a:r>
          </a:p>
        </p:txBody>
      </p:sp>
      <p:cxnSp>
        <p:nvCxnSpPr>
          <p:cNvPr id="4" name="Ευθεία γραμμή σύνδεσης 6">
            <a:extLst>
              <a:ext uri="{FF2B5EF4-FFF2-40B4-BE49-F238E27FC236}">
                <a16:creationId xmlns:a16="http://schemas.microsoft.com/office/drawing/2014/main" id="{D812ED0D-A7A8-4A57-3616-974148DB27C1}"/>
              </a:ext>
            </a:extLst>
          </p:cNvPr>
          <p:cNvCxnSpPr/>
          <p:nvPr/>
        </p:nvCxnSpPr>
        <p:spPr>
          <a:xfrm>
            <a:off x="1981203" y="4020406"/>
            <a:ext cx="8229600" cy="0"/>
          </a:xfrm>
          <a:prstGeom prst="straightConnector1">
            <a:avLst/>
          </a:prstGeom>
          <a:noFill/>
          <a:ln w="10003" cap="flat">
            <a:solidFill>
              <a:srgbClr val="9FC3E1"/>
            </a:solidFill>
            <a:prstDash val="solid"/>
            <a:miter/>
          </a:ln>
        </p:spPr>
      </p:cxnSp>
    </p:spTree>
    <p:extLst>
      <p:ext uri="{BB962C8B-B14F-4D97-AF65-F5344CB8AC3E}">
        <p14:creationId xmlns:p14="http://schemas.microsoft.com/office/powerpoint/2010/main" val="2058162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LESSON OBJECTIVES">
    <p:spTree>
      <p:nvGrpSpPr>
        <p:cNvPr id="1" name=""/>
        <p:cNvGrpSpPr/>
        <p:nvPr/>
      </p:nvGrpSpPr>
      <p:grpSpPr>
        <a:xfrm>
          <a:off x="0" y="0"/>
          <a:ext cx="0" cy="0"/>
          <a:chOff x="0" y="0"/>
          <a:chExt cx="0" cy="0"/>
        </a:xfrm>
      </p:grpSpPr>
      <p:sp>
        <p:nvSpPr>
          <p:cNvPr id="12" name="Τίτλος 10">
            <a:extLst>
              <a:ext uri="{FF2B5EF4-FFF2-40B4-BE49-F238E27FC236}">
                <a16:creationId xmlns:a16="http://schemas.microsoft.com/office/drawing/2014/main" id="{CCC26816-37BC-AB12-83EC-200D63A3269A}"/>
              </a:ext>
            </a:extLst>
          </p:cNvPr>
          <p:cNvSpPr>
            <a:spLocks noGrp="1"/>
          </p:cNvSpPr>
          <p:nvPr>
            <p:ph type="title" hasCustomPrompt="1"/>
          </p:nvPr>
        </p:nvSpPr>
        <p:spPr>
          <a:xfrm>
            <a:off x="838199" y="566928"/>
            <a:ext cx="10537683" cy="862621"/>
          </a:xfrm>
        </p:spPr>
        <p:txBody>
          <a:bodyPr/>
          <a:lstStyle>
            <a:lvl1pPr>
              <a:defRPr>
                <a:solidFill>
                  <a:srgbClr val="0070C0"/>
                </a:solidFill>
              </a:defRPr>
            </a:lvl1pPr>
          </a:lstStyle>
          <a:p>
            <a:r>
              <a:rPr lang="en-US" dirty="0"/>
              <a:t>Lesson x</a:t>
            </a:r>
            <a:endParaRPr lang="el-GR" dirty="0"/>
          </a:p>
        </p:txBody>
      </p:sp>
      <p:sp>
        <p:nvSpPr>
          <p:cNvPr id="20" name="Θέση κειμένου 17">
            <a:extLst>
              <a:ext uri="{FF2B5EF4-FFF2-40B4-BE49-F238E27FC236}">
                <a16:creationId xmlns:a16="http://schemas.microsoft.com/office/drawing/2014/main" id="{FD320AD6-B85F-8970-3442-4D6506714CA5}"/>
              </a:ext>
            </a:extLst>
          </p:cNvPr>
          <p:cNvSpPr>
            <a:spLocks noGrp="1"/>
          </p:cNvSpPr>
          <p:nvPr>
            <p:ph type="body" sz="quarter" idx="37" hasCustomPrompt="1"/>
          </p:nvPr>
        </p:nvSpPr>
        <p:spPr>
          <a:xfrm>
            <a:off x="838199" y="1581573"/>
            <a:ext cx="6685385" cy="655637"/>
          </a:xfrm>
        </p:spPr>
        <p:txBody>
          <a:bodyPr/>
          <a:lstStyle/>
          <a:p>
            <a:r>
              <a:rPr lang="en-US" dirty="0"/>
              <a:t>Lesson objectives</a:t>
            </a:r>
            <a:endParaRPr lang="el-GR" dirty="0"/>
          </a:p>
        </p:txBody>
      </p:sp>
      <p:sp>
        <p:nvSpPr>
          <p:cNvPr id="6" name="Θέση κειμένου 3">
            <a:extLst>
              <a:ext uri="{FF2B5EF4-FFF2-40B4-BE49-F238E27FC236}">
                <a16:creationId xmlns:a16="http://schemas.microsoft.com/office/drawing/2014/main" id="{9F43E26E-DC68-7202-9BF7-2C4E7FD4992E}"/>
              </a:ext>
            </a:extLst>
          </p:cNvPr>
          <p:cNvSpPr txBox="1">
            <a:spLocks/>
          </p:cNvSpPr>
          <p:nvPr userDrawn="1"/>
        </p:nvSpPr>
        <p:spPr>
          <a:xfrm>
            <a:off x="990597" y="4786496"/>
            <a:ext cx="3042684" cy="617685"/>
          </a:xfrm>
          <a:prstGeom prst="rect">
            <a:avLst/>
          </a:prstGeom>
          <a:solidFill>
            <a:srgbClr val="D87C1B">
              <a:alpha val="90000"/>
            </a:srgbClr>
          </a:solidFill>
        </p:spPr>
        <p:txBody>
          <a:bodyPr vert="horz" lIns="91440" tIns="91440" rIns="91440" bIns="45720" rtlCol="0" anchor="ctr" anchorCtr="0">
            <a:normAutofit/>
          </a:bodyPr>
          <a:lstStyle>
            <a:defPPr>
              <a:defRPr lang="el-GR"/>
            </a:defPPr>
            <a:lvl1pPr marL="0" indent="0" algn="ctr" defTabSz="914400" rtl="0" eaLnBrk="1" latinLnBrk="0" hangingPunct="1">
              <a:lnSpc>
                <a:spcPct val="60000"/>
              </a:lnSpc>
              <a:spcBef>
                <a:spcPts val="1000"/>
              </a:spcBef>
              <a:buFontTx/>
              <a:buNone/>
              <a:defRPr lang="el-GR" sz="1600" b="0" i="0" kern="1200">
                <a:solidFill>
                  <a:schemeClr val="bg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lang="el-G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lang="el-G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9pPr>
          </a:lstStyle>
          <a:p>
            <a:pPr marL="0" marR="0" lvl="0" indent="0" algn="ctr" defTabSz="914400" rtl="0" eaLnBrk="1" fontAlgn="auto" latinLnBrk="0" hangingPunct="1">
              <a:lnSpc>
                <a:spcPct val="6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Example text</a:t>
            </a:r>
            <a:endParaRPr kumimoji="0" lang="el-GR"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8" name="Θέση κειμένου 5">
            <a:extLst>
              <a:ext uri="{FF2B5EF4-FFF2-40B4-BE49-F238E27FC236}">
                <a16:creationId xmlns:a16="http://schemas.microsoft.com/office/drawing/2014/main" id="{91C44D1D-09B5-B8B6-00A4-04B454BFAD22}"/>
              </a:ext>
            </a:extLst>
          </p:cNvPr>
          <p:cNvSpPr txBox="1">
            <a:spLocks/>
          </p:cNvSpPr>
          <p:nvPr userDrawn="1"/>
        </p:nvSpPr>
        <p:spPr>
          <a:xfrm>
            <a:off x="4753948" y="4786497"/>
            <a:ext cx="3042684" cy="617685"/>
          </a:xfrm>
          <a:prstGeom prst="rect">
            <a:avLst/>
          </a:prstGeom>
          <a:solidFill>
            <a:srgbClr val="0C019D">
              <a:alpha val="90000"/>
            </a:srgbClr>
          </a:solidFill>
        </p:spPr>
        <p:txBody>
          <a:bodyPr vert="horz" lIns="91440" tIns="91440" rIns="91440" bIns="45720" rtlCol="0" anchor="ctr" anchorCtr="0">
            <a:normAutofit/>
          </a:bodyPr>
          <a:lstStyle>
            <a:defPPr>
              <a:defRPr lang="el-GR"/>
            </a:defPPr>
            <a:lvl1pPr marL="0" indent="0" algn="ctr" defTabSz="914400" rtl="0" eaLnBrk="1" latinLnBrk="0" hangingPunct="1">
              <a:lnSpc>
                <a:spcPct val="60000"/>
              </a:lnSpc>
              <a:spcBef>
                <a:spcPts val="1000"/>
              </a:spcBef>
              <a:buFontTx/>
              <a:buNone/>
              <a:defRPr lang="el-GR" sz="1600" b="0" i="0" kern="1200">
                <a:solidFill>
                  <a:schemeClr val="bg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lang="el-G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lang="el-G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9pPr>
          </a:lstStyle>
          <a:p>
            <a:pPr marL="0" marR="0" lvl="0" indent="0" algn="ctr" defTabSz="914400" rtl="0" eaLnBrk="1" fontAlgn="auto" latinLnBrk="0" hangingPunct="1">
              <a:lnSpc>
                <a:spcPct val="6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Example text</a:t>
            </a:r>
            <a:endParaRPr kumimoji="0" lang="el-GR"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0" name="Θέση κειμένου 7">
            <a:extLst>
              <a:ext uri="{FF2B5EF4-FFF2-40B4-BE49-F238E27FC236}">
                <a16:creationId xmlns:a16="http://schemas.microsoft.com/office/drawing/2014/main" id="{93B16611-6CD4-918A-3C38-8ED893B5F9C0}"/>
              </a:ext>
            </a:extLst>
          </p:cNvPr>
          <p:cNvSpPr txBox="1">
            <a:spLocks/>
          </p:cNvSpPr>
          <p:nvPr userDrawn="1"/>
        </p:nvSpPr>
        <p:spPr>
          <a:xfrm>
            <a:off x="8463511" y="4789114"/>
            <a:ext cx="3042684" cy="617685"/>
          </a:xfrm>
          <a:prstGeom prst="rect">
            <a:avLst/>
          </a:prstGeom>
          <a:solidFill>
            <a:srgbClr val="D5AB35">
              <a:alpha val="90000"/>
            </a:srgbClr>
          </a:solidFill>
        </p:spPr>
        <p:txBody>
          <a:bodyPr vert="horz" lIns="91440" tIns="91440" rIns="91440" bIns="45720" rtlCol="0" anchor="ctr" anchorCtr="0">
            <a:normAutofit/>
          </a:bodyPr>
          <a:lstStyle>
            <a:defPPr>
              <a:defRPr lang="el-GR"/>
            </a:defPPr>
            <a:lvl1pPr marL="0" indent="0" algn="ctr" defTabSz="914400" rtl="0" eaLnBrk="1" latinLnBrk="0" hangingPunct="1">
              <a:lnSpc>
                <a:spcPct val="60000"/>
              </a:lnSpc>
              <a:spcBef>
                <a:spcPts val="1000"/>
              </a:spcBef>
              <a:buFontTx/>
              <a:buNone/>
              <a:defRPr lang="el-GR" sz="1600" b="0" i="0" kern="1200">
                <a:solidFill>
                  <a:schemeClr val="bg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lang="el-G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lang="el-G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9pPr>
          </a:lstStyle>
          <a:p>
            <a:pPr marL="0" marR="0" lvl="0" indent="0" algn="ctr" defTabSz="914400" rtl="0" eaLnBrk="1" fontAlgn="auto" latinLnBrk="0" hangingPunct="1">
              <a:lnSpc>
                <a:spcPct val="6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Example text</a:t>
            </a:r>
            <a:endParaRPr kumimoji="0" lang="el-GR"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1" name="Θέση αριθμού διαφάνειας 8">
            <a:extLst>
              <a:ext uri="{FF2B5EF4-FFF2-40B4-BE49-F238E27FC236}">
                <a16:creationId xmlns:a16="http://schemas.microsoft.com/office/drawing/2014/main" id="{2206C1A4-4E78-5F7F-C443-F9D1CDC14043}"/>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rtl="0">
              <a:defRPr lang="el-GR"/>
            </a:defPPr>
            <a:lvl1pPr marL="0" algn="r" defTabSz="914400" rtl="0" eaLnBrk="1" latinLnBrk="0" hangingPunct="1">
              <a:defRPr lang="el-G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lang="el-GR" sz="1800" kern="1200">
                <a:solidFill>
                  <a:schemeClr val="tx1"/>
                </a:solidFill>
                <a:latin typeface="+mn-lt"/>
                <a:ea typeface="+mn-ea"/>
                <a:cs typeface="+mn-cs"/>
              </a:defRPr>
            </a:lvl2pPr>
            <a:lvl3pPr marL="914400" algn="l" defTabSz="914400" rtl="0" eaLnBrk="1" latinLnBrk="0" hangingPunct="1">
              <a:defRPr lang="el-GR" sz="1800" kern="1200">
                <a:solidFill>
                  <a:schemeClr val="tx1"/>
                </a:solidFill>
                <a:latin typeface="+mn-lt"/>
                <a:ea typeface="+mn-ea"/>
                <a:cs typeface="+mn-cs"/>
              </a:defRPr>
            </a:lvl3pPr>
            <a:lvl4pPr marL="1371600" algn="l" defTabSz="914400" rtl="0" eaLnBrk="1" latinLnBrk="0" hangingPunct="1">
              <a:defRPr lang="el-GR" sz="1800" kern="1200">
                <a:solidFill>
                  <a:schemeClr val="tx1"/>
                </a:solidFill>
                <a:latin typeface="+mn-lt"/>
                <a:ea typeface="+mn-ea"/>
                <a:cs typeface="+mn-cs"/>
              </a:defRPr>
            </a:lvl4pPr>
            <a:lvl5pPr marL="1828800" algn="l" defTabSz="914400" rtl="0" eaLnBrk="1" latinLnBrk="0" hangingPunct="1">
              <a:defRPr lang="el-GR" sz="1800" kern="1200">
                <a:solidFill>
                  <a:schemeClr val="tx1"/>
                </a:solidFill>
                <a:latin typeface="+mn-lt"/>
                <a:ea typeface="+mn-ea"/>
                <a:cs typeface="+mn-cs"/>
              </a:defRPr>
            </a:lvl5pPr>
            <a:lvl6pPr marL="2286000" algn="l" defTabSz="914400" rtl="0" eaLnBrk="1" latinLnBrk="0" hangingPunct="1">
              <a:defRPr lang="el-GR" sz="1800" kern="1200">
                <a:solidFill>
                  <a:schemeClr val="tx1"/>
                </a:solidFill>
                <a:latin typeface="+mn-lt"/>
                <a:ea typeface="+mn-ea"/>
                <a:cs typeface="+mn-cs"/>
              </a:defRPr>
            </a:lvl6pPr>
            <a:lvl7pPr marL="2743200" algn="l" defTabSz="914400" rtl="0" eaLnBrk="1" latinLnBrk="0" hangingPunct="1">
              <a:defRPr lang="el-GR" sz="1800" kern="1200">
                <a:solidFill>
                  <a:schemeClr val="tx1"/>
                </a:solidFill>
                <a:latin typeface="+mn-lt"/>
                <a:ea typeface="+mn-ea"/>
                <a:cs typeface="+mn-cs"/>
              </a:defRPr>
            </a:lvl7pPr>
            <a:lvl8pPr marL="3200400" algn="l" defTabSz="914400" rtl="0" eaLnBrk="1" latinLnBrk="0" hangingPunct="1">
              <a:defRPr lang="el-GR" sz="1800" kern="1200">
                <a:solidFill>
                  <a:schemeClr val="tx1"/>
                </a:solidFill>
                <a:latin typeface="+mn-lt"/>
                <a:ea typeface="+mn-ea"/>
                <a:cs typeface="+mn-cs"/>
              </a:defRPr>
            </a:lvl8pPr>
            <a:lvl9pPr marL="3657600" algn="l" defTabSz="914400" rtl="0" eaLnBrk="1" latinLnBrk="0" hangingPunct="1">
              <a:defRPr lang="el-GR" sz="1800" kern="1200">
                <a:solidFill>
                  <a:schemeClr val="tx1"/>
                </a:solidFill>
                <a:latin typeface="+mn-lt"/>
                <a:ea typeface="+mn-ea"/>
                <a:cs typeface="+mn-cs"/>
              </a:defRPr>
            </a:lvl9pPr>
          </a:lstStyle>
          <a:p>
            <a:fld id="{A52BEA90-E6BE-45F4-8D5D-C2E01FE3DBCB}" type="slidenum">
              <a:rPr lang="el-GR" smtClean="0">
                <a:solidFill>
                  <a:srgbClr val="000000">
                    <a:tint val="75000"/>
                  </a:srgbClr>
                </a:solidFill>
                <a:latin typeface="Arial" panose="020B0604020202020204"/>
              </a:rPr>
              <a:pPr/>
              <a:t>‹#›</a:t>
            </a:fld>
            <a:endParaRPr lang="el-GR" dirty="0">
              <a:solidFill>
                <a:srgbClr val="000000">
                  <a:tint val="75000"/>
                </a:srgbClr>
              </a:solidFill>
              <a:latin typeface="Arial" panose="020B0604020202020204"/>
            </a:endParaRPr>
          </a:p>
        </p:txBody>
      </p:sp>
      <p:sp>
        <p:nvSpPr>
          <p:cNvPr id="21" name="Θέση εικόνας 2">
            <a:extLst>
              <a:ext uri="{FF2B5EF4-FFF2-40B4-BE49-F238E27FC236}">
                <a16:creationId xmlns:a16="http://schemas.microsoft.com/office/drawing/2014/main" id="{BC02AF9B-BD55-18D0-4B22-00D9F4981943}"/>
              </a:ext>
            </a:extLst>
          </p:cNvPr>
          <p:cNvSpPr>
            <a:spLocks noGrp="1"/>
          </p:cNvSpPr>
          <p:nvPr>
            <p:ph type="pic" sz="quarter" idx="31" hasCustomPrompt="1"/>
          </p:nvPr>
        </p:nvSpPr>
        <p:spPr>
          <a:xfrm>
            <a:off x="990597" y="2237210"/>
            <a:ext cx="3043238" cy="2549286"/>
          </a:xfrm>
          <a:solidFill>
            <a:schemeClr val="accent1"/>
          </a:solidFill>
        </p:spPr>
        <p:txBody>
          <a:bodyPr rtlCol="0" anchor="ctr">
            <a:normAutofit/>
          </a:bodyPr>
          <a:lstStyle>
            <a:lvl1pPr algn="ctr">
              <a:defRPr lang="el-GR" sz="1800"/>
            </a:lvl1pPr>
          </a:lstStyle>
          <a:p>
            <a:pPr rtl="0"/>
            <a:r>
              <a:rPr lang="el-GR"/>
              <a:t>Κάντε κλικ για εισαγωγή εικόνας</a:t>
            </a:r>
          </a:p>
        </p:txBody>
      </p:sp>
      <p:sp>
        <p:nvSpPr>
          <p:cNvPr id="22" name="Θέση εικόνας 2">
            <a:extLst>
              <a:ext uri="{FF2B5EF4-FFF2-40B4-BE49-F238E27FC236}">
                <a16:creationId xmlns:a16="http://schemas.microsoft.com/office/drawing/2014/main" id="{13A34363-EE5B-77EB-816A-F68373E4B456}"/>
              </a:ext>
            </a:extLst>
          </p:cNvPr>
          <p:cNvSpPr>
            <a:spLocks noGrp="1"/>
          </p:cNvSpPr>
          <p:nvPr>
            <p:ph type="pic" sz="quarter" idx="32" hasCustomPrompt="1"/>
          </p:nvPr>
        </p:nvSpPr>
        <p:spPr>
          <a:xfrm>
            <a:off x="4753391" y="2237210"/>
            <a:ext cx="3043238" cy="2549286"/>
          </a:xfrm>
          <a:solidFill>
            <a:schemeClr val="accent1"/>
          </a:solidFill>
        </p:spPr>
        <p:txBody>
          <a:bodyPr rtlCol="0" anchor="ctr">
            <a:normAutofit/>
          </a:bodyPr>
          <a:lstStyle>
            <a:lvl1pPr algn="ctr">
              <a:defRPr lang="el-GR" sz="1800"/>
            </a:lvl1pPr>
          </a:lstStyle>
          <a:p>
            <a:pPr rtl="0"/>
            <a:r>
              <a:rPr lang="el-GR"/>
              <a:t>Κάντε κλικ για εισαγωγή εικόνας</a:t>
            </a:r>
          </a:p>
        </p:txBody>
      </p:sp>
      <p:sp>
        <p:nvSpPr>
          <p:cNvPr id="23" name="Θέση εικόνας 2">
            <a:extLst>
              <a:ext uri="{FF2B5EF4-FFF2-40B4-BE49-F238E27FC236}">
                <a16:creationId xmlns:a16="http://schemas.microsoft.com/office/drawing/2014/main" id="{B6F6F39D-7DA2-D14B-4A2C-A7098E82B865}"/>
              </a:ext>
            </a:extLst>
          </p:cNvPr>
          <p:cNvSpPr>
            <a:spLocks noGrp="1"/>
          </p:cNvSpPr>
          <p:nvPr>
            <p:ph type="pic" sz="quarter" idx="33" hasCustomPrompt="1"/>
          </p:nvPr>
        </p:nvSpPr>
        <p:spPr>
          <a:xfrm>
            <a:off x="8462954" y="2237210"/>
            <a:ext cx="3043238" cy="2549286"/>
          </a:xfrm>
          <a:solidFill>
            <a:schemeClr val="accent1"/>
          </a:solidFill>
        </p:spPr>
        <p:txBody>
          <a:bodyPr rtlCol="0" anchor="ctr">
            <a:normAutofit/>
          </a:bodyPr>
          <a:lstStyle>
            <a:lvl1pPr algn="ctr">
              <a:defRPr lang="el-GR" sz="1800"/>
            </a:lvl1pPr>
          </a:lstStyle>
          <a:p>
            <a:pPr rtl="0"/>
            <a:r>
              <a:rPr lang="el-GR"/>
              <a:t>Κάντε κλικ για εισαγωγή εικόνας</a:t>
            </a:r>
          </a:p>
        </p:txBody>
      </p:sp>
    </p:spTree>
    <p:extLst>
      <p:ext uri="{BB962C8B-B14F-4D97-AF65-F5344CB8AC3E}">
        <p14:creationId xmlns:p14="http://schemas.microsoft.com/office/powerpoint/2010/main" val="3359400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LESSON CONTENT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86B566-D73E-EA77-127E-3907199C49BF}"/>
              </a:ext>
            </a:extLst>
          </p:cNvPr>
          <p:cNvSpPr txBox="1">
            <a:spLocks noGrp="1"/>
          </p:cNvSpPr>
          <p:nvPr>
            <p:ph type="title" hasCustomPrompt="1"/>
          </p:nvPr>
        </p:nvSpPr>
        <p:spPr>
          <a:xfrm>
            <a:off x="1143000" y="609603"/>
            <a:ext cx="9875520" cy="636491"/>
          </a:xfrm>
        </p:spPr>
        <p:txBody>
          <a:bodyPr>
            <a:noAutofit/>
          </a:bodyPr>
          <a:lstStyle>
            <a:lvl1pPr>
              <a:defRPr sz="3600" u="sng">
                <a:solidFill>
                  <a:srgbClr val="00B0F0"/>
                </a:solidFill>
              </a:defRPr>
            </a:lvl1pPr>
          </a:lstStyle>
          <a:p>
            <a:pPr lvl="0"/>
            <a:r>
              <a:rPr lang="en-US" dirty="0"/>
              <a:t>Lesson x contents</a:t>
            </a:r>
            <a:endParaRPr lang="el-GR" dirty="0"/>
          </a:p>
        </p:txBody>
      </p:sp>
      <p:graphicFrame>
        <p:nvGraphicFramePr>
          <p:cNvPr id="11" name="Table 10">
            <a:extLst>
              <a:ext uri="{FF2B5EF4-FFF2-40B4-BE49-F238E27FC236}">
                <a16:creationId xmlns:a16="http://schemas.microsoft.com/office/drawing/2014/main" id="{FFF8061C-64E1-4194-7F7D-9F2BBB8FEA0A}"/>
              </a:ext>
            </a:extLst>
          </p:cNvPr>
          <p:cNvGraphicFramePr>
            <a:graphicFrameLocks noGrp="1"/>
          </p:cNvGraphicFramePr>
          <p:nvPr userDrawn="1">
            <p:extLst>
              <p:ext uri="{D42A27DB-BD31-4B8C-83A1-F6EECF244321}">
                <p14:modId xmlns:p14="http://schemas.microsoft.com/office/powerpoint/2010/main" val="673761131"/>
              </p:ext>
            </p:extLst>
          </p:nvPr>
        </p:nvGraphicFramePr>
        <p:xfrm>
          <a:off x="1075765" y="1622612"/>
          <a:ext cx="9942756" cy="3908610"/>
        </p:xfrm>
        <a:graphic>
          <a:graphicData uri="http://schemas.openxmlformats.org/drawingml/2006/table">
            <a:tbl>
              <a:tblPr firstRow="1" bandRow="1">
                <a:tableStyleId>{16D9F66E-5EB9-4882-86FB-DCBF35E3C3E4}</a:tableStyleId>
              </a:tblPr>
              <a:tblGrid>
                <a:gridCol w="1864659">
                  <a:extLst>
                    <a:ext uri="{9D8B030D-6E8A-4147-A177-3AD203B41FA5}">
                      <a16:colId xmlns:a16="http://schemas.microsoft.com/office/drawing/2014/main" val="3642724709"/>
                    </a:ext>
                  </a:extLst>
                </a:gridCol>
                <a:gridCol w="3106719">
                  <a:extLst>
                    <a:ext uri="{9D8B030D-6E8A-4147-A177-3AD203B41FA5}">
                      <a16:colId xmlns:a16="http://schemas.microsoft.com/office/drawing/2014/main" val="2376567444"/>
                    </a:ext>
                  </a:extLst>
                </a:gridCol>
                <a:gridCol w="1752151">
                  <a:extLst>
                    <a:ext uri="{9D8B030D-6E8A-4147-A177-3AD203B41FA5}">
                      <a16:colId xmlns:a16="http://schemas.microsoft.com/office/drawing/2014/main" val="145662985"/>
                    </a:ext>
                  </a:extLst>
                </a:gridCol>
                <a:gridCol w="3219227">
                  <a:extLst>
                    <a:ext uri="{9D8B030D-6E8A-4147-A177-3AD203B41FA5}">
                      <a16:colId xmlns:a16="http://schemas.microsoft.com/office/drawing/2014/main" val="1827010982"/>
                    </a:ext>
                  </a:extLst>
                </a:gridCol>
              </a:tblGrid>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3016169980"/>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2784063946"/>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2912322884"/>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400257522"/>
                  </a:ext>
                </a:extLst>
              </a:tr>
              <a:tr h="651435">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818126301"/>
                  </a:ext>
                </a:extLst>
              </a:tr>
              <a:tr h="651435">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3438775573"/>
                  </a:ext>
                </a:extLst>
              </a:tr>
            </a:tbl>
          </a:graphicData>
        </a:graphic>
      </p:graphicFrame>
      <p:sp>
        <p:nvSpPr>
          <p:cNvPr id="15" name="Content Placeholder 14">
            <a:extLst>
              <a:ext uri="{FF2B5EF4-FFF2-40B4-BE49-F238E27FC236}">
                <a16:creationId xmlns:a16="http://schemas.microsoft.com/office/drawing/2014/main" id="{0A480F7B-E308-1C82-FACE-D8BF96898396}"/>
              </a:ext>
            </a:extLst>
          </p:cNvPr>
          <p:cNvSpPr>
            <a:spLocks noGrp="1"/>
          </p:cNvSpPr>
          <p:nvPr>
            <p:ph sz="quarter" idx="10" hasCustomPrompt="1"/>
          </p:nvPr>
        </p:nvSpPr>
        <p:spPr>
          <a:xfrm>
            <a:off x="1143000" y="1676400"/>
            <a:ext cx="1752600" cy="528638"/>
          </a:xfrm>
        </p:spPr>
        <p:txBody>
          <a:bodyPr/>
          <a:lstStyle>
            <a:lvl1pPr>
              <a:buNone/>
              <a:defRPr baseline="0">
                <a:solidFill>
                  <a:srgbClr val="1994CA"/>
                </a:solidFill>
              </a:defRPr>
            </a:lvl1pPr>
          </a:lstStyle>
          <a:p>
            <a:pPr lvl="0"/>
            <a:r>
              <a:rPr lang="en-US" dirty="0"/>
              <a:t>x.1</a:t>
            </a:r>
            <a:endParaRPr lang="el-GR" dirty="0"/>
          </a:p>
        </p:txBody>
      </p:sp>
      <p:sp>
        <p:nvSpPr>
          <p:cNvPr id="16" name="Content Placeholder 14">
            <a:extLst>
              <a:ext uri="{FF2B5EF4-FFF2-40B4-BE49-F238E27FC236}">
                <a16:creationId xmlns:a16="http://schemas.microsoft.com/office/drawing/2014/main" id="{0C21BCB8-FD40-03AC-34C7-3643C967132D}"/>
              </a:ext>
            </a:extLst>
          </p:cNvPr>
          <p:cNvSpPr>
            <a:spLocks noGrp="1"/>
          </p:cNvSpPr>
          <p:nvPr>
            <p:ph sz="quarter" idx="11" hasCustomPrompt="1"/>
          </p:nvPr>
        </p:nvSpPr>
        <p:spPr>
          <a:xfrm>
            <a:off x="3030070" y="1676400"/>
            <a:ext cx="2958353" cy="528638"/>
          </a:xfrm>
        </p:spPr>
        <p:txBody>
          <a:bodyPr/>
          <a:lstStyle>
            <a:lvl1pPr>
              <a:buNone/>
              <a:defRPr>
                <a:solidFill>
                  <a:srgbClr val="1994CA"/>
                </a:solidFill>
              </a:defRPr>
            </a:lvl1pPr>
          </a:lstStyle>
          <a:p>
            <a:pPr lvl="0"/>
            <a:r>
              <a:rPr lang="en-US" dirty="0"/>
              <a:t>title</a:t>
            </a:r>
          </a:p>
        </p:txBody>
      </p:sp>
      <p:sp>
        <p:nvSpPr>
          <p:cNvPr id="28" name="Content Placeholder 14">
            <a:extLst>
              <a:ext uri="{FF2B5EF4-FFF2-40B4-BE49-F238E27FC236}">
                <a16:creationId xmlns:a16="http://schemas.microsoft.com/office/drawing/2014/main" id="{DE7BE385-F03F-9D77-CB9F-02A0A04ECB60}"/>
              </a:ext>
            </a:extLst>
          </p:cNvPr>
          <p:cNvSpPr>
            <a:spLocks noGrp="1"/>
          </p:cNvSpPr>
          <p:nvPr>
            <p:ph sz="quarter" idx="12" hasCustomPrompt="1"/>
          </p:nvPr>
        </p:nvSpPr>
        <p:spPr>
          <a:xfrm>
            <a:off x="1143000" y="2317237"/>
            <a:ext cx="1752600" cy="528638"/>
          </a:xfrm>
        </p:spPr>
        <p:txBody>
          <a:bodyPr/>
          <a:lstStyle>
            <a:lvl1pPr>
              <a:buNone/>
              <a:defRPr baseline="0">
                <a:solidFill>
                  <a:srgbClr val="1994CA"/>
                </a:solidFill>
              </a:defRPr>
            </a:lvl1pPr>
          </a:lstStyle>
          <a:p>
            <a:pPr lvl="0"/>
            <a:r>
              <a:rPr lang="en-US" dirty="0"/>
              <a:t>x.2</a:t>
            </a:r>
            <a:endParaRPr lang="el-GR" dirty="0"/>
          </a:p>
        </p:txBody>
      </p:sp>
      <p:sp>
        <p:nvSpPr>
          <p:cNvPr id="29" name="Content Placeholder 14">
            <a:extLst>
              <a:ext uri="{FF2B5EF4-FFF2-40B4-BE49-F238E27FC236}">
                <a16:creationId xmlns:a16="http://schemas.microsoft.com/office/drawing/2014/main" id="{7475A389-4291-CEAE-D253-C6F2B3F64D9B}"/>
              </a:ext>
            </a:extLst>
          </p:cNvPr>
          <p:cNvSpPr>
            <a:spLocks noGrp="1"/>
          </p:cNvSpPr>
          <p:nvPr>
            <p:ph sz="quarter" idx="13" hasCustomPrompt="1"/>
          </p:nvPr>
        </p:nvSpPr>
        <p:spPr>
          <a:xfrm>
            <a:off x="3030070" y="2317237"/>
            <a:ext cx="2958353" cy="528638"/>
          </a:xfrm>
        </p:spPr>
        <p:txBody>
          <a:bodyPr/>
          <a:lstStyle>
            <a:lvl1pPr>
              <a:buNone/>
              <a:defRPr>
                <a:solidFill>
                  <a:srgbClr val="1994CA"/>
                </a:solidFill>
              </a:defRPr>
            </a:lvl1pPr>
          </a:lstStyle>
          <a:p>
            <a:pPr lvl="0"/>
            <a:r>
              <a:rPr lang="en-US" dirty="0"/>
              <a:t>title</a:t>
            </a:r>
          </a:p>
        </p:txBody>
      </p:sp>
      <p:sp>
        <p:nvSpPr>
          <p:cNvPr id="32" name="Content Placeholder 14">
            <a:extLst>
              <a:ext uri="{FF2B5EF4-FFF2-40B4-BE49-F238E27FC236}">
                <a16:creationId xmlns:a16="http://schemas.microsoft.com/office/drawing/2014/main" id="{5A76F080-50F8-1B39-98D4-19EC81785405}"/>
              </a:ext>
            </a:extLst>
          </p:cNvPr>
          <p:cNvSpPr>
            <a:spLocks noGrp="1"/>
          </p:cNvSpPr>
          <p:nvPr>
            <p:ph sz="quarter" idx="16" hasCustomPrompt="1"/>
          </p:nvPr>
        </p:nvSpPr>
        <p:spPr>
          <a:xfrm>
            <a:off x="1143000" y="2985386"/>
            <a:ext cx="1752600" cy="528638"/>
          </a:xfrm>
        </p:spPr>
        <p:txBody>
          <a:bodyPr/>
          <a:lstStyle>
            <a:lvl1pPr>
              <a:buNone/>
              <a:defRPr baseline="0">
                <a:solidFill>
                  <a:srgbClr val="1994CA"/>
                </a:solidFill>
              </a:defRPr>
            </a:lvl1pPr>
          </a:lstStyle>
          <a:p>
            <a:pPr lvl="0"/>
            <a:r>
              <a:rPr lang="en-US" dirty="0"/>
              <a:t>x.2</a:t>
            </a:r>
            <a:endParaRPr lang="el-GR" dirty="0"/>
          </a:p>
        </p:txBody>
      </p:sp>
      <p:sp>
        <p:nvSpPr>
          <p:cNvPr id="33" name="Content Placeholder 14">
            <a:extLst>
              <a:ext uri="{FF2B5EF4-FFF2-40B4-BE49-F238E27FC236}">
                <a16:creationId xmlns:a16="http://schemas.microsoft.com/office/drawing/2014/main" id="{9686EFFA-1E52-901B-D2CB-0396158B3309}"/>
              </a:ext>
            </a:extLst>
          </p:cNvPr>
          <p:cNvSpPr>
            <a:spLocks noGrp="1"/>
          </p:cNvSpPr>
          <p:nvPr>
            <p:ph sz="quarter" idx="17" hasCustomPrompt="1"/>
          </p:nvPr>
        </p:nvSpPr>
        <p:spPr>
          <a:xfrm>
            <a:off x="3030070" y="2985386"/>
            <a:ext cx="2958353" cy="528638"/>
          </a:xfrm>
        </p:spPr>
        <p:txBody>
          <a:bodyPr/>
          <a:lstStyle>
            <a:lvl1pPr>
              <a:buNone/>
              <a:defRPr>
                <a:solidFill>
                  <a:srgbClr val="1994CA"/>
                </a:solidFill>
              </a:defRPr>
            </a:lvl1pPr>
          </a:lstStyle>
          <a:p>
            <a:pPr lvl="0"/>
            <a:r>
              <a:rPr lang="en-US" dirty="0"/>
              <a:t>title</a:t>
            </a:r>
          </a:p>
        </p:txBody>
      </p:sp>
      <p:sp>
        <p:nvSpPr>
          <p:cNvPr id="34" name="Content Placeholder 14">
            <a:extLst>
              <a:ext uri="{FF2B5EF4-FFF2-40B4-BE49-F238E27FC236}">
                <a16:creationId xmlns:a16="http://schemas.microsoft.com/office/drawing/2014/main" id="{BC530529-5962-A2EB-9073-B0A536E30D2D}"/>
              </a:ext>
            </a:extLst>
          </p:cNvPr>
          <p:cNvSpPr>
            <a:spLocks noGrp="1"/>
          </p:cNvSpPr>
          <p:nvPr>
            <p:ph sz="quarter" idx="18" hasCustomPrompt="1"/>
          </p:nvPr>
        </p:nvSpPr>
        <p:spPr>
          <a:xfrm>
            <a:off x="1143000" y="3608295"/>
            <a:ext cx="1752600" cy="528638"/>
          </a:xfrm>
        </p:spPr>
        <p:txBody>
          <a:bodyPr/>
          <a:lstStyle>
            <a:lvl1pPr>
              <a:buNone/>
              <a:defRPr baseline="0">
                <a:solidFill>
                  <a:srgbClr val="1994CA"/>
                </a:solidFill>
              </a:defRPr>
            </a:lvl1pPr>
          </a:lstStyle>
          <a:p>
            <a:pPr lvl="0"/>
            <a:r>
              <a:rPr lang="en-US" dirty="0"/>
              <a:t>x.2</a:t>
            </a:r>
            <a:endParaRPr lang="el-GR" dirty="0"/>
          </a:p>
        </p:txBody>
      </p:sp>
      <p:sp>
        <p:nvSpPr>
          <p:cNvPr id="35" name="Content Placeholder 14">
            <a:extLst>
              <a:ext uri="{FF2B5EF4-FFF2-40B4-BE49-F238E27FC236}">
                <a16:creationId xmlns:a16="http://schemas.microsoft.com/office/drawing/2014/main" id="{BF1B43D0-5E34-1474-EFE4-4527E73ED231}"/>
              </a:ext>
            </a:extLst>
          </p:cNvPr>
          <p:cNvSpPr>
            <a:spLocks noGrp="1"/>
          </p:cNvSpPr>
          <p:nvPr>
            <p:ph sz="quarter" idx="19" hasCustomPrompt="1"/>
          </p:nvPr>
        </p:nvSpPr>
        <p:spPr>
          <a:xfrm>
            <a:off x="3030070" y="3608295"/>
            <a:ext cx="2958353" cy="528638"/>
          </a:xfrm>
        </p:spPr>
        <p:txBody>
          <a:bodyPr/>
          <a:lstStyle>
            <a:lvl1pPr>
              <a:buNone/>
              <a:defRPr>
                <a:solidFill>
                  <a:srgbClr val="1994CA"/>
                </a:solidFill>
              </a:defRPr>
            </a:lvl1pPr>
          </a:lstStyle>
          <a:p>
            <a:pPr lvl="0"/>
            <a:r>
              <a:rPr lang="en-US" dirty="0"/>
              <a:t>title</a:t>
            </a:r>
          </a:p>
        </p:txBody>
      </p:sp>
      <p:sp>
        <p:nvSpPr>
          <p:cNvPr id="36" name="Content Placeholder 14">
            <a:extLst>
              <a:ext uri="{FF2B5EF4-FFF2-40B4-BE49-F238E27FC236}">
                <a16:creationId xmlns:a16="http://schemas.microsoft.com/office/drawing/2014/main" id="{4650B891-D309-51C2-F765-71079894148E}"/>
              </a:ext>
            </a:extLst>
          </p:cNvPr>
          <p:cNvSpPr>
            <a:spLocks noGrp="1"/>
          </p:cNvSpPr>
          <p:nvPr>
            <p:ph sz="quarter" idx="20"/>
          </p:nvPr>
        </p:nvSpPr>
        <p:spPr>
          <a:xfrm>
            <a:off x="1143000" y="4276027"/>
            <a:ext cx="1752600" cy="528638"/>
          </a:xfrm>
        </p:spPr>
        <p:txBody>
          <a:bodyPr/>
          <a:lstStyle>
            <a:lvl1pPr>
              <a:buNone/>
              <a:defRPr baseline="0">
                <a:solidFill>
                  <a:srgbClr val="1994CA"/>
                </a:solidFill>
              </a:defRPr>
            </a:lvl1pPr>
          </a:lstStyle>
          <a:p>
            <a:pPr lvl="0"/>
            <a:endParaRPr lang="el-GR" dirty="0"/>
          </a:p>
        </p:txBody>
      </p:sp>
      <p:sp>
        <p:nvSpPr>
          <p:cNvPr id="37" name="Content Placeholder 14">
            <a:extLst>
              <a:ext uri="{FF2B5EF4-FFF2-40B4-BE49-F238E27FC236}">
                <a16:creationId xmlns:a16="http://schemas.microsoft.com/office/drawing/2014/main" id="{19AA0E79-6B61-18A9-3F26-49C93B1A3DE7}"/>
              </a:ext>
            </a:extLst>
          </p:cNvPr>
          <p:cNvSpPr>
            <a:spLocks noGrp="1"/>
          </p:cNvSpPr>
          <p:nvPr>
            <p:ph sz="quarter" idx="21" hasCustomPrompt="1"/>
          </p:nvPr>
        </p:nvSpPr>
        <p:spPr>
          <a:xfrm>
            <a:off x="3030070" y="4276027"/>
            <a:ext cx="2958353" cy="528638"/>
          </a:xfrm>
        </p:spPr>
        <p:txBody>
          <a:bodyPr/>
          <a:lstStyle>
            <a:lvl1pPr>
              <a:buNone/>
              <a:defRPr>
                <a:solidFill>
                  <a:srgbClr val="1994CA"/>
                </a:solidFill>
              </a:defRPr>
            </a:lvl1pPr>
          </a:lstStyle>
          <a:p>
            <a:pPr lvl="0"/>
            <a:r>
              <a:rPr lang="en-US" dirty="0"/>
              <a:t>title</a:t>
            </a:r>
          </a:p>
        </p:txBody>
      </p:sp>
      <p:sp>
        <p:nvSpPr>
          <p:cNvPr id="38" name="Content Placeholder 14">
            <a:extLst>
              <a:ext uri="{FF2B5EF4-FFF2-40B4-BE49-F238E27FC236}">
                <a16:creationId xmlns:a16="http://schemas.microsoft.com/office/drawing/2014/main" id="{72FED9BB-9BAB-BD28-6105-D8E8010B7BF1}"/>
              </a:ext>
            </a:extLst>
          </p:cNvPr>
          <p:cNvSpPr>
            <a:spLocks noGrp="1"/>
          </p:cNvSpPr>
          <p:nvPr>
            <p:ph sz="quarter" idx="22"/>
          </p:nvPr>
        </p:nvSpPr>
        <p:spPr>
          <a:xfrm>
            <a:off x="1143000" y="4944176"/>
            <a:ext cx="1752600" cy="528638"/>
          </a:xfrm>
        </p:spPr>
        <p:txBody>
          <a:bodyPr/>
          <a:lstStyle>
            <a:lvl1pPr>
              <a:buNone/>
              <a:defRPr baseline="0">
                <a:solidFill>
                  <a:srgbClr val="1994CA"/>
                </a:solidFill>
              </a:defRPr>
            </a:lvl1pPr>
          </a:lstStyle>
          <a:p>
            <a:pPr lvl="0"/>
            <a:endParaRPr lang="el-GR" dirty="0"/>
          </a:p>
        </p:txBody>
      </p:sp>
      <p:sp>
        <p:nvSpPr>
          <p:cNvPr id="39" name="Content Placeholder 14">
            <a:extLst>
              <a:ext uri="{FF2B5EF4-FFF2-40B4-BE49-F238E27FC236}">
                <a16:creationId xmlns:a16="http://schemas.microsoft.com/office/drawing/2014/main" id="{89D89FB5-ACFD-4477-B93F-6527D6138FC5}"/>
              </a:ext>
            </a:extLst>
          </p:cNvPr>
          <p:cNvSpPr>
            <a:spLocks noGrp="1"/>
          </p:cNvSpPr>
          <p:nvPr>
            <p:ph sz="quarter" idx="23" hasCustomPrompt="1"/>
          </p:nvPr>
        </p:nvSpPr>
        <p:spPr>
          <a:xfrm>
            <a:off x="3030070" y="4944176"/>
            <a:ext cx="2958353" cy="528638"/>
          </a:xfrm>
        </p:spPr>
        <p:txBody>
          <a:bodyPr/>
          <a:lstStyle>
            <a:lvl1pPr>
              <a:buNone/>
              <a:defRPr>
                <a:solidFill>
                  <a:srgbClr val="1994CA"/>
                </a:solidFill>
              </a:defRPr>
            </a:lvl1pPr>
          </a:lstStyle>
          <a:p>
            <a:pPr lvl="0"/>
            <a:r>
              <a:rPr lang="en-US" dirty="0"/>
              <a:t>title</a:t>
            </a:r>
          </a:p>
        </p:txBody>
      </p:sp>
      <p:sp>
        <p:nvSpPr>
          <p:cNvPr id="46" name="Content Placeholder 14">
            <a:extLst>
              <a:ext uri="{FF2B5EF4-FFF2-40B4-BE49-F238E27FC236}">
                <a16:creationId xmlns:a16="http://schemas.microsoft.com/office/drawing/2014/main" id="{812E6174-E0D4-0528-1692-5CFB886AF2DD}"/>
              </a:ext>
            </a:extLst>
          </p:cNvPr>
          <p:cNvSpPr>
            <a:spLocks noGrp="1"/>
          </p:cNvSpPr>
          <p:nvPr>
            <p:ph sz="quarter" idx="24" hasCustomPrompt="1"/>
          </p:nvPr>
        </p:nvSpPr>
        <p:spPr>
          <a:xfrm>
            <a:off x="6096000" y="1667574"/>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47" name="Content Placeholder 14">
            <a:extLst>
              <a:ext uri="{FF2B5EF4-FFF2-40B4-BE49-F238E27FC236}">
                <a16:creationId xmlns:a16="http://schemas.microsoft.com/office/drawing/2014/main" id="{3BE94B89-297A-133B-911C-84FC17773952}"/>
              </a:ext>
            </a:extLst>
          </p:cNvPr>
          <p:cNvSpPr>
            <a:spLocks noGrp="1"/>
          </p:cNvSpPr>
          <p:nvPr>
            <p:ph sz="quarter" idx="25" hasCustomPrompt="1"/>
          </p:nvPr>
        </p:nvSpPr>
        <p:spPr>
          <a:xfrm>
            <a:off x="7983070" y="1667574"/>
            <a:ext cx="2958353" cy="528638"/>
          </a:xfrm>
        </p:spPr>
        <p:txBody>
          <a:bodyPr/>
          <a:lstStyle>
            <a:lvl1pPr>
              <a:buNone/>
              <a:defRPr>
                <a:solidFill>
                  <a:srgbClr val="1994CA"/>
                </a:solidFill>
              </a:defRPr>
            </a:lvl1pPr>
          </a:lstStyle>
          <a:p>
            <a:pPr lvl="0"/>
            <a:r>
              <a:rPr lang="en-US" dirty="0"/>
              <a:t>title</a:t>
            </a:r>
          </a:p>
        </p:txBody>
      </p:sp>
      <p:sp>
        <p:nvSpPr>
          <p:cNvPr id="48" name="Content Placeholder 14">
            <a:extLst>
              <a:ext uri="{FF2B5EF4-FFF2-40B4-BE49-F238E27FC236}">
                <a16:creationId xmlns:a16="http://schemas.microsoft.com/office/drawing/2014/main" id="{A6673E32-1787-448C-E3BC-B264861E7005}"/>
              </a:ext>
            </a:extLst>
          </p:cNvPr>
          <p:cNvSpPr>
            <a:spLocks noGrp="1"/>
          </p:cNvSpPr>
          <p:nvPr>
            <p:ph sz="quarter" idx="26" hasCustomPrompt="1"/>
          </p:nvPr>
        </p:nvSpPr>
        <p:spPr>
          <a:xfrm>
            <a:off x="6096000" y="2308411"/>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49" name="Content Placeholder 14">
            <a:extLst>
              <a:ext uri="{FF2B5EF4-FFF2-40B4-BE49-F238E27FC236}">
                <a16:creationId xmlns:a16="http://schemas.microsoft.com/office/drawing/2014/main" id="{A619F587-DB41-3996-1949-5877F09FFDE5}"/>
              </a:ext>
            </a:extLst>
          </p:cNvPr>
          <p:cNvSpPr>
            <a:spLocks noGrp="1"/>
          </p:cNvSpPr>
          <p:nvPr>
            <p:ph sz="quarter" idx="27" hasCustomPrompt="1"/>
          </p:nvPr>
        </p:nvSpPr>
        <p:spPr>
          <a:xfrm>
            <a:off x="7983070" y="2308411"/>
            <a:ext cx="2958353" cy="528638"/>
          </a:xfrm>
        </p:spPr>
        <p:txBody>
          <a:bodyPr/>
          <a:lstStyle>
            <a:lvl1pPr>
              <a:buNone/>
              <a:defRPr>
                <a:solidFill>
                  <a:srgbClr val="1994CA"/>
                </a:solidFill>
              </a:defRPr>
            </a:lvl1pPr>
          </a:lstStyle>
          <a:p>
            <a:pPr lvl="0"/>
            <a:r>
              <a:rPr lang="en-US" dirty="0"/>
              <a:t>title</a:t>
            </a:r>
          </a:p>
        </p:txBody>
      </p:sp>
      <p:sp>
        <p:nvSpPr>
          <p:cNvPr id="50" name="Content Placeholder 14">
            <a:extLst>
              <a:ext uri="{FF2B5EF4-FFF2-40B4-BE49-F238E27FC236}">
                <a16:creationId xmlns:a16="http://schemas.microsoft.com/office/drawing/2014/main" id="{0ACD23BB-8D49-3081-64EC-3DDAD78DA576}"/>
              </a:ext>
            </a:extLst>
          </p:cNvPr>
          <p:cNvSpPr>
            <a:spLocks noGrp="1"/>
          </p:cNvSpPr>
          <p:nvPr>
            <p:ph sz="quarter" idx="28" hasCustomPrompt="1"/>
          </p:nvPr>
        </p:nvSpPr>
        <p:spPr>
          <a:xfrm>
            <a:off x="6096000" y="2976560"/>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1" name="Content Placeholder 14">
            <a:extLst>
              <a:ext uri="{FF2B5EF4-FFF2-40B4-BE49-F238E27FC236}">
                <a16:creationId xmlns:a16="http://schemas.microsoft.com/office/drawing/2014/main" id="{4B777303-68F6-BBDF-BD2E-3399F7366CD4}"/>
              </a:ext>
            </a:extLst>
          </p:cNvPr>
          <p:cNvSpPr>
            <a:spLocks noGrp="1"/>
          </p:cNvSpPr>
          <p:nvPr>
            <p:ph sz="quarter" idx="29" hasCustomPrompt="1"/>
          </p:nvPr>
        </p:nvSpPr>
        <p:spPr>
          <a:xfrm>
            <a:off x="7983070" y="2976560"/>
            <a:ext cx="2958353" cy="528638"/>
          </a:xfrm>
        </p:spPr>
        <p:txBody>
          <a:bodyPr/>
          <a:lstStyle>
            <a:lvl1pPr>
              <a:buNone/>
              <a:defRPr>
                <a:solidFill>
                  <a:srgbClr val="1994CA"/>
                </a:solidFill>
              </a:defRPr>
            </a:lvl1pPr>
          </a:lstStyle>
          <a:p>
            <a:pPr lvl="0"/>
            <a:r>
              <a:rPr lang="en-US" dirty="0"/>
              <a:t>title</a:t>
            </a:r>
          </a:p>
        </p:txBody>
      </p:sp>
      <p:sp>
        <p:nvSpPr>
          <p:cNvPr id="52" name="Content Placeholder 14">
            <a:extLst>
              <a:ext uri="{FF2B5EF4-FFF2-40B4-BE49-F238E27FC236}">
                <a16:creationId xmlns:a16="http://schemas.microsoft.com/office/drawing/2014/main" id="{4EC317BE-B9D6-94DE-8958-594A11C1C2F9}"/>
              </a:ext>
            </a:extLst>
          </p:cNvPr>
          <p:cNvSpPr>
            <a:spLocks noGrp="1"/>
          </p:cNvSpPr>
          <p:nvPr>
            <p:ph sz="quarter" idx="30" hasCustomPrompt="1"/>
          </p:nvPr>
        </p:nvSpPr>
        <p:spPr>
          <a:xfrm>
            <a:off x="6096000" y="3599469"/>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53" name="Content Placeholder 14">
            <a:extLst>
              <a:ext uri="{FF2B5EF4-FFF2-40B4-BE49-F238E27FC236}">
                <a16:creationId xmlns:a16="http://schemas.microsoft.com/office/drawing/2014/main" id="{92E03ABC-2447-050B-70EB-7E24B01184CD}"/>
              </a:ext>
            </a:extLst>
          </p:cNvPr>
          <p:cNvSpPr>
            <a:spLocks noGrp="1"/>
          </p:cNvSpPr>
          <p:nvPr>
            <p:ph sz="quarter" idx="31" hasCustomPrompt="1"/>
          </p:nvPr>
        </p:nvSpPr>
        <p:spPr>
          <a:xfrm>
            <a:off x="7983070" y="3599469"/>
            <a:ext cx="2958353" cy="528638"/>
          </a:xfrm>
        </p:spPr>
        <p:txBody>
          <a:bodyPr/>
          <a:lstStyle>
            <a:lvl1pPr>
              <a:buNone/>
              <a:defRPr>
                <a:solidFill>
                  <a:srgbClr val="1994CA"/>
                </a:solidFill>
              </a:defRPr>
            </a:lvl1pPr>
          </a:lstStyle>
          <a:p>
            <a:pPr lvl="0"/>
            <a:r>
              <a:rPr lang="en-US" dirty="0"/>
              <a:t>title</a:t>
            </a:r>
          </a:p>
        </p:txBody>
      </p:sp>
      <p:sp>
        <p:nvSpPr>
          <p:cNvPr id="54" name="Content Placeholder 14">
            <a:extLst>
              <a:ext uri="{FF2B5EF4-FFF2-40B4-BE49-F238E27FC236}">
                <a16:creationId xmlns:a16="http://schemas.microsoft.com/office/drawing/2014/main" id="{A0CC5C8C-A46C-4CEC-40F4-BB5F907A0F9B}"/>
              </a:ext>
            </a:extLst>
          </p:cNvPr>
          <p:cNvSpPr>
            <a:spLocks noGrp="1"/>
          </p:cNvSpPr>
          <p:nvPr>
            <p:ph sz="quarter" idx="32" hasCustomPrompt="1"/>
          </p:nvPr>
        </p:nvSpPr>
        <p:spPr>
          <a:xfrm>
            <a:off x="6096000" y="4267201"/>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5" name="Content Placeholder 14">
            <a:extLst>
              <a:ext uri="{FF2B5EF4-FFF2-40B4-BE49-F238E27FC236}">
                <a16:creationId xmlns:a16="http://schemas.microsoft.com/office/drawing/2014/main" id="{D72AE228-13F4-4951-5113-56ED785C9A45}"/>
              </a:ext>
            </a:extLst>
          </p:cNvPr>
          <p:cNvSpPr>
            <a:spLocks noGrp="1"/>
          </p:cNvSpPr>
          <p:nvPr>
            <p:ph sz="quarter" idx="33" hasCustomPrompt="1"/>
          </p:nvPr>
        </p:nvSpPr>
        <p:spPr>
          <a:xfrm>
            <a:off x="7983070" y="4267201"/>
            <a:ext cx="2958353" cy="528638"/>
          </a:xfrm>
        </p:spPr>
        <p:txBody>
          <a:bodyPr/>
          <a:lstStyle>
            <a:lvl1pPr>
              <a:buNone/>
              <a:defRPr>
                <a:solidFill>
                  <a:srgbClr val="1994CA"/>
                </a:solidFill>
              </a:defRPr>
            </a:lvl1pPr>
          </a:lstStyle>
          <a:p>
            <a:pPr lvl="0"/>
            <a:r>
              <a:rPr lang="en-US" dirty="0"/>
              <a:t>title</a:t>
            </a:r>
          </a:p>
        </p:txBody>
      </p:sp>
      <p:sp>
        <p:nvSpPr>
          <p:cNvPr id="56" name="Content Placeholder 14">
            <a:extLst>
              <a:ext uri="{FF2B5EF4-FFF2-40B4-BE49-F238E27FC236}">
                <a16:creationId xmlns:a16="http://schemas.microsoft.com/office/drawing/2014/main" id="{8269A85A-0482-4EF1-8E2D-BCEB1836A413}"/>
              </a:ext>
            </a:extLst>
          </p:cNvPr>
          <p:cNvSpPr>
            <a:spLocks noGrp="1"/>
          </p:cNvSpPr>
          <p:nvPr>
            <p:ph sz="quarter" idx="34" hasCustomPrompt="1"/>
          </p:nvPr>
        </p:nvSpPr>
        <p:spPr>
          <a:xfrm>
            <a:off x="6096000" y="4935350"/>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7" name="Content Placeholder 14">
            <a:extLst>
              <a:ext uri="{FF2B5EF4-FFF2-40B4-BE49-F238E27FC236}">
                <a16:creationId xmlns:a16="http://schemas.microsoft.com/office/drawing/2014/main" id="{1857B840-EEFE-0A9C-583C-E37CD5C6395B}"/>
              </a:ext>
            </a:extLst>
          </p:cNvPr>
          <p:cNvSpPr>
            <a:spLocks noGrp="1"/>
          </p:cNvSpPr>
          <p:nvPr>
            <p:ph sz="quarter" idx="35" hasCustomPrompt="1"/>
          </p:nvPr>
        </p:nvSpPr>
        <p:spPr>
          <a:xfrm>
            <a:off x="7983070" y="4935350"/>
            <a:ext cx="2958353" cy="528638"/>
          </a:xfrm>
        </p:spPr>
        <p:txBody>
          <a:bodyPr/>
          <a:lstStyle>
            <a:lvl1pPr>
              <a:buNone/>
              <a:defRPr>
                <a:solidFill>
                  <a:srgbClr val="1994CA"/>
                </a:solidFill>
              </a:defRPr>
            </a:lvl1pPr>
          </a:lstStyle>
          <a:p>
            <a:pPr lvl="0"/>
            <a:r>
              <a:rPr lang="en-US" dirty="0"/>
              <a:t>title</a:t>
            </a:r>
          </a:p>
        </p:txBody>
      </p:sp>
    </p:spTree>
    <p:extLst>
      <p:ext uri="{BB962C8B-B14F-4D97-AF65-F5344CB8AC3E}">
        <p14:creationId xmlns:p14="http://schemas.microsoft.com/office/powerpoint/2010/main" val="2380770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Chapter cover">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0A05D6-2D1E-6334-9A70-B1EB7A5BD9E3}"/>
              </a:ext>
            </a:extLst>
          </p:cNvPr>
          <p:cNvSpPr txBox="1">
            <a:spLocks noGrp="1"/>
          </p:cNvSpPr>
          <p:nvPr>
            <p:ph type="title" hasCustomPrompt="1"/>
          </p:nvPr>
        </p:nvSpPr>
        <p:spPr>
          <a:xfrm>
            <a:off x="1709928" y="2357717"/>
            <a:ext cx="8769096" cy="1741939"/>
          </a:xfrm>
        </p:spPr>
        <p:txBody>
          <a:bodyPr anchor="b" anchorCtr="1">
            <a:noAutofit/>
          </a:bodyPr>
          <a:lstStyle>
            <a:lvl1pPr algn="ctr">
              <a:lnSpc>
                <a:spcPct val="85000"/>
              </a:lnSpc>
              <a:defRPr sz="4000" cap="all">
                <a:solidFill>
                  <a:srgbClr val="1994CA"/>
                </a:solidFill>
              </a:defRPr>
            </a:lvl1pPr>
          </a:lstStyle>
          <a:p>
            <a:pPr lvl="0"/>
            <a:r>
              <a:rPr lang="en-US" dirty="0"/>
              <a:t>Chapter x.1</a:t>
            </a:r>
            <a:endParaRPr lang="el-GR" dirty="0"/>
          </a:p>
        </p:txBody>
      </p:sp>
      <p:sp>
        <p:nvSpPr>
          <p:cNvPr id="3" name="Θέση κειμένου 2">
            <a:extLst>
              <a:ext uri="{FF2B5EF4-FFF2-40B4-BE49-F238E27FC236}">
                <a16:creationId xmlns:a16="http://schemas.microsoft.com/office/drawing/2014/main" id="{94853A55-68F7-FB7A-3E54-F887D7FDE242}"/>
              </a:ext>
            </a:extLst>
          </p:cNvPr>
          <p:cNvSpPr txBox="1">
            <a:spLocks noGrp="1"/>
          </p:cNvSpPr>
          <p:nvPr>
            <p:ph type="body" idx="1" hasCustomPrompt="1"/>
          </p:nvPr>
        </p:nvSpPr>
        <p:spPr>
          <a:xfrm>
            <a:off x="1709928" y="4154521"/>
            <a:ext cx="8769096" cy="1363809"/>
          </a:xfrm>
        </p:spPr>
        <p:txBody>
          <a:bodyPr anchorCtr="1">
            <a:normAutofit/>
          </a:bodyPr>
          <a:lstStyle>
            <a:lvl1pPr marL="0" indent="0" algn="ctr">
              <a:buNone/>
              <a:defRPr sz="4400" b="1">
                <a:solidFill>
                  <a:srgbClr val="FEC763"/>
                </a:solidFill>
              </a:defRPr>
            </a:lvl1pPr>
          </a:lstStyle>
          <a:p>
            <a:pPr lvl="0"/>
            <a:r>
              <a:rPr lang="en-US" dirty="0"/>
              <a:t>[Title of chapter]</a:t>
            </a:r>
          </a:p>
        </p:txBody>
      </p:sp>
      <p:cxnSp>
        <p:nvCxnSpPr>
          <p:cNvPr id="4" name="Ευθεία γραμμή σύνδεσης 6">
            <a:extLst>
              <a:ext uri="{FF2B5EF4-FFF2-40B4-BE49-F238E27FC236}">
                <a16:creationId xmlns:a16="http://schemas.microsoft.com/office/drawing/2014/main" id="{D812ED0D-A7A8-4A57-3616-974148DB27C1}"/>
              </a:ext>
            </a:extLst>
          </p:cNvPr>
          <p:cNvCxnSpPr/>
          <p:nvPr/>
        </p:nvCxnSpPr>
        <p:spPr>
          <a:xfrm>
            <a:off x="1981203" y="4020406"/>
            <a:ext cx="8229600" cy="0"/>
          </a:xfrm>
          <a:prstGeom prst="straightConnector1">
            <a:avLst/>
          </a:prstGeom>
          <a:noFill/>
          <a:ln w="10003" cap="flat">
            <a:solidFill>
              <a:srgbClr val="9FC3E1"/>
            </a:solidFill>
            <a:prstDash val="solid"/>
            <a:miter/>
          </a:ln>
        </p:spPr>
      </p:cxnSp>
    </p:spTree>
    <p:extLst>
      <p:ext uri="{BB962C8B-B14F-4D97-AF65-F5344CB8AC3E}">
        <p14:creationId xmlns:p14="http://schemas.microsoft.com/office/powerpoint/2010/main" val="152688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08 First page of the lesso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97ED2B-1D04-E4F0-4901-93ACB2F2C876}"/>
              </a:ext>
            </a:extLst>
          </p:cNvPr>
          <p:cNvSpPr txBox="1">
            <a:spLocks noGrp="1"/>
          </p:cNvSpPr>
          <p:nvPr>
            <p:ph type="title"/>
          </p:nvPr>
        </p:nvSpPr>
        <p:spPr>
          <a:xfrm>
            <a:off x="1143000" y="1097280"/>
            <a:ext cx="3931920" cy="1737360"/>
          </a:xfrm>
        </p:spPr>
        <p:txBody>
          <a:bodyPr anchor="b">
            <a:noAutofit/>
          </a:bodyPr>
          <a:lstStyle>
            <a:lvl1pPr>
              <a:defRPr sz="4000">
                <a:solidFill>
                  <a:srgbClr val="0070C0"/>
                </a:solidFill>
              </a:defRPr>
            </a:lvl1pPr>
          </a:lstStyle>
          <a:p>
            <a:pPr lvl="0"/>
            <a:r>
              <a:rPr lang="en-US" dirty="0"/>
              <a:t>Click to edit Master title style</a:t>
            </a:r>
            <a:endParaRPr lang="el-GR" dirty="0"/>
          </a:p>
        </p:txBody>
      </p:sp>
      <p:sp>
        <p:nvSpPr>
          <p:cNvPr id="3" name="Θέση εικόνας 2">
            <a:extLst>
              <a:ext uri="{FF2B5EF4-FFF2-40B4-BE49-F238E27FC236}">
                <a16:creationId xmlns:a16="http://schemas.microsoft.com/office/drawing/2014/main" id="{3679B932-AD07-4477-2F56-DFA680768240}"/>
              </a:ext>
            </a:extLst>
          </p:cNvPr>
          <p:cNvSpPr txBox="1">
            <a:spLocks noGrp="1"/>
          </p:cNvSpPr>
          <p:nvPr>
            <p:ph type="pic" idx="1"/>
          </p:nvPr>
        </p:nvSpPr>
        <p:spPr>
          <a:xfrm>
            <a:off x="5413248" y="1069848"/>
            <a:ext cx="6099048" cy="4800600"/>
          </a:xfrm>
        </p:spPr>
        <p:txBody>
          <a:bodyPr lIns="274320" tIns="182880"/>
          <a:lstStyle>
            <a:lvl1pPr marL="0" indent="0">
              <a:buNone/>
              <a:defRPr sz="2800"/>
            </a:lvl1pPr>
          </a:lstStyle>
          <a:p>
            <a:pPr lvl="0"/>
            <a:r>
              <a:rPr lang="en-US" dirty="0"/>
              <a:t>Click icon to add picture</a:t>
            </a:r>
            <a:endParaRPr lang="el-GR" dirty="0"/>
          </a:p>
        </p:txBody>
      </p:sp>
      <p:sp>
        <p:nvSpPr>
          <p:cNvPr id="4" name="Θέση κειμένου 3">
            <a:extLst>
              <a:ext uri="{FF2B5EF4-FFF2-40B4-BE49-F238E27FC236}">
                <a16:creationId xmlns:a16="http://schemas.microsoft.com/office/drawing/2014/main" id="{667C28BF-1C21-C0AB-CD86-5CC0ED82802D}"/>
              </a:ext>
            </a:extLst>
          </p:cNvPr>
          <p:cNvSpPr txBox="1">
            <a:spLocks noGrp="1"/>
          </p:cNvSpPr>
          <p:nvPr>
            <p:ph type="body" idx="2"/>
          </p:nvPr>
        </p:nvSpPr>
        <p:spPr>
          <a:xfrm>
            <a:off x="1143000" y="2834640"/>
            <a:ext cx="3931920" cy="2880360"/>
          </a:xfrm>
        </p:spPr>
        <p:txBody>
          <a:bodyPr/>
          <a:lstStyle>
            <a:lvl1pPr marL="0" indent="0">
              <a:lnSpc>
                <a:spcPct val="100000"/>
              </a:lnSpc>
              <a:spcBef>
                <a:spcPts val="1000"/>
              </a:spcBef>
              <a:buNone/>
              <a:defRPr sz="1700"/>
            </a:lvl1pPr>
          </a:lstStyle>
          <a:p>
            <a:pPr lvl="0"/>
            <a:r>
              <a:rPr lang="en-US"/>
              <a:t>Click to edit Master text styles</a:t>
            </a:r>
          </a:p>
        </p:txBody>
      </p:sp>
    </p:spTree>
    <p:extLst>
      <p:ext uri="{BB962C8B-B14F-4D97-AF65-F5344CB8AC3E}">
        <p14:creationId xmlns:p14="http://schemas.microsoft.com/office/powerpoint/2010/main" val="277152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09 Content – standar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86B566-D73E-EA77-127E-3907199C49BF}"/>
              </a:ext>
            </a:extLst>
          </p:cNvPr>
          <p:cNvSpPr txBox="1">
            <a:spLocks noGrp="1"/>
          </p:cNvSpPr>
          <p:nvPr>
            <p:ph type="title"/>
          </p:nvPr>
        </p:nvSpPr>
        <p:spPr>
          <a:xfrm>
            <a:off x="636494" y="609603"/>
            <a:ext cx="10382026" cy="1356356"/>
          </a:xfrm>
        </p:spPr>
        <p:txBody>
          <a:bodyPr/>
          <a:lstStyle>
            <a:lvl1pPr>
              <a:defRPr>
                <a:solidFill>
                  <a:srgbClr val="0070C0"/>
                </a:solidFill>
              </a:defRPr>
            </a:lvl1pPr>
          </a:lstStyle>
          <a:p>
            <a:pPr lvl="0"/>
            <a:r>
              <a:rPr lang="en-US" dirty="0"/>
              <a:t>Click to edit Master title style</a:t>
            </a:r>
            <a:endParaRPr lang="el-GR" dirty="0"/>
          </a:p>
        </p:txBody>
      </p:sp>
      <p:sp>
        <p:nvSpPr>
          <p:cNvPr id="3" name="Θέση περιεχομένου 2">
            <a:extLst>
              <a:ext uri="{FF2B5EF4-FFF2-40B4-BE49-F238E27FC236}">
                <a16:creationId xmlns:a16="http://schemas.microsoft.com/office/drawing/2014/main" id="{082F2D96-D191-8363-B2F5-6F01060E3DD8}"/>
              </a:ext>
            </a:extLst>
          </p:cNvPr>
          <p:cNvSpPr txBox="1">
            <a:spLocks noGrp="1"/>
          </p:cNvSpPr>
          <p:nvPr>
            <p:ph idx="1"/>
          </p:nvPr>
        </p:nvSpPr>
        <p:spPr>
          <a:xfrm>
            <a:off x="636494" y="2057400"/>
            <a:ext cx="10379374" cy="4038603"/>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solidFill>
                  <a:schemeClr val="tx1"/>
                </a:solidFill>
              </a:defRPr>
            </a:lvl2pPr>
            <a:lvl3pPr>
              <a:lnSpc>
                <a:spcPct val="100000"/>
              </a:lnSpc>
              <a:spcBef>
                <a:spcPts val="0"/>
              </a:spcBef>
              <a:spcAft>
                <a:spcPts val="0"/>
              </a:spcAft>
              <a:defRPr>
                <a:solidFill>
                  <a:schemeClr val="tx1"/>
                </a:solidFill>
              </a:defRPr>
            </a:lvl3pPr>
            <a:lvl4pPr>
              <a:lnSpc>
                <a:spcPct val="100000"/>
              </a:lnSpc>
              <a:spcBef>
                <a:spcPts val="0"/>
              </a:spcBef>
              <a:spcAft>
                <a:spcPts val="0"/>
              </a:spcAft>
              <a:defRPr>
                <a:solidFill>
                  <a:schemeClr val="tx1"/>
                </a:solidFill>
              </a:defRPr>
            </a:lvl4pPr>
            <a:lvl5pPr>
              <a:lnSpc>
                <a:spcPct val="100000"/>
              </a:lnSpc>
              <a:spcBef>
                <a:spcPts val="0"/>
              </a:spcBef>
              <a:spcAft>
                <a:spcPts val="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42280694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469A0"/>
        </a:solidFill>
        <a:effectLst/>
      </p:bgPr>
    </p:bg>
    <p:spTree>
      <p:nvGrpSpPr>
        <p:cNvPr id="1" name=""/>
        <p:cNvGrpSpPr/>
        <p:nvPr/>
      </p:nvGrpSpPr>
      <p:grpSpPr>
        <a:xfrm>
          <a:off x="0" y="0"/>
          <a:ext cx="0" cy="0"/>
          <a:chOff x="0" y="0"/>
          <a:chExt cx="0" cy="0"/>
        </a:xfrm>
      </p:grpSpPr>
      <p:sp>
        <p:nvSpPr>
          <p:cNvPr id="2" name="Ορθογώνιο 6">
            <a:extLst>
              <a:ext uri="{FF2B5EF4-FFF2-40B4-BE49-F238E27FC236}">
                <a16:creationId xmlns:a16="http://schemas.microsoft.com/office/drawing/2014/main" id="{A397C598-54BC-40E2-F62A-D2896A0E8C15}"/>
              </a:ext>
            </a:extLst>
          </p:cNvPr>
          <p:cNvSpPr/>
          <p:nvPr/>
        </p:nvSpPr>
        <p:spPr>
          <a:xfrm>
            <a:off x="231142" y="243843"/>
            <a:ext cx="11724637" cy="6377940"/>
          </a:xfrm>
          <a:prstGeom prst="rect">
            <a:avLst/>
          </a:prstGeom>
          <a:solidFill>
            <a:srgbClr val="FFFFF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3" name="Θέση τίτλου 1">
            <a:extLst>
              <a:ext uri="{FF2B5EF4-FFF2-40B4-BE49-F238E27FC236}">
                <a16:creationId xmlns:a16="http://schemas.microsoft.com/office/drawing/2014/main" id="{64F61759-5FCE-83E7-2054-F056F16791FE}"/>
              </a:ext>
            </a:extLst>
          </p:cNvPr>
          <p:cNvSpPr txBox="1">
            <a:spLocks noGrp="1"/>
          </p:cNvSpPr>
          <p:nvPr>
            <p:ph type="title"/>
          </p:nvPr>
        </p:nvSpPr>
        <p:spPr>
          <a:xfrm>
            <a:off x="1143000" y="609603"/>
            <a:ext cx="9875520" cy="1356356"/>
          </a:xfrm>
          <a:prstGeom prst="rect">
            <a:avLst/>
          </a:prstGeom>
          <a:noFill/>
          <a:ln>
            <a:noFill/>
          </a:ln>
        </p:spPr>
        <p:txBody>
          <a:bodyPr vert="horz" wrap="square" lIns="91440" tIns="45720" rIns="91440" bIns="45720" anchor="ctr" anchorCtr="0" compatLnSpc="1">
            <a:normAutofit/>
          </a:bodyPr>
          <a:lstStyle/>
          <a:p>
            <a:pPr lvl="0"/>
            <a:endParaRPr lang="el-GR" dirty="0"/>
          </a:p>
        </p:txBody>
      </p:sp>
      <p:sp>
        <p:nvSpPr>
          <p:cNvPr id="4" name="Θέση κειμένου 2">
            <a:extLst>
              <a:ext uri="{FF2B5EF4-FFF2-40B4-BE49-F238E27FC236}">
                <a16:creationId xmlns:a16="http://schemas.microsoft.com/office/drawing/2014/main" id="{E0F91F0F-B227-49A3-AA4E-33961D65083C}"/>
              </a:ext>
            </a:extLst>
          </p:cNvPr>
          <p:cNvSpPr txBox="1">
            <a:spLocks noGrp="1"/>
          </p:cNvSpPr>
          <p:nvPr>
            <p:ph type="body" idx="1"/>
          </p:nvPr>
        </p:nvSpPr>
        <p:spPr>
          <a:xfrm>
            <a:off x="1143000" y="2057400"/>
            <a:ext cx="9872868" cy="4038603"/>
          </a:xfrm>
          <a:prstGeom prst="rect">
            <a:avLst/>
          </a:prstGeom>
          <a:noFill/>
          <a:ln>
            <a:noFill/>
          </a:ln>
        </p:spPr>
        <p:txBody>
          <a:bodyPr vert="horz" wrap="square" lIns="91440" tIns="45720" rIns="91440" bIns="45720" anchor="t" anchorCtr="0" compatLnSpc="1">
            <a:normAutofit/>
          </a:bodyPr>
          <a:lstStyle/>
          <a:p>
            <a:pPr lvl="0"/>
            <a:endParaRPr lang="el-GR" dirty="0"/>
          </a:p>
        </p:txBody>
      </p:sp>
      <p:pic>
        <p:nvPicPr>
          <p:cNvPr id="5" name="Picture 12">
            <a:extLst>
              <a:ext uri="{FF2B5EF4-FFF2-40B4-BE49-F238E27FC236}">
                <a16:creationId xmlns:a16="http://schemas.microsoft.com/office/drawing/2014/main" id="{1FB5D91C-1834-9C65-6184-5BDE6E4F6DF9}"/>
              </a:ext>
            </a:extLst>
          </p:cNvPr>
          <p:cNvPicPr>
            <a:picLocks noChangeAspect="1"/>
          </p:cNvPicPr>
          <p:nvPr/>
        </p:nvPicPr>
        <p:blipFill>
          <a:blip r:embed="rId17"/>
          <a:srcRect/>
          <a:stretch>
            <a:fillRect/>
          </a:stretch>
        </p:blipFill>
        <p:spPr>
          <a:xfrm>
            <a:off x="819214" y="5768809"/>
            <a:ext cx="1788403" cy="375787"/>
          </a:xfrm>
          <a:prstGeom prst="rect">
            <a:avLst/>
          </a:prstGeom>
          <a:noFill/>
          <a:ln cap="flat">
            <a:noFill/>
          </a:ln>
        </p:spPr>
      </p:pic>
      <p:pic>
        <p:nvPicPr>
          <p:cNvPr id="7" name="Picture 7">
            <a:extLst>
              <a:ext uri="{FF2B5EF4-FFF2-40B4-BE49-F238E27FC236}">
                <a16:creationId xmlns:a16="http://schemas.microsoft.com/office/drawing/2014/main" id="{BC5EC830-FA4A-2512-BA16-F1E9CABEA44C}"/>
              </a:ext>
            </a:extLst>
          </p:cNvPr>
          <p:cNvPicPr>
            <a:picLocks noChangeAspect="1"/>
          </p:cNvPicPr>
          <p:nvPr/>
        </p:nvPicPr>
        <p:blipFill>
          <a:blip r:embed="rId18"/>
          <a:stretch>
            <a:fillRect/>
          </a:stretch>
        </p:blipFill>
        <p:spPr>
          <a:xfrm>
            <a:off x="10680192" y="5580281"/>
            <a:ext cx="955996" cy="955996"/>
          </a:xfrm>
          <a:prstGeom prst="rect">
            <a:avLst/>
          </a:prstGeom>
          <a:noFill/>
          <a:ln cap="flat">
            <a:noFill/>
          </a:ln>
        </p:spPr>
      </p:pic>
      <p:pic>
        <p:nvPicPr>
          <p:cNvPr id="9" name="Picture 8">
            <a:extLst>
              <a:ext uri="{FF2B5EF4-FFF2-40B4-BE49-F238E27FC236}">
                <a16:creationId xmlns:a16="http://schemas.microsoft.com/office/drawing/2014/main" id="{80091D97-47C9-18B6-86D5-796B2F85CF82}"/>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50833" y="6162881"/>
            <a:ext cx="825567" cy="288846"/>
          </a:xfrm>
          <a:prstGeom prst="rect">
            <a:avLst/>
          </a:prstGeom>
        </p:spPr>
      </p:pic>
    </p:spTree>
    <p:extLst>
      <p:ext uri="{BB962C8B-B14F-4D97-AF65-F5344CB8AC3E}">
        <p14:creationId xmlns:p14="http://schemas.microsoft.com/office/powerpoint/2010/main" val="154003516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4" r:id="rId3"/>
    <p:sldLayoutId id="2147483663" r:id="rId4"/>
    <p:sldLayoutId id="2147483677" r:id="rId5"/>
    <p:sldLayoutId id="2147483683" r:id="rId6"/>
    <p:sldLayoutId id="2147483682" r:id="rId7"/>
    <p:sldLayoutId id="2147483669" r:id="rId8"/>
    <p:sldLayoutId id="2147483662" r:id="rId9"/>
    <p:sldLayoutId id="2147483664" r:id="rId10"/>
    <p:sldLayoutId id="2147483678" r:id="rId11"/>
    <p:sldLayoutId id="2147483665" r:id="rId12"/>
    <p:sldLayoutId id="2147483680" r:id="rId13"/>
    <p:sldLayoutId id="2147483667" r:id="rId14"/>
    <p:sldLayoutId id="2147483679" r:id="rId15"/>
  </p:sldLayoutIdLst>
  <p:hf sldNum="0" hdr="0" ftr="0" dt="0"/>
  <p:txStyles>
    <p:titleStyle>
      <a:lvl1pPr marL="0" marR="0" lvl="0" indent="0" algn="l" defTabSz="914400" rtl="0" eaLnBrk="1" fontAlgn="auto" hangingPunct="1">
        <a:lnSpc>
          <a:spcPct val="90000"/>
        </a:lnSpc>
        <a:spcBef>
          <a:spcPts val="0"/>
        </a:spcBef>
        <a:spcAft>
          <a:spcPts val="0"/>
        </a:spcAft>
        <a:buNone/>
        <a:tabLst/>
        <a:defRPr lang="el-GR" sz="4400" b="0" i="0" u="none" strike="noStrike" kern="1200" cap="none" spc="0" baseline="0">
          <a:solidFill>
            <a:srgbClr val="9FC3E1"/>
          </a:solidFill>
          <a:uFillTx/>
          <a:latin typeface="Corbel"/>
        </a:defRPr>
      </a:lvl1pPr>
    </p:titleStyle>
    <p:bodyStyle>
      <a:lvl1pPr marL="228600" marR="0" lvl="0" indent="-182880" algn="l" defTabSz="914400" rtl="0" eaLnBrk="1" fontAlgn="auto" hangingPunct="1">
        <a:lnSpc>
          <a:spcPct val="90000"/>
        </a:lnSpc>
        <a:spcBef>
          <a:spcPts val="1400"/>
        </a:spcBef>
        <a:spcAft>
          <a:spcPts val="0"/>
        </a:spcAft>
        <a:buClr>
          <a:srgbClr val="9FC3E1"/>
        </a:buClr>
        <a:buSzPct val="80000"/>
        <a:buFont typeface="Corbel" pitchFamily="34"/>
        <a:buChar char="•"/>
        <a:tabLst/>
        <a:defRPr lang="el-GR" sz="22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B35A-2ED5-8409-9076-515BEFD85C44}"/>
              </a:ext>
            </a:extLst>
          </p:cNvPr>
          <p:cNvSpPr>
            <a:spLocks noGrp="1"/>
          </p:cNvSpPr>
          <p:nvPr>
            <p:ph type="title"/>
          </p:nvPr>
        </p:nvSpPr>
        <p:spPr/>
        <p:txBody>
          <a:bodyPr>
            <a:normAutofit/>
          </a:bodyPr>
          <a:lstStyle/>
          <a:p>
            <a:r>
              <a:rPr lang="en-GB" noProof="0" dirty="0"/>
              <a:t>M</a:t>
            </a:r>
            <a:r>
              <a:rPr lang="lt-LT" noProof="0" dirty="0"/>
              <a:t>odulis</a:t>
            </a:r>
            <a:r>
              <a:rPr lang="en-GB" noProof="0" dirty="0"/>
              <a:t> 3</a:t>
            </a:r>
            <a:endParaRPr lang="lt-LT" noProof="0" dirty="0"/>
          </a:p>
        </p:txBody>
      </p:sp>
      <p:sp>
        <p:nvSpPr>
          <p:cNvPr id="3" name="Subtitle 2">
            <a:extLst>
              <a:ext uri="{FF2B5EF4-FFF2-40B4-BE49-F238E27FC236}">
                <a16:creationId xmlns:a16="http://schemas.microsoft.com/office/drawing/2014/main" id="{16393C98-F34F-F095-11BD-5C6E9DD94E22}"/>
              </a:ext>
            </a:extLst>
          </p:cNvPr>
          <p:cNvSpPr>
            <a:spLocks noGrp="1"/>
          </p:cNvSpPr>
          <p:nvPr>
            <p:ph type="subTitle" idx="4294967295"/>
          </p:nvPr>
        </p:nvSpPr>
        <p:spPr>
          <a:xfrm>
            <a:off x="6264891" y="2584705"/>
            <a:ext cx="5717199" cy="844296"/>
          </a:xfrm>
        </p:spPr>
        <p:txBody>
          <a:bodyPr>
            <a:normAutofit lnSpcReduction="10000"/>
          </a:bodyPr>
          <a:lstStyle/>
          <a:p>
            <a:pPr marL="45720" indent="0">
              <a:buNone/>
            </a:pPr>
            <a:r>
              <a:rPr lang="lt-LT" sz="2800" b="1" noProof="0" dirty="0">
                <a:solidFill>
                  <a:schemeClr val="bg1"/>
                </a:solidFill>
              </a:rPr>
              <a:t>Sistemų projektavimas ir integravimas</a:t>
            </a:r>
          </a:p>
        </p:txBody>
      </p:sp>
      <p:sp>
        <p:nvSpPr>
          <p:cNvPr id="4" name="Text Placeholder 3">
            <a:extLst>
              <a:ext uri="{FF2B5EF4-FFF2-40B4-BE49-F238E27FC236}">
                <a16:creationId xmlns:a16="http://schemas.microsoft.com/office/drawing/2014/main" id="{41B6CD4E-70B8-F93F-9030-C9F6E56D52AA}"/>
              </a:ext>
            </a:extLst>
          </p:cNvPr>
          <p:cNvSpPr>
            <a:spLocks noGrp="1"/>
          </p:cNvSpPr>
          <p:nvPr>
            <p:ph type="body" sz="quarter" idx="10"/>
          </p:nvPr>
        </p:nvSpPr>
        <p:spPr/>
        <p:txBody>
          <a:bodyPr/>
          <a:lstStyle/>
          <a:p>
            <a:r>
              <a:rPr lang="lt-LT" noProof="0"/>
              <a:t>Parengė: </a:t>
            </a:r>
            <a:r>
              <a:rPr lang="lt-LT" noProof="0" dirty="0"/>
              <a:t>UMA (Malagos universitetas)</a:t>
            </a:r>
          </a:p>
        </p:txBody>
      </p:sp>
    </p:spTree>
    <p:extLst>
      <p:ext uri="{BB962C8B-B14F-4D97-AF65-F5344CB8AC3E}">
        <p14:creationId xmlns:p14="http://schemas.microsoft.com/office/powerpoint/2010/main" val="2726637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B708-88DF-0823-530F-B305A871DA8E}"/>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0BC876FE-AACD-77CB-B3FB-BDB0014F0A45}"/>
              </a:ext>
            </a:extLst>
          </p:cNvPr>
          <p:cNvSpPr>
            <a:spLocks noGrp="1"/>
          </p:cNvSpPr>
          <p:nvPr>
            <p:ph type="body" idx="2"/>
          </p:nvPr>
        </p:nvSpPr>
        <p:spPr>
          <a:xfrm>
            <a:off x="1059141" y="1136998"/>
            <a:ext cx="4079280" cy="4558488"/>
          </a:xfrm>
        </p:spPr>
        <p:txBody>
          <a:bodyPr>
            <a:noAutofit/>
          </a:bodyPr>
          <a:lstStyle/>
          <a:p>
            <a:pPr algn="just"/>
            <a:r>
              <a:rPr lang="lt-LT" sz="1500" b="1" noProof="0" dirty="0">
                <a:solidFill>
                  <a:schemeClr val="accent5">
                    <a:lumMod val="75000"/>
                  </a:schemeClr>
                </a:solidFill>
              </a:rPr>
              <a:t>Gamintojo katalogo aiškinimas
</a:t>
            </a:r>
            <a:r>
              <a:rPr lang="lt-LT" sz="1500" noProof="0" dirty="0">
                <a:solidFill>
                  <a:schemeClr val="accent5">
                    <a:lumMod val="75000"/>
                  </a:schemeClr>
                </a:solidFill>
              </a:rPr>
              <a:t>Lentelėje pateikta informacija paimta iš šilumos siurblio oras-oras komercinio katalogo. Pagal EN 14511 vertinimą (lauko oras 7ºC, patalpų oras 20ºC) šilumos siurblys tiekia 5,40 kW šilumos, sunaudodamas 1,31 kW elektros energijos. Gautas COP yra 5,4/1,31 = 4,12. Apie 4,09 kW šios šilumos išgaunama iš lauko oro, o likę 1,31 kW elektros tiekiama į kompresorių. 
Šis pavyzdys iliustruoja (1) energijos balansą vertinimo taške ir (2) paaiškina, kad COP atspindi visos tiekiamos šilumos ir elektros energijos sąnaudų santykį esant tam tikroms darbinėms temperatūroms.
Įvertinamos sąlygų vertės leidžia teisingai palyginti tomis pačiomis sąlygomis išbandytus gaminius.</a:t>
            </a:r>
          </a:p>
        </p:txBody>
      </p:sp>
      <p:sp>
        <p:nvSpPr>
          <p:cNvPr id="6" name="Marcador de texto 3">
            <a:extLst>
              <a:ext uri="{FF2B5EF4-FFF2-40B4-BE49-F238E27FC236}">
                <a16:creationId xmlns:a16="http://schemas.microsoft.com/office/drawing/2014/main" id="{8DBBD850-0D56-2DE2-5E32-7DE14320B87C}"/>
              </a:ext>
            </a:extLst>
          </p:cNvPr>
          <p:cNvSpPr txBox="1">
            <a:spLocks/>
          </p:cNvSpPr>
          <p:nvPr/>
        </p:nvSpPr>
        <p:spPr>
          <a:xfrm>
            <a:off x="5548235" y="1158155"/>
            <a:ext cx="5871299" cy="370114"/>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solidFill>
                  <a:srgbClr val="FF9900"/>
                </a:solidFill>
              </a:rPr>
              <a:t>Katalogo ištrauka</a:t>
            </a:r>
          </a:p>
        </p:txBody>
      </p:sp>
      <p:sp>
        <p:nvSpPr>
          <p:cNvPr id="8" name="Marcador de texto 3">
            <a:extLst>
              <a:ext uri="{FF2B5EF4-FFF2-40B4-BE49-F238E27FC236}">
                <a16:creationId xmlns:a16="http://schemas.microsoft.com/office/drawing/2014/main" id="{14FA3DF6-5C0B-DAF3-C338-B26773110077}"/>
              </a:ext>
            </a:extLst>
          </p:cNvPr>
          <p:cNvSpPr txBox="1">
            <a:spLocks/>
          </p:cNvSpPr>
          <p:nvPr/>
        </p:nvSpPr>
        <p:spPr>
          <a:xfrm>
            <a:off x="5545093" y="3093099"/>
            <a:ext cx="5871299" cy="370114"/>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solidFill>
                  <a:srgbClr val="FF9900"/>
                </a:solidFill>
              </a:rPr>
              <a:t>Rodikliai bazinėmis sąlygomis</a:t>
            </a:r>
          </a:p>
        </p:txBody>
      </p:sp>
      <p:pic>
        <p:nvPicPr>
          <p:cNvPr id="3" name="Imagen 2">
            <a:extLst>
              <a:ext uri="{FF2B5EF4-FFF2-40B4-BE49-F238E27FC236}">
                <a16:creationId xmlns:a16="http://schemas.microsoft.com/office/drawing/2014/main" id="{CAE92BA7-A46E-2AF2-AFAE-55606C932F26}"/>
              </a:ext>
            </a:extLst>
          </p:cNvPr>
          <p:cNvPicPr>
            <a:picLocks noChangeAspect="1"/>
          </p:cNvPicPr>
          <p:nvPr/>
        </p:nvPicPr>
        <p:blipFill>
          <a:blip r:embed="rId2"/>
          <a:stretch>
            <a:fillRect/>
          </a:stretch>
        </p:blipFill>
        <p:spPr>
          <a:xfrm>
            <a:off x="7767869" y="1136998"/>
            <a:ext cx="3931921" cy="1949042"/>
          </a:xfrm>
          <a:prstGeom prst="rect">
            <a:avLst/>
          </a:prstGeom>
        </p:spPr>
      </p:pic>
      <p:pic>
        <p:nvPicPr>
          <p:cNvPr id="10" name="Imagen 9">
            <a:extLst>
              <a:ext uri="{FF2B5EF4-FFF2-40B4-BE49-F238E27FC236}">
                <a16:creationId xmlns:a16="http://schemas.microsoft.com/office/drawing/2014/main" id="{2CF4EA67-1D90-80B8-584A-E0DE111B60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3650" y="3407669"/>
            <a:ext cx="5386070" cy="2096770"/>
          </a:xfrm>
          <a:prstGeom prst="rect">
            <a:avLst/>
          </a:prstGeom>
          <a:noFill/>
          <a:ln>
            <a:noFill/>
          </a:ln>
        </p:spPr>
      </p:pic>
      <p:sp>
        <p:nvSpPr>
          <p:cNvPr id="12" name="CuadroTexto 11">
            <a:extLst>
              <a:ext uri="{FF2B5EF4-FFF2-40B4-BE49-F238E27FC236}">
                <a16:creationId xmlns:a16="http://schemas.microsoft.com/office/drawing/2014/main" id="{9E0D5429-725E-9E27-E9C8-69715BB1DDA6}"/>
              </a:ext>
            </a:extLst>
          </p:cNvPr>
          <p:cNvSpPr txBox="1"/>
          <p:nvPr/>
        </p:nvSpPr>
        <p:spPr>
          <a:xfrm>
            <a:off x="5623650" y="5778491"/>
            <a:ext cx="3230790" cy="461665"/>
          </a:xfrm>
          <a:prstGeom prst="rect">
            <a:avLst/>
          </a:prstGeom>
          <a:solidFill>
            <a:schemeClr val="accent4">
              <a:lumMod val="20000"/>
              <a:lumOff val="8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r>
              <a:rPr lang="lt-LT" sz="1200" i="1" kern="100" noProof="0" dirty="0">
                <a:solidFill>
                  <a:schemeClr val="tx1"/>
                </a:solidFill>
                <a:latin typeface="Corbel" panose="020B0503020204020204" pitchFamily="34" charset="0"/>
              </a:rPr>
              <a:t>Kodėl šilumos siurbliai gali pasiekti aukštą efektyvumą? Nes jie išnaudoja aplinkos šilumą</a:t>
            </a:r>
            <a:endParaRPr lang="lt-LT" sz="1200" i="1" noProof="0" dirty="0">
              <a:solidFill>
                <a:schemeClr val="tx1"/>
              </a:solidFill>
              <a:latin typeface="Corbel" panose="020B0503020204020204" pitchFamily="34" charset="0"/>
            </a:endParaRPr>
          </a:p>
        </p:txBody>
      </p:sp>
      <p:sp>
        <p:nvSpPr>
          <p:cNvPr id="15" name="Flecha: a la derecha con bandas 14">
            <a:extLst>
              <a:ext uri="{FF2B5EF4-FFF2-40B4-BE49-F238E27FC236}">
                <a16:creationId xmlns:a16="http://schemas.microsoft.com/office/drawing/2014/main" id="{5757C017-DA32-D16B-D6C5-315A9200A4D8}"/>
              </a:ext>
            </a:extLst>
          </p:cNvPr>
          <p:cNvSpPr/>
          <p:nvPr/>
        </p:nvSpPr>
        <p:spPr>
          <a:xfrm rot="15329141">
            <a:off x="5980201" y="5320349"/>
            <a:ext cx="479684" cy="325094"/>
          </a:xfrm>
          <a:prstGeom prst="striped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lt-LT" noProof="0" dirty="0"/>
          </a:p>
        </p:txBody>
      </p:sp>
      <p:sp>
        <p:nvSpPr>
          <p:cNvPr id="5" name="Título 1">
            <a:extLst>
              <a:ext uri="{FF2B5EF4-FFF2-40B4-BE49-F238E27FC236}">
                <a16:creationId xmlns:a16="http://schemas.microsoft.com/office/drawing/2014/main" id="{BCFEAFA2-DE34-A6FD-0E53-007CDB6FA58B}"/>
              </a:ext>
            </a:extLst>
          </p:cNvPr>
          <p:cNvSpPr txBox="1">
            <a:spLocks/>
          </p:cNvSpPr>
          <p:nvPr/>
        </p:nvSpPr>
        <p:spPr>
          <a:xfrm>
            <a:off x="962858" y="265187"/>
            <a:ext cx="10736932" cy="734785"/>
          </a:xfrm>
          <a:prstGeom prst="rect">
            <a:avLst/>
          </a:prstGeom>
          <a:noFill/>
          <a:ln>
            <a:noFill/>
          </a:ln>
        </p:spPr>
        <p:txBody>
          <a:bodyPr vert="horz" wrap="square" lIns="91440" tIns="45720" rIns="91440" bIns="45720" anchor="b" anchorCtr="0" compatLnSpc="1">
            <a:noAutofit/>
          </a:bodyPr>
          <a:lstStyle>
            <a:lvl1pPr marL="0" marR="0" lvl="0" indent="0" algn="l" defTabSz="914400" rtl="0" eaLnBrk="1" fontAlgn="auto" hangingPunct="1">
              <a:lnSpc>
                <a:spcPct val="90000"/>
              </a:lnSpc>
              <a:spcBef>
                <a:spcPts val="0"/>
              </a:spcBef>
              <a:spcAft>
                <a:spcPts val="0"/>
              </a:spcAft>
              <a:buNone/>
              <a:tabLst/>
              <a:defRPr lang="el-GR" sz="4000" b="0" i="0" u="none" strike="noStrike" kern="1200" cap="none" spc="0" baseline="0">
                <a:solidFill>
                  <a:srgbClr val="0070C0"/>
                </a:solidFill>
                <a:uFillTx/>
                <a:latin typeface="Corbel"/>
              </a:defRPr>
            </a:lvl1pPr>
          </a:lstStyle>
          <a:p>
            <a:r>
              <a:rPr lang="lt-LT" sz="3200" noProof="0" dirty="0"/>
              <a:t>14.</a:t>
            </a:r>
            <a:r>
              <a:rPr lang="lt-LT" sz="3200" dirty="0"/>
              <a:t>2</a:t>
            </a:r>
            <a:r>
              <a:rPr lang="lt-LT" sz="3200" noProof="0" dirty="0"/>
              <a:t> Darbas bazinėmis sąlygomis</a:t>
            </a:r>
          </a:p>
        </p:txBody>
      </p:sp>
    </p:spTree>
    <p:extLst>
      <p:ext uri="{BB962C8B-B14F-4D97-AF65-F5344CB8AC3E}">
        <p14:creationId xmlns:p14="http://schemas.microsoft.com/office/powerpoint/2010/main" val="3839342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BB8CF-6B9D-A9A4-0502-CECA232EA6A4}"/>
              </a:ext>
            </a:extLst>
          </p:cNvPr>
          <p:cNvSpPr>
            <a:spLocks noGrp="1"/>
          </p:cNvSpPr>
          <p:nvPr>
            <p:ph type="title"/>
          </p:nvPr>
        </p:nvSpPr>
        <p:spPr>
          <a:xfrm>
            <a:off x="636494" y="462623"/>
            <a:ext cx="11128158" cy="696873"/>
          </a:xfrm>
        </p:spPr>
        <p:txBody>
          <a:bodyPr>
            <a:normAutofit/>
          </a:bodyPr>
          <a:lstStyle/>
          <a:p>
            <a:r>
              <a:rPr lang="lt-LT" sz="3200" noProof="0" dirty="0"/>
              <a:t>14.</a:t>
            </a:r>
            <a:r>
              <a:rPr lang="lt-LT" sz="3200" dirty="0"/>
              <a:t>3</a:t>
            </a:r>
            <a:r>
              <a:rPr lang="lt-LT" sz="3200" noProof="0" dirty="0"/>
              <a:t> Darbas ne projektinėmis sąlygomis</a:t>
            </a:r>
          </a:p>
        </p:txBody>
      </p:sp>
      <p:sp>
        <p:nvSpPr>
          <p:cNvPr id="3" name="Marcador de contenido 2">
            <a:extLst>
              <a:ext uri="{FF2B5EF4-FFF2-40B4-BE49-F238E27FC236}">
                <a16:creationId xmlns:a16="http://schemas.microsoft.com/office/drawing/2014/main" id="{3E174D03-B1D8-B655-2ECA-EC40DB6CC214}"/>
              </a:ext>
            </a:extLst>
          </p:cNvPr>
          <p:cNvSpPr>
            <a:spLocks noGrp="1"/>
          </p:cNvSpPr>
          <p:nvPr>
            <p:ph idx="1"/>
          </p:nvPr>
        </p:nvSpPr>
        <p:spPr>
          <a:xfrm>
            <a:off x="636493" y="1272620"/>
            <a:ext cx="10769939" cy="4430596"/>
          </a:xfrm>
        </p:spPr>
        <p:txBody>
          <a:bodyPr>
            <a:normAutofit/>
          </a:bodyPr>
          <a:lstStyle/>
          <a:p>
            <a:r>
              <a:rPr lang="lt-LT" noProof="0" dirty="0">
                <a:solidFill>
                  <a:srgbClr val="0070C0"/>
                </a:solidFill>
              </a:rPr>
              <a:t>Realiai eksploatuojant šilumos siurbliai retai veikia bazinėmis sąlygomis. </a:t>
            </a:r>
          </a:p>
          <a:p>
            <a:r>
              <a:rPr lang="lt-LT" noProof="0" dirty="0">
                <a:solidFill>
                  <a:srgbClr val="0070C0"/>
                </a:solidFill>
              </a:rPr>
              <a:t>Lauko temperatūra nuolat kinta, keičiasi pastato apkrovos, todėl šilumos siurblys turi generuoti atitinkamą šiluminę galią. Dėl to šildymo ir vėsinimo galia, tiekiama elektra ir sistemos efektyvumas nėra pastovūs. </a:t>
            </a:r>
          </a:p>
          <a:p>
            <a:r>
              <a:rPr lang="lt-LT" noProof="0" dirty="0">
                <a:solidFill>
                  <a:srgbClr val="0070C0"/>
                </a:solidFill>
              </a:rPr>
              <a:t>Todėl ne projektinis (bazinis) sistemos našumas vaidina lemiamą vaidmenį nustatant šilumos siurblio veikimą per ištisus metus, ir užtikrinant, kad pasirinktas įrenginys galėtų patenkinti paklausą pačiomis sudėtingiausiomis sąlygomis.</a:t>
            </a:r>
          </a:p>
          <a:p>
            <a:r>
              <a:rPr lang="lt-LT" noProof="0" dirty="0">
                <a:solidFill>
                  <a:srgbClr val="0070C0"/>
                </a:solidFill>
              </a:rPr>
              <a:t>Šildymo ir vėsinimo galia, elektros energijos suvartojimas ir dėl to gaunamas COP (šildymas) arba EER (vėsinimas) daugiausia skiriasi nuo:</a:t>
            </a:r>
          </a:p>
          <a:p>
            <a:pPr marL="801688" indent="576263">
              <a:buFont typeface="+mj-lt"/>
              <a:buAutoNum type="arabicPeriod"/>
            </a:pPr>
            <a:r>
              <a:rPr lang="lt-LT" noProof="0" dirty="0">
                <a:solidFill>
                  <a:srgbClr val="0070C0"/>
                </a:solidFill>
              </a:rPr>
              <a:t>Šaltinio ir kaupiklio temperatūrų ir jų skirtumų</a:t>
            </a:r>
          </a:p>
          <a:p>
            <a:pPr marL="801688" indent="576263">
              <a:buFont typeface="+mj-lt"/>
              <a:buAutoNum type="arabicPeriod"/>
            </a:pPr>
            <a:r>
              <a:rPr lang="lt-LT" noProof="0" dirty="0">
                <a:solidFill>
                  <a:srgbClr val="0070C0"/>
                </a:solidFill>
              </a:rPr>
              <a:t>Dalinės apkrovos santykio</a:t>
            </a:r>
          </a:p>
          <a:p>
            <a:pPr marL="801688" indent="576263">
              <a:buFont typeface="+mj-lt"/>
              <a:buAutoNum type="arabicPeriod"/>
            </a:pPr>
            <a:r>
              <a:rPr lang="lt-LT" noProof="0" dirty="0">
                <a:solidFill>
                  <a:srgbClr val="0070C0"/>
                </a:solidFill>
              </a:rPr>
              <a:t>Atitirpinimo ciklų poreikio</a:t>
            </a:r>
          </a:p>
        </p:txBody>
      </p:sp>
    </p:spTree>
    <p:extLst>
      <p:ext uri="{BB962C8B-B14F-4D97-AF65-F5344CB8AC3E}">
        <p14:creationId xmlns:p14="http://schemas.microsoft.com/office/powerpoint/2010/main" val="3992835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502638-ABD2-B355-0D41-A90AEC51B532}"/>
              </a:ext>
            </a:extLst>
          </p:cNvPr>
          <p:cNvSpPr>
            <a:spLocks noGrp="1"/>
          </p:cNvSpPr>
          <p:nvPr>
            <p:ph type="title"/>
          </p:nvPr>
        </p:nvSpPr>
        <p:spPr>
          <a:xfrm>
            <a:off x="470647" y="356289"/>
            <a:ext cx="10686826" cy="797859"/>
          </a:xfrm>
        </p:spPr>
        <p:txBody>
          <a:bodyPr>
            <a:normAutofit/>
          </a:bodyPr>
          <a:lstStyle/>
          <a:p>
            <a:r>
              <a:rPr lang="lt-LT" sz="3600" noProof="0" dirty="0"/>
              <a:t>14.</a:t>
            </a:r>
            <a:r>
              <a:rPr lang="lt-LT" sz="3600" dirty="0"/>
              <a:t>3</a:t>
            </a:r>
            <a:r>
              <a:rPr lang="lt-LT" sz="3600" noProof="0" dirty="0"/>
              <a:t> Darbas ne projektinėmis sąlygomis</a:t>
            </a:r>
          </a:p>
        </p:txBody>
      </p:sp>
      <p:sp>
        <p:nvSpPr>
          <p:cNvPr id="3" name="Marcador de contenido 2">
            <a:extLst>
              <a:ext uri="{FF2B5EF4-FFF2-40B4-BE49-F238E27FC236}">
                <a16:creationId xmlns:a16="http://schemas.microsoft.com/office/drawing/2014/main" id="{6AE99C23-668F-3F67-7168-E8043E78FE2A}"/>
              </a:ext>
            </a:extLst>
          </p:cNvPr>
          <p:cNvSpPr>
            <a:spLocks noGrp="1"/>
          </p:cNvSpPr>
          <p:nvPr>
            <p:ph idx="1"/>
          </p:nvPr>
        </p:nvSpPr>
        <p:spPr>
          <a:xfrm>
            <a:off x="470647" y="1154148"/>
            <a:ext cx="5380949" cy="4514851"/>
          </a:xfrm>
        </p:spPr>
        <p:txBody>
          <a:bodyPr>
            <a:normAutofit/>
          </a:bodyPr>
          <a:lstStyle/>
          <a:p>
            <a:pPr marL="45720" indent="0">
              <a:buNone/>
            </a:pPr>
            <a:r>
              <a:rPr lang="lt-LT" sz="1800" b="1" noProof="0" dirty="0">
                <a:solidFill>
                  <a:srgbClr val="0070C0"/>
                </a:solidFill>
                <a:latin typeface="Corbel" panose="020B0503020204020204" pitchFamily="34" charset="0"/>
              </a:rPr>
              <a:t>Temperatūros poveikis</a:t>
            </a:r>
          </a:p>
          <a:p>
            <a:r>
              <a:rPr lang="lt-LT" sz="1800" noProof="0" dirty="0">
                <a:solidFill>
                  <a:srgbClr val="0070C0"/>
                </a:solidFill>
                <a:latin typeface="Corbel" panose="020B0503020204020204" pitchFamily="34" charset="0"/>
              </a:rPr>
              <a:t>Pagrindinis veiksnys, turintis įtakos našumui, yra temperatūros pakėlimas, apibrėžiamas kaip </a:t>
            </a:r>
            <a:r>
              <a:rPr lang="lt-LT" sz="1800" noProof="0" dirty="0" err="1">
                <a:solidFill>
                  <a:srgbClr val="0070C0"/>
                </a:solidFill>
                <a:latin typeface="Corbel" panose="020B0503020204020204" pitchFamily="34" charset="0"/>
              </a:rPr>
              <a:t>šaltnešio</a:t>
            </a:r>
            <a:r>
              <a:rPr lang="lt-LT" sz="1800" noProof="0" dirty="0">
                <a:solidFill>
                  <a:srgbClr val="0070C0"/>
                </a:solidFill>
                <a:latin typeface="Corbel" panose="020B0503020204020204" pitchFamily="34" charset="0"/>
              </a:rPr>
              <a:t> kondensacinių (</a:t>
            </a:r>
            <a:r>
              <a:rPr lang="lt-LT" sz="1800" noProof="0" dirty="0" err="1">
                <a:solidFill>
                  <a:srgbClr val="0070C0"/>
                </a:solidFill>
                <a:latin typeface="Corbel" panose="020B0503020204020204" pitchFamily="34" charset="0"/>
              </a:rPr>
              <a:t>T</a:t>
            </a:r>
            <a:r>
              <a:rPr lang="lt-LT" sz="1800" baseline="-25000" noProof="0" dirty="0" err="1">
                <a:solidFill>
                  <a:srgbClr val="0070C0"/>
                </a:solidFill>
                <a:latin typeface="Corbel" panose="020B0503020204020204" pitchFamily="34" charset="0"/>
              </a:rPr>
              <a:t>cd</a:t>
            </a:r>
            <a:r>
              <a:rPr lang="lt-LT" sz="1800" noProof="0" dirty="0">
                <a:solidFill>
                  <a:srgbClr val="0070C0"/>
                </a:solidFill>
                <a:latin typeface="Corbel" panose="020B0503020204020204" pitchFamily="34" charset="0"/>
              </a:rPr>
              <a:t>) ir garavimo (</a:t>
            </a:r>
            <a:r>
              <a:rPr lang="lt-LT" sz="1800" noProof="0" dirty="0" err="1">
                <a:solidFill>
                  <a:srgbClr val="0070C0"/>
                </a:solidFill>
                <a:latin typeface="Corbel" panose="020B0503020204020204" pitchFamily="34" charset="0"/>
              </a:rPr>
              <a:t>T</a:t>
            </a:r>
            <a:r>
              <a:rPr lang="lt-LT" sz="1800" baseline="-25000" noProof="0" dirty="0" err="1">
                <a:solidFill>
                  <a:srgbClr val="0070C0"/>
                </a:solidFill>
                <a:latin typeface="Corbel" panose="020B0503020204020204" pitchFamily="34" charset="0"/>
              </a:rPr>
              <a:t>ev</a:t>
            </a:r>
            <a:r>
              <a:rPr lang="lt-LT" sz="1800" noProof="0" dirty="0">
                <a:solidFill>
                  <a:srgbClr val="0070C0"/>
                </a:solidFill>
                <a:latin typeface="Corbel" panose="020B0503020204020204" pitchFamily="34" charset="0"/>
              </a:rPr>
              <a:t>) temperatūrų skirtumas. 
Didėjant temperatūrai (T</a:t>
            </a:r>
            <a:r>
              <a:rPr lang="lt-LT" sz="1800" baseline="-25000" noProof="0" dirty="0">
                <a:solidFill>
                  <a:srgbClr val="0070C0"/>
                </a:solidFill>
                <a:latin typeface="Corbel" panose="020B0503020204020204" pitchFamily="34" charset="0"/>
              </a:rPr>
              <a:t>cd</a:t>
            </a:r>
            <a:r>
              <a:rPr lang="lt-LT" sz="1800" noProof="0" dirty="0">
                <a:solidFill>
                  <a:srgbClr val="0070C0"/>
                </a:solidFill>
                <a:latin typeface="Corbel" panose="020B0503020204020204" pitchFamily="34" charset="0"/>
              </a:rPr>
              <a:t> ↑ ir (arba) T</a:t>
            </a:r>
            <a:r>
              <a:rPr lang="lt-LT" sz="1800" baseline="-25000" noProof="0" dirty="0">
                <a:solidFill>
                  <a:srgbClr val="0070C0"/>
                </a:solidFill>
                <a:latin typeface="Corbel" panose="020B0503020204020204" pitchFamily="34" charset="0"/>
              </a:rPr>
              <a:t>ev</a:t>
            </a:r>
            <a:r>
              <a:rPr lang="lt-LT" sz="1800" noProof="0" dirty="0">
                <a:solidFill>
                  <a:srgbClr val="0070C0"/>
                </a:solidFill>
                <a:latin typeface="Corbel" panose="020B0503020204020204" pitchFamily="34" charset="0"/>
              </a:rPr>
              <a:t>↓), kompresorius turi veikti esant didesniam slėgio santykiui, o tai padidina elektros energijos sąnaudas ir sumažina sistemos našumą bei efektyvumą
Paveikslėlyje parodytas visas komercinio oro/vandens šilumos siurblio veikimo žemėlapis
Atkreipkite dėmesį, kad žemesnė aplinkos temperatūra (T</a:t>
            </a:r>
            <a:r>
              <a:rPr lang="lt-LT" sz="1800" baseline="-25000" noProof="0" dirty="0">
                <a:solidFill>
                  <a:srgbClr val="0070C0"/>
                </a:solidFill>
                <a:latin typeface="Corbel" panose="020B0503020204020204" pitchFamily="34" charset="0"/>
              </a:rPr>
              <a:t>ev</a:t>
            </a:r>
            <a:r>
              <a:rPr lang="lt-LT" sz="1800" noProof="0" dirty="0">
                <a:solidFill>
                  <a:srgbClr val="0070C0"/>
                </a:solidFill>
                <a:latin typeface="Corbel" panose="020B0503020204020204" pitchFamily="34" charset="0"/>
              </a:rPr>
              <a:t>↓) arba aukštesnė vandens išleidimo temperatūra (T</a:t>
            </a:r>
            <a:r>
              <a:rPr lang="lt-LT" sz="1800" baseline="-25000" noProof="0" dirty="0">
                <a:solidFill>
                  <a:srgbClr val="0070C0"/>
                </a:solidFill>
                <a:latin typeface="Corbel" panose="020B0503020204020204" pitchFamily="34" charset="0"/>
              </a:rPr>
              <a:t>cd</a:t>
            </a:r>
            <a:r>
              <a:rPr lang="lt-LT" sz="1800" noProof="0" dirty="0">
                <a:solidFill>
                  <a:srgbClr val="0070C0"/>
                </a:solidFill>
                <a:latin typeface="Corbel" panose="020B0503020204020204" pitchFamily="34" charset="0"/>
              </a:rPr>
              <a:t> ↑) įtakoja: talpa ↓, elektros energijos suvartojimas ↑, COP ↓</a:t>
            </a:r>
            <a:endParaRPr lang="lt-LT" sz="1800" noProof="0" dirty="0">
              <a:solidFill>
                <a:srgbClr val="0070C0"/>
              </a:solidFill>
              <a:latin typeface="Corbel" panose="020B050302020402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8DC332BF-291F-4248-2F32-F1D64980BC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0740" y="1228165"/>
            <a:ext cx="5626735" cy="4509135"/>
          </a:xfrm>
          <a:prstGeom prst="rect">
            <a:avLst/>
          </a:prstGeom>
          <a:noFill/>
          <a:ln>
            <a:noFill/>
          </a:ln>
        </p:spPr>
      </p:pic>
    </p:spTree>
    <p:extLst>
      <p:ext uri="{BB962C8B-B14F-4D97-AF65-F5344CB8AC3E}">
        <p14:creationId xmlns:p14="http://schemas.microsoft.com/office/powerpoint/2010/main" val="549109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9F31F-8B7A-6D67-DAE8-D2243572E0D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AB4FBD8-7F74-8AD1-449E-3EEEA67C94CB}"/>
              </a:ext>
            </a:extLst>
          </p:cNvPr>
          <p:cNvSpPr>
            <a:spLocks noGrp="1"/>
          </p:cNvSpPr>
          <p:nvPr>
            <p:ph type="title"/>
          </p:nvPr>
        </p:nvSpPr>
        <p:spPr>
          <a:xfrm>
            <a:off x="462322" y="286528"/>
            <a:ext cx="10686826" cy="797859"/>
          </a:xfrm>
        </p:spPr>
        <p:txBody>
          <a:bodyPr>
            <a:normAutofit/>
          </a:bodyPr>
          <a:lstStyle/>
          <a:p>
            <a:r>
              <a:rPr lang="lt-LT" sz="3600" noProof="0" dirty="0"/>
              <a:t>14.</a:t>
            </a:r>
            <a:r>
              <a:rPr lang="lt-LT" sz="3600" dirty="0"/>
              <a:t>3</a:t>
            </a:r>
            <a:r>
              <a:rPr lang="lt-LT" sz="3600" noProof="0" dirty="0"/>
              <a:t> Darbas ne projektinėmis sąlygomis</a:t>
            </a:r>
          </a:p>
        </p:txBody>
      </p:sp>
      <p:sp>
        <p:nvSpPr>
          <p:cNvPr id="3" name="Marcador de contenido 2">
            <a:extLst>
              <a:ext uri="{FF2B5EF4-FFF2-40B4-BE49-F238E27FC236}">
                <a16:creationId xmlns:a16="http://schemas.microsoft.com/office/drawing/2014/main" id="{060DB68E-4885-A798-9F29-FF0530331391}"/>
              </a:ext>
            </a:extLst>
          </p:cNvPr>
          <p:cNvSpPr>
            <a:spLocks noGrp="1"/>
          </p:cNvSpPr>
          <p:nvPr>
            <p:ph idx="1"/>
          </p:nvPr>
        </p:nvSpPr>
        <p:spPr>
          <a:xfrm>
            <a:off x="447541" y="1039906"/>
            <a:ext cx="5848670" cy="4603106"/>
          </a:xfrm>
        </p:spPr>
        <p:txBody>
          <a:bodyPr>
            <a:normAutofit lnSpcReduction="10000"/>
          </a:bodyPr>
          <a:lstStyle/>
          <a:p>
            <a:pPr marL="45720" indent="0">
              <a:buNone/>
            </a:pPr>
            <a:r>
              <a:rPr lang="lt-LT" sz="1600" b="1" noProof="0" dirty="0">
                <a:solidFill>
                  <a:srgbClr val="0070C0"/>
                </a:solidFill>
              </a:rPr>
              <a:t>Dalinė apkrova </a:t>
            </a:r>
          </a:p>
          <a:p>
            <a:r>
              <a:rPr lang="lt-LT" sz="1600" noProof="0" dirty="0">
                <a:solidFill>
                  <a:srgbClr val="0070C0"/>
                </a:solidFill>
              </a:rPr>
              <a:t>Kitas svarbus ne projektinio veikimo aspektas yra dalinės apkrovos elgsena. 
Pastatams paprastai reikalingas maksimalus šildymo ar vėsinimo pajėgumas tik esant ekstremalioms oro sąlygoms; Dažniausiai šilumos siurbliai veikia esant dalinei apkrovai
Dalinės apkrovos santykis apibrėžiamas kaip faktinės apkrovos ir max šilumos siurblio galios santykis.
Jei šilumos siurblio kompresorius yra </a:t>
            </a:r>
            <a:r>
              <a:rPr lang="lt-LT" sz="1600" b="1" noProof="0" dirty="0">
                <a:solidFill>
                  <a:srgbClr val="0070C0"/>
                </a:solidFill>
              </a:rPr>
              <a:t>fiksuoto apsukų tipo</a:t>
            </a:r>
            <a:r>
              <a:rPr lang="lt-LT" sz="1600" noProof="0" dirty="0">
                <a:solidFill>
                  <a:srgbClr val="0070C0"/>
                </a:solidFill>
              </a:rPr>
              <a:t>, dalinės apkrovos sąlygos tenkinamos įjungiant ir išjungiant kompresorių, o tai reiškia efektyvumo nuostolius dėl dažno paleidimo/išjungimo 
Inverteriniai kompresoriai priešingai, reguliuoja savo greitį pagal apkrovą, todėl galima nepertraukiamai dirbti su mažesniais nuostoliais ir apskritai didesniu efektyvumu, ypač esant vidutiniam dalinės apkrovos santykiui
Inverteriniai kompresoriai negali sumažinti apsukų žemiau nei 30% maksimalaus nustatyto dėl alyvos cirkuliavim0 (grąžinimo) problemų šaltnešio kontūre</a:t>
            </a:r>
          </a:p>
        </p:txBody>
      </p:sp>
      <p:pic>
        <p:nvPicPr>
          <p:cNvPr id="4" name="Imagen 3">
            <a:extLst>
              <a:ext uri="{FF2B5EF4-FFF2-40B4-BE49-F238E27FC236}">
                <a16:creationId xmlns:a16="http://schemas.microsoft.com/office/drawing/2014/main" id="{0FFCA854-8690-788F-EC3C-FCEB81779D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0878" y="1214988"/>
            <a:ext cx="4989123" cy="1886431"/>
          </a:xfrm>
          <a:prstGeom prst="rect">
            <a:avLst/>
          </a:prstGeom>
          <a:noFill/>
        </p:spPr>
      </p:pic>
      <p:pic>
        <p:nvPicPr>
          <p:cNvPr id="5" name="Imagen 4">
            <a:extLst>
              <a:ext uri="{FF2B5EF4-FFF2-40B4-BE49-F238E27FC236}">
                <a16:creationId xmlns:a16="http://schemas.microsoft.com/office/drawing/2014/main" id="{C8F44E0E-BE13-9739-0A88-10AE35E373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2035" y="3613666"/>
            <a:ext cx="3320552" cy="2029346"/>
          </a:xfrm>
          <a:prstGeom prst="rect">
            <a:avLst/>
          </a:prstGeom>
          <a:noFill/>
        </p:spPr>
      </p:pic>
    </p:spTree>
    <p:extLst>
      <p:ext uri="{BB962C8B-B14F-4D97-AF65-F5344CB8AC3E}">
        <p14:creationId xmlns:p14="http://schemas.microsoft.com/office/powerpoint/2010/main" val="51078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28BE-0185-BE79-F5E1-7B0049BE2683}"/>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CCB1770-CE66-B036-87D4-2BCC28BCEA69}"/>
              </a:ext>
            </a:extLst>
          </p:cNvPr>
          <p:cNvSpPr>
            <a:spLocks noGrp="1"/>
          </p:cNvSpPr>
          <p:nvPr>
            <p:ph idx="1"/>
          </p:nvPr>
        </p:nvSpPr>
        <p:spPr>
          <a:xfrm>
            <a:off x="425962" y="997302"/>
            <a:ext cx="5670038" cy="4953757"/>
          </a:xfrm>
        </p:spPr>
        <p:txBody>
          <a:bodyPr>
            <a:normAutofit lnSpcReduction="10000"/>
          </a:bodyPr>
          <a:lstStyle/>
          <a:p>
            <a:pPr marL="45720" indent="0">
              <a:buNone/>
            </a:pPr>
            <a:r>
              <a:rPr lang="lt-LT" sz="1800" b="1" noProof="0" dirty="0">
                <a:solidFill>
                  <a:srgbClr val="0070C0"/>
                </a:solidFill>
              </a:rPr>
              <a:t>Atitirpinimo ciklų poveikis</a:t>
            </a:r>
          </a:p>
          <a:p>
            <a:pPr marL="45720" indent="0">
              <a:buNone/>
            </a:pPr>
            <a:endParaRPr lang="lt-LT" sz="1800" b="1" noProof="0" dirty="0">
              <a:solidFill>
                <a:srgbClr val="0070C0"/>
              </a:solidFill>
            </a:endParaRPr>
          </a:p>
          <a:p>
            <a:r>
              <a:rPr lang="lt-LT" sz="1800" noProof="0" dirty="0">
                <a:solidFill>
                  <a:srgbClr val="0070C0"/>
                </a:solidFill>
              </a:rPr>
              <a:t>Oro šilumos siurbliams gali prireikti atitirpinimo ciklų šildymo režimu, nes lauko šilumokaitis veikia kaip garintuvas. Kai jo paviršiaus temperatūra nukrenta žemiau aplinkos oro rasos taško, ore esanti drėgmė kondensuojasi ant konvertoriaus. Jei temperatūra nukrenta žemiau nulio, šis kondensatas virsta ledu, užblokuodamas oro kanalus ir pablogindamas šilumos perdavimą.
Norėdami pašalinti šerkšną, sistema periodiškai pereina į atitirpinimo režimą. Įprastas būdas - pakeisti šaltnešio ciklą. Atitirpinimo metu naudingas šildymas laikinai sumažinamas arba nutraukiamas, naudojama papildoma energija. 
Dėl šios priežasties EN 14511 reikalauja, kad atitirpinimo operacija būtų įtraukta į eksploatacinių charakteristikų matavimus šalčio sąlygomis.</a:t>
            </a:r>
          </a:p>
        </p:txBody>
      </p:sp>
      <p:pic>
        <p:nvPicPr>
          <p:cNvPr id="4" name="Imagen 3">
            <a:extLst>
              <a:ext uri="{FF2B5EF4-FFF2-40B4-BE49-F238E27FC236}">
                <a16:creationId xmlns:a16="http://schemas.microsoft.com/office/drawing/2014/main" id="{AAD651F6-2E39-8BAF-1AAA-790CFA724E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2657" y="1772957"/>
            <a:ext cx="1736090" cy="1881505"/>
          </a:xfrm>
          <a:prstGeom prst="rect">
            <a:avLst/>
          </a:prstGeom>
          <a:noFill/>
        </p:spPr>
      </p:pic>
      <p:pic>
        <p:nvPicPr>
          <p:cNvPr id="5" name="Imagen 4">
            <a:extLst>
              <a:ext uri="{FF2B5EF4-FFF2-40B4-BE49-F238E27FC236}">
                <a16:creationId xmlns:a16="http://schemas.microsoft.com/office/drawing/2014/main" id="{F7D2A112-2E4C-CDC4-7145-97191544230A}"/>
              </a:ext>
            </a:extLst>
          </p:cNvPr>
          <p:cNvPicPr>
            <a:picLocks noChangeAspect="1"/>
          </p:cNvPicPr>
          <p:nvPr/>
        </p:nvPicPr>
        <p:blipFill>
          <a:blip r:embed="rId3"/>
          <a:stretch>
            <a:fillRect/>
          </a:stretch>
        </p:blipFill>
        <p:spPr>
          <a:xfrm>
            <a:off x="8604855" y="1758187"/>
            <a:ext cx="2994552" cy="1800787"/>
          </a:xfrm>
          <a:prstGeom prst="rect">
            <a:avLst/>
          </a:prstGeom>
        </p:spPr>
      </p:pic>
      <p:sp>
        <p:nvSpPr>
          <p:cNvPr id="6" name="Text Placeholder 3">
            <a:extLst>
              <a:ext uri="{FF2B5EF4-FFF2-40B4-BE49-F238E27FC236}">
                <a16:creationId xmlns:a16="http://schemas.microsoft.com/office/drawing/2014/main" id="{37AA725D-DBEE-9C4C-875E-085166C69641}"/>
              </a:ext>
            </a:extLst>
          </p:cNvPr>
          <p:cNvSpPr txBox="1">
            <a:spLocks/>
          </p:cNvSpPr>
          <p:nvPr/>
        </p:nvSpPr>
        <p:spPr>
          <a:xfrm>
            <a:off x="3114787" y="5903536"/>
            <a:ext cx="2640882" cy="354448"/>
          </a:xfrm>
          <a:prstGeom prst="rect">
            <a:avLst/>
          </a:prstGeom>
          <a:noFill/>
          <a:ln>
            <a:noFill/>
          </a:ln>
        </p:spPr>
        <p:txBody>
          <a:bodyPr vert="horz" wrap="square" lIns="91440" tIns="45720" rIns="91440" bIns="45720" anchor="t" anchorCtr="0" compatLnSpc="1">
            <a:normAutofit fontScale="62500" lnSpcReduction="20000"/>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i="1" noProof="0" dirty="0">
                <a:solidFill>
                  <a:srgbClr val="FF9900"/>
                </a:solidFill>
                <a:latin typeface="Corbel" panose="020B0503020204020204" pitchFamily="34" charset="0"/>
              </a:rPr>
              <a:t>Daugiau informacijos: skaitykite 14.3.3 skyrių.</a:t>
            </a:r>
          </a:p>
        </p:txBody>
      </p:sp>
      <p:sp>
        <p:nvSpPr>
          <p:cNvPr id="7" name="Text Placeholder 3">
            <a:extLst>
              <a:ext uri="{FF2B5EF4-FFF2-40B4-BE49-F238E27FC236}">
                <a16:creationId xmlns:a16="http://schemas.microsoft.com/office/drawing/2014/main" id="{5FD796A1-140D-E020-4CC4-5AA2646344D9}"/>
              </a:ext>
            </a:extLst>
          </p:cNvPr>
          <p:cNvSpPr txBox="1">
            <a:spLocks/>
          </p:cNvSpPr>
          <p:nvPr/>
        </p:nvSpPr>
        <p:spPr>
          <a:xfrm>
            <a:off x="6699965" y="1272756"/>
            <a:ext cx="3677563" cy="354448"/>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FF9900"/>
                </a:solidFill>
                <a:latin typeface="Corbel" panose="020B0503020204020204" pitchFamily="34" charset="0"/>
              </a:rPr>
              <a:t>Šerkšno susidarymas lauko konvertoriuje</a:t>
            </a:r>
          </a:p>
        </p:txBody>
      </p:sp>
      <p:sp>
        <p:nvSpPr>
          <p:cNvPr id="8" name="Text Placeholder 3">
            <a:extLst>
              <a:ext uri="{FF2B5EF4-FFF2-40B4-BE49-F238E27FC236}">
                <a16:creationId xmlns:a16="http://schemas.microsoft.com/office/drawing/2014/main" id="{988035FF-3C92-12FF-72A7-8F24685C4C51}"/>
              </a:ext>
            </a:extLst>
          </p:cNvPr>
          <p:cNvSpPr txBox="1">
            <a:spLocks/>
          </p:cNvSpPr>
          <p:nvPr/>
        </p:nvSpPr>
        <p:spPr>
          <a:xfrm>
            <a:off x="6699965" y="3800215"/>
            <a:ext cx="4974964" cy="632992"/>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FF9900"/>
                </a:solidFill>
                <a:latin typeface="Corbel" panose="020B0503020204020204" pitchFamily="34" charset="0"/>
              </a:rPr>
              <a:t>Atvirkštinis</a:t>
            </a:r>
            <a:r>
              <a:rPr lang="lt-LT" sz="1600" dirty="0">
                <a:solidFill>
                  <a:srgbClr val="FF9900"/>
                </a:solidFill>
                <a:latin typeface="Corbel" panose="020B0503020204020204" pitchFamily="34" charset="0"/>
              </a:rPr>
              <a:t>atitirpinimo ciklas </a:t>
            </a:r>
            <a:r>
              <a:rPr lang="lt-LT" sz="1600" noProof="0" dirty="0">
                <a:solidFill>
                  <a:srgbClr val="FF9900"/>
                </a:solidFill>
                <a:latin typeface="Corbel" panose="020B0503020204020204" pitchFamily="34" charset="0"/>
              </a:rPr>
              <a:t> lauko įrenginyje pumpuojant šilumą iš pastato į lauko konverterį</a:t>
            </a:r>
          </a:p>
        </p:txBody>
      </p:sp>
      <p:pic>
        <p:nvPicPr>
          <p:cNvPr id="11" name="Imagen 10">
            <a:extLst>
              <a:ext uri="{FF2B5EF4-FFF2-40B4-BE49-F238E27FC236}">
                <a16:creationId xmlns:a16="http://schemas.microsoft.com/office/drawing/2014/main" id="{2FE871EF-F92E-1E39-2FF5-1CAE16F751BC}"/>
              </a:ext>
            </a:extLst>
          </p:cNvPr>
          <p:cNvPicPr>
            <a:picLocks noChangeAspect="1"/>
          </p:cNvPicPr>
          <p:nvPr/>
        </p:nvPicPr>
        <p:blipFill>
          <a:blip r:embed="rId4"/>
          <a:stretch>
            <a:fillRect/>
          </a:stretch>
        </p:blipFill>
        <p:spPr>
          <a:xfrm>
            <a:off x="7600950" y="4358623"/>
            <a:ext cx="3005178" cy="2073468"/>
          </a:xfrm>
          <a:prstGeom prst="rect">
            <a:avLst/>
          </a:prstGeom>
        </p:spPr>
      </p:pic>
      <p:sp>
        <p:nvSpPr>
          <p:cNvPr id="12" name="Título 1">
            <a:extLst>
              <a:ext uri="{FF2B5EF4-FFF2-40B4-BE49-F238E27FC236}">
                <a16:creationId xmlns:a16="http://schemas.microsoft.com/office/drawing/2014/main" id="{BC4A44DC-E647-4ED1-8FA3-F598A821E26C}"/>
              </a:ext>
            </a:extLst>
          </p:cNvPr>
          <p:cNvSpPr>
            <a:spLocks noGrp="1"/>
          </p:cNvSpPr>
          <p:nvPr>
            <p:ph type="title"/>
          </p:nvPr>
        </p:nvSpPr>
        <p:spPr>
          <a:xfrm>
            <a:off x="462322" y="286528"/>
            <a:ext cx="10686826" cy="797859"/>
          </a:xfrm>
        </p:spPr>
        <p:txBody>
          <a:bodyPr>
            <a:normAutofit/>
          </a:bodyPr>
          <a:lstStyle/>
          <a:p>
            <a:r>
              <a:rPr lang="lt-LT" sz="3600" noProof="0" dirty="0"/>
              <a:t>14.</a:t>
            </a:r>
            <a:r>
              <a:rPr lang="lt-LT" sz="3600" dirty="0"/>
              <a:t>3</a:t>
            </a:r>
            <a:r>
              <a:rPr lang="lt-LT" sz="3600" noProof="0" dirty="0"/>
              <a:t> Darbas ne projektinėmis sąlygomis</a:t>
            </a:r>
          </a:p>
        </p:txBody>
      </p:sp>
    </p:spTree>
    <p:extLst>
      <p:ext uri="{BB962C8B-B14F-4D97-AF65-F5344CB8AC3E}">
        <p14:creationId xmlns:p14="http://schemas.microsoft.com/office/powerpoint/2010/main" val="2858017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1E883-B102-2D35-2FC4-1F961C4A875B}"/>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9BAE2BC5-AE3B-1DDA-AC92-08BD1DC475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2447" y="1881888"/>
            <a:ext cx="5283976" cy="3493413"/>
          </a:xfrm>
          <a:prstGeom prst="rect">
            <a:avLst/>
          </a:prstGeom>
          <a:noFill/>
          <a:ln>
            <a:noFill/>
          </a:ln>
        </p:spPr>
      </p:pic>
      <p:sp>
        <p:nvSpPr>
          <p:cNvPr id="2" name="Título 1">
            <a:extLst>
              <a:ext uri="{FF2B5EF4-FFF2-40B4-BE49-F238E27FC236}">
                <a16:creationId xmlns:a16="http://schemas.microsoft.com/office/drawing/2014/main" id="{CA4837D7-7757-CB01-F915-97ECC9BCB43F}"/>
              </a:ext>
            </a:extLst>
          </p:cNvPr>
          <p:cNvSpPr>
            <a:spLocks noGrp="1"/>
          </p:cNvSpPr>
          <p:nvPr>
            <p:ph type="title"/>
          </p:nvPr>
        </p:nvSpPr>
        <p:spPr>
          <a:xfrm>
            <a:off x="462323" y="364814"/>
            <a:ext cx="10686826" cy="797859"/>
          </a:xfrm>
        </p:spPr>
        <p:txBody>
          <a:bodyPr>
            <a:normAutofit/>
          </a:bodyPr>
          <a:lstStyle/>
          <a:p>
            <a:r>
              <a:rPr lang="lt-LT" sz="3200" noProof="0" dirty="0"/>
              <a:t>14.</a:t>
            </a:r>
            <a:r>
              <a:rPr lang="lt-LT" sz="3200" dirty="0"/>
              <a:t>4</a:t>
            </a:r>
            <a:r>
              <a:rPr lang="lt-LT" sz="3200" noProof="0" dirty="0"/>
              <a:t> Sezoniniai našumo rodikliai</a:t>
            </a:r>
          </a:p>
        </p:txBody>
      </p:sp>
      <p:sp>
        <p:nvSpPr>
          <p:cNvPr id="3" name="Marcador de contenido 2">
            <a:extLst>
              <a:ext uri="{FF2B5EF4-FFF2-40B4-BE49-F238E27FC236}">
                <a16:creationId xmlns:a16="http://schemas.microsoft.com/office/drawing/2014/main" id="{67043C11-9AD5-AD94-8759-181EDF7F93E9}"/>
              </a:ext>
            </a:extLst>
          </p:cNvPr>
          <p:cNvSpPr>
            <a:spLocks noGrp="1"/>
          </p:cNvSpPr>
          <p:nvPr>
            <p:ph idx="1"/>
          </p:nvPr>
        </p:nvSpPr>
        <p:spPr>
          <a:xfrm>
            <a:off x="462323" y="1162673"/>
            <a:ext cx="5566186" cy="4852595"/>
          </a:xfrm>
        </p:spPr>
        <p:txBody>
          <a:bodyPr>
            <a:normAutofit/>
          </a:bodyPr>
          <a:lstStyle/>
          <a:p>
            <a:r>
              <a:rPr lang="lt-LT" sz="1600" noProof="0" dirty="0">
                <a:solidFill>
                  <a:srgbClr val="0070C0"/>
                </a:solidFill>
              </a:rPr>
              <a:t>Kadangi šilumos siurbliai veikia nuolat kintančiomis sąlygomis (temperatūra, dalinė apkrova ir galimi atitirpinimo ciklai), momentinės COP arba EER vertės neatspindi realių eksploatacinių verčių.</a:t>
            </a:r>
          </a:p>
          <a:p>
            <a:r>
              <a:rPr lang="lt-LT" sz="1600" noProof="0" dirty="0">
                <a:solidFill>
                  <a:srgbClr val="0070C0"/>
                </a:solidFill>
              </a:rPr>
              <a:t>Sezoninio našumo rodikliai kompensuoja tai, integruojant naudingą generuojamą energiją ir sunaudotą elektros energiją, suvartotą per ilgą laikotarpį (sezoną, metus,...)</a:t>
            </a:r>
          </a:p>
          <a:p>
            <a:r>
              <a:rPr lang="lt-LT" sz="1600" noProof="0" dirty="0">
                <a:solidFill>
                  <a:srgbClr val="0070C0"/>
                </a:solidFill>
              </a:rPr>
              <a:t>Sezoninis naudingumo koeficientas (SCOP) naudojamas šildymui, o sezoninis energijos vartojimo efektyvumo koeficientas (SEER) - vėsinimui. </a:t>
            </a:r>
          </a:p>
          <a:p>
            <a:r>
              <a:rPr lang="lt-LT" sz="1600" noProof="0" dirty="0">
                <a:solidFill>
                  <a:srgbClr val="0070C0"/>
                </a:solidFill>
              </a:rPr>
              <a:t>Šie rodikliai, apibrėžti EN 14825, atsižvelgia į dalinės apkrovos veikimą, klimato sąlygas ir papildomą elektros energijos suvartojimą. Todėl sezoninis efektyvumas leidžia realistiškiau įvertinti metinius rezultatus ir paprastai jis yra mažesnis už vardines (bazines) vertes.</a:t>
            </a:r>
          </a:p>
        </p:txBody>
      </p:sp>
      <p:sp>
        <p:nvSpPr>
          <p:cNvPr id="7" name="Text Placeholder 3">
            <a:extLst>
              <a:ext uri="{FF2B5EF4-FFF2-40B4-BE49-F238E27FC236}">
                <a16:creationId xmlns:a16="http://schemas.microsoft.com/office/drawing/2014/main" id="{4B35BAF6-3228-E290-98DE-3D05DAF7A6A6}"/>
              </a:ext>
            </a:extLst>
          </p:cNvPr>
          <p:cNvSpPr txBox="1">
            <a:spLocks/>
          </p:cNvSpPr>
          <p:nvPr/>
        </p:nvSpPr>
        <p:spPr>
          <a:xfrm>
            <a:off x="6434309" y="1162673"/>
            <a:ext cx="5032114" cy="514551"/>
          </a:xfrm>
          <a:prstGeom prst="rect">
            <a:avLst/>
          </a:prstGeom>
          <a:noFill/>
          <a:ln>
            <a:noFill/>
          </a:ln>
        </p:spPr>
        <p:txBody>
          <a:bodyPr vert="horz" wrap="square" lIns="91440" tIns="45720" rIns="91440" bIns="45720" anchor="t" anchorCtr="0" compatLnSpc="1">
            <a:normAutofit fontScale="85000" lnSpcReduction="10000"/>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FF9900"/>
                </a:solidFill>
                <a:latin typeface="Corbel" panose="020B0503020204020204" pitchFamily="34" charset="0"/>
              </a:rPr>
              <a:t>COP per metus: momentinis (šiuo atveju kas valandą), mėnesinis ir metinis. Nominali (bazinė) vertė rodoma palyginimui</a:t>
            </a:r>
          </a:p>
        </p:txBody>
      </p:sp>
      <p:pic>
        <p:nvPicPr>
          <p:cNvPr id="9" name="Imagen 8">
            <a:extLst>
              <a:ext uri="{FF2B5EF4-FFF2-40B4-BE49-F238E27FC236}">
                <a16:creationId xmlns:a16="http://schemas.microsoft.com/office/drawing/2014/main" id="{34C0C8A7-D7B9-A606-C9A5-FF392A3FB48F}"/>
              </a:ext>
            </a:extLst>
          </p:cNvPr>
          <p:cNvPicPr>
            <a:picLocks noChangeAspect="1"/>
          </p:cNvPicPr>
          <p:nvPr/>
        </p:nvPicPr>
        <p:blipFill>
          <a:blip r:embed="rId3"/>
          <a:stretch>
            <a:fillRect/>
          </a:stretch>
        </p:blipFill>
        <p:spPr>
          <a:xfrm>
            <a:off x="6655789" y="5375301"/>
            <a:ext cx="1615165" cy="898815"/>
          </a:xfrm>
          <a:prstGeom prst="rect">
            <a:avLst/>
          </a:prstGeom>
        </p:spPr>
      </p:pic>
    </p:spTree>
    <p:extLst>
      <p:ext uri="{BB962C8B-B14F-4D97-AF65-F5344CB8AC3E}">
        <p14:creationId xmlns:p14="http://schemas.microsoft.com/office/powerpoint/2010/main" val="617706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D25ED-CEA7-7B85-66BB-3596D01BF47F}"/>
              </a:ext>
            </a:extLst>
          </p:cNvPr>
          <p:cNvSpPr>
            <a:spLocks noGrp="1"/>
          </p:cNvSpPr>
          <p:nvPr>
            <p:ph type="title"/>
          </p:nvPr>
        </p:nvSpPr>
        <p:spPr>
          <a:xfrm>
            <a:off x="612049" y="487054"/>
            <a:ext cx="10967902" cy="715175"/>
          </a:xfrm>
        </p:spPr>
        <p:txBody>
          <a:bodyPr>
            <a:normAutofit/>
          </a:bodyPr>
          <a:lstStyle/>
          <a:p>
            <a:r>
              <a:rPr lang="lt-LT" sz="3200" noProof="0" dirty="0"/>
              <a:t>14.</a:t>
            </a:r>
            <a:r>
              <a:rPr lang="lt-LT" sz="3200" dirty="0"/>
              <a:t>5</a:t>
            </a:r>
            <a:r>
              <a:rPr lang="lt-LT" sz="3200" noProof="0" dirty="0"/>
              <a:t> Šiluminiai ir hidrauliniai reikalavimai š</a:t>
            </a:r>
            <a:r>
              <a:rPr lang="lt-LT" sz="3200" dirty="0"/>
              <a:t>ilumos siurbliams </a:t>
            </a:r>
            <a:endParaRPr lang="lt-LT" sz="3200" noProof="0" dirty="0"/>
          </a:p>
        </p:txBody>
      </p:sp>
      <p:sp>
        <p:nvSpPr>
          <p:cNvPr id="3" name="Marcador de contenido 2">
            <a:extLst>
              <a:ext uri="{FF2B5EF4-FFF2-40B4-BE49-F238E27FC236}">
                <a16:creationId xmlns:a16="http://schemas.microsoft.com/office/drawing/2014/main" id="{72170B3F-C973-F935-7594-D2A569567803}"/>
              </a:ext>
            </a:extLst>
          </p:cNvPr>
          <p:cNvSpPr>
            <a:spLocks noGrp="1"/>
          </p:cNvSpPr>
          <p:nvPr>
            <p:ph idx="1"/>
          </p:nvPr>
        </p:nvSpPr>
        <p:spPr>
          <a:xfrm>
            <a:off x="906313" y="1409698"/>
            <a:ext cx="10379374" cy="4038603"/>
          </a:xfrm>
        </p:spPr>
        <p:txBody>
          <a:bodyPr>
            <a:normAutofit/>
          </a:bodyPr>
          <a:lstStyle/>
          <a:p>
            <a:pPr marL="45720" indent="0">
              <a:buNone/>
            </a:pPr>
            <a:r>
              <a:rPr lang="lt-LT" sz="1800" noProof="0" dirty="0">
                <a:solidFill>
                  <a:srgbClr val="0070C0"/>
                </a:solidFill>
              </a:rPr>
              <a:t>Šilumos siurbliams taikomi specifiniai šiluminiai ir hidrauliniai ekspoataciniai reikalavimai, kurių reikia laikytis, kad būtų užtikrintas efektyvumas, patikimumas ir ilgas tarnavimo laikas.</a:t>
            </a:r>
          </a:p>
          <a:p>
            <a:pPr marL="45720" indent="0">
              <a:buNone/>
            </a:pPr>
            <a:endParaRPr lang="lt-LT" sz="1800" noProof="0" dirty="0">
              <a:solidFill>
                <a:srgbClr val="0070C0"/>
              </a:solidFill>
            </a:endParaRPr>
          </a:p>
          <a:p>
            <a:pPr marL="45720" indent="0">
              <a:buNone/>
            </a:pPr>
            <a:r>
              <a:rPr lang="lt-LT" sz="1800" noProof="0" dirty="0">
                <a:solidFill>
                  <a:srgbClr val="0070C0"/>
                </a:solidFill>
              </a:rPr>
              <a:t>Tinkamai projektuojant sistemą turi būti atsižvelgiama į:</a:t>
            </a:r>
          </a:p>
          <a:p>
            <a:pPr marL="1074738" indent="-182563"/>
            <a:r>
              <a:rPr lang="lt-LT" sz="1800" noProof="0" dirty="0">
                <a:solidFill>
                  <a:srgbClr val="0070C0"/>
                </a:solidFill>
              </a:rPr>
              <a:t>Darbinio kontūro sudėtis ir specifika,</a:t>
            </a:r>
          </a:p>
          <a:p>
            <a:pPr marL="1074738" indent="-182563"/>
            <a:r>
              <a:rPr lang="lt-LT" sz="1800" noProof="0" dirty="0">
                <a:solidFill>
                  <a:srgbClr val="0070C0"/>
                </a:solidFill>
              </a:rPr>
              <a:t>Vandens tiekimo ir grąžinimo temperatūra,</a:t>
            </a:r>
          </a:p>
          <a:p>
            <a:pPr marL="1074738" indent="-182563"/>
            <a:r>
              <a:rPr lang="lt-LT" sz="1800" noProof="0" dirty="0">
                <a:solidFill>
                  <a:srgbClr val="0070C0"/>
                </a:solidFill>
              </a:rPr>
              <a:t>Minimalus vandens srautas, </a:t>
            </a:r>
          </a:p>
          <a:p>
            <a:pPr marL="1074738" indent="-182563"/>
            <a:r>
              <a:rPr lang="lt-LT" sz="1800" noProof="0" dirty="0">
                <a:solidFill>
                  <a:srgbClr val="0070C0"/>
                </a:solidFill>
              </a:rPr>
              <a:t>Minimali vandens kontūro šiluminė inercija.</a:t>
            </a:r>
          </a:p>
          <a:p>
            <a:pPr marL="1074738" indent="-182563"/>
            <a:endParaRPr lang="lt-LT" sz="1800" noProof="0" dirty="0">
              <a:solidFill>
                <a:srgbClr val="0070C0"/>
              </a:solidFill>
            </a:endParaRPr>
          </a:p>
          <a:p>
            <a:pPr marL="45720" indent="0">
              <a:buNone/>
            </a:pPr>
            <a:r>
              <a:rPr lang="lt-LT" sz="1800" noProof="0" dirty="0">
                <a:solidFill>
                  <a:srgbClr val="0070C0"/>
                </a:solidFill>
              </a:rPr>
              <a:t>Jei šios sąlygos nebus įvykdytos, net ir didelio efektyvumo šilumos siurblys gali būti pažeistas įprastomis sąlygomis</a:t>
            </a:r>
            <a:r>
              <a:rPr lang="lt-LT" sz="1800" dirty="0">
                <a:solidFill>
                  <a:srgbClr val="0070C0"/>
                </a:solidFill>
              </a:rPr>
              <a:t> dėl</a:t>
            </a:r>
            <a:r>
              <a:rPr lang="lt-LT" sz="1800" noProof="0" dirty="0">
                <a:solidFill>
                  <a:srgbClr val="0070C0"/>
                </a:solidFill>
              </a:rPr>
              <a:t> dažno ciklo perjunginėjimo ar apsauginio išjungimėjimo.</a:t>
            </a:r>
          </a:p>
          <a:p>
            <a:pPr marL="45720" indent="0">
              <a:buNone/>
            </a:pPr>
            <a:endParaRPr lang="lt-LT" sz="1800" noProof="0" dirty="0">
              <a:solidFill>
                <a:srgbClr val="0070C0"/>
              </a:solidFill>
            </a:endParaRPr>
          </a:p>
          <a:p>
            <a:pPr marL="45720" indent="0">
              <a:buNone/>
            </a:pPr>
            <a:r>
              <a:rPr lang="lt-LT" sz="1800" b="1" noProof="0" dirty="0">
                <a:solidFill>
                  <a:srgbClr val="FF9900"/>
                </a:solidFill>
              </a:rPr>
              <a:t>Šiame skirsnyje pristatomi pagrindiniai projektavimo apribojimai, susiję su šilumos siurblio šildymo ar vėsinimo sistema.</a:t>
            </a:r>
          </a:p>
        </p:txBody>
      </p:sp>
    </p:spTree>
    <p:extLst>
      <p:ext uri="{BB962C8B-B14F-4D97-AF65-F5344CB8AC3E}">
        <p14:creationId xmlns:p14="http://schemas.microsoft.com/office/powerpoint/2010/main" val="3183073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45350-A7D2-627C-2C99-F9E1569D137A}"/>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01ED96F-F44A-D83D-A867-A883A2862D2C}"/>
              </a:ext>
            </a:extLst>
          </p:cNvPr>
          <p:cNvSpPr>
            <a:spLocks noGrp="1"/>
          </p:cNvSpPr>
          <p:nvPr>
            <p:ph idx="1"/>
          </p:nvPr>
        </p:nvSpPr>
        <p:spPr>
          <a:xfrm>
            <a:off x="529814" y="1015764"/>
            <a:ext cx="5566186" cy="4551024"/>
          </a:xfrm>
        </p:spPr>
        <p:txBody>
          <a:bodyPr>
            <a:normAutofit fontScale="92500"/>
          </a:bodyPr>
          <a:lstStyle/>
          <a:p>
            <a:pPr marL="45720" indent="0">
              <a:buNone/>
            </a:pPr>
            <a:r>
              <a:rPr lang="lt-LT" b="1" noProof="0" dirty="0">
                <a:solidFill>
                  <a:srgbClr val="0070C0"/>
                </a:solidFill>
              </a:rPr>
              <a:t>Darbinis kontūras</a:t>
            </a:r>
          </a:p>
          <a:p>
            <a:r>
              <a:rPr lang="lt-LT" sz="1900" noProof="0" dirty="0">
                <a:solidFill>
                  <a:srgbClr val="0070C0"/>
                </a:solidFill>
              </a:rPr>
              <a:t>Šilumos siurbliai gali patikimai veikti tik nurodytame veikimo kontūre, kuriame griežtai apibrėžtas leistinas šaltinio ir kaupiklio temperatūrų diapazonas. Kontūro konfiguraciją lemia kompresoriaus slėgio ribos, šaltnešio savybės ir valdymo bei saugos apribojimai.</a:t>
            </a:r>
          </a:p>
          <a:p>
            <a:endParaRPr lang="lt-LT" sz="1900" noProof="0" dirty="0">
              <a:solidFill>
                <a:srgbClr val="0070C0"/>
              </a:solidFill>
            </a:endParaRPr>
          </a:p>
          <a:p>
            <a:r>
              <a:rPr lang="lt-LT" sz="1900" noProof="0" dirty="0">
                <a:solidFill>
                  <a:srgbClr val="0070C0"/>
                </a:solidFill>
              </a:rPr>
              <a:t>Darbas ne nustatytame intervale žymiai sumažina efektyvumą ir gali iššaukti avarinį sistemos išjungimą.</a:t>
            </a:r>
          </a:p>
          <a:p>
            <a:endParaRPr lang="lt-LT" sz="1900" noProof="0" dirty="0">
              <a:solidFill>
                <a:srgbClr val="0070C0"/>
              </a:solidFill>
            </a:endParaRPr>
          </a:p>
          <a:p>
            <a:r>
              <a:rPr lang="lt-LT" sz="1900" noProof="0" dirty="0">
                <a:solidFill>
                  <a:srgbClr val="0070C0"/>
                </a:solidFill>
              </a:rPr>
              <a:t>Todėl kruopštus sistemos projektavimas turi užtikrinti, kad šilumos siurblys didžiąją laiko dalį dirbtų palankiose jam sąlygose ir intervaluose, kai efektyvumas yra didelis, o mechaninės apkrovos yra priimtinos.</a:t>
            </a:r>
          </a:p>
        </p:txBody>
      </p:sp>
      <p:sp>
        <p:nvSpPr>
          <p:cNvPr id="7" name="Text Placeholder 3">
            <a:extLst>
              <a:ext uri="{FF2B5EF4-FFF2-40B4-BE49-F238E27FC236}">
                <a16:creationId xmlns:a16="http://schemas.microsoft.com/office/drawing/2014/main" id="{FF3689C0-8E2B-2130-08A7-F4C07566ED5C}"/>
              </a:ext>
            </a:extLst>
          </p:cNvPr>
          <p:cNvSpPr txBox="1">
            <a:spLocks/>
          </p:cNvSpPr>
          <p:nvPr/>
        </p:nvSpPr>
        <p:spPr>
          <a:xfrm>
            <a:off x="6402153" y="1404055"/>
            <a:ext cx="5032114" cy="514551"/>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FF9900"/>
                </a:solidFill>
                <a:latin typeface="Corbel" panose="020B0503020204020204" pitchFamily="34" charset="0"/>
              </a:rPr>
              <a:t>HP darbo intevalas</a:t>
            </a:r>
          </a:p>
        </p:txBody>
      </p:sp>
      <p:pic>
        <p:nvPicPr>
          <p:cNvPr id="4" name="Imagen 3" descr="Gráfico, Gráfico de líneas&#10;&#10;El contenido generado por IA puede ser incorrecto.">
            <a:extLst>
              <a:ext uri="{FF2B5EF4-FFF2-40B4-BE49-F238E27FC236}">
                <a16:creationId xmlns:a16="http://schemas.microsoft.com/office/drawing/2014/main" id="{B0D156BF-3A8B-5EEF-ABB4-A08B3059A70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0247" y="2031942"/>
            <a:ext cx="4638902" cy="3422003"/>
          </a:xfrm>
          <a:prstGeom prst="rect">
            <a:avLst/>
          </a:prstGeom>
          <a:noFill/>
          <a:ln>
            <a:noFill/>
          </a:ln>
        </p:spPr>
      </p:pic>
      <p:sp>
        <p:nvSpPr>
          <p:cNvPr id="9" name="Título 1">
            <a:extLst>
              <a:ext uri="{FF2B5EF4-FFF2-40B4-BE49-F238E27FC236}">
                <a16:creationId xmlns:a16="http://schemas.microsoft.com/office/drawing/2014/main" id="{A14C1033-7FD8-E9AC-40DD-2A539FBDA7A4}"/>
              </a:ext>
            </a:extLst>
          </p:cNvPr>
          <p:cNvSpPr>
            <a:spLocks noGrp="1"/>
          </p:cNvSpPr>
          <p:nvPr>
            <p:ph type="title"/>
          </p:nvPr>
        </p:nvSpPr>
        <p:spPr>
          <a:xfrm>
            <a:off x="612049" y="300588"/>
            <a:ext cx="10967902" cy="715175"/>
          </a:xfrm>
        </p:spPr>
        <p:txBody>
          <a:bodyPr>
            <a:normAutofit/>
          </a:bodyPr>
          <a:lstStyle/>
          <a:p>
            <a:r>
              <a:rPr lang="lt-LT" sz="3200" noProof="0" dirty="0"/>
              <a:t>14.5 </a:t>
            </a:r>
            <a:r>
              <a:rPr lang="lt-LT" sz="3200" dirty="0"/>
              <a:t>Šiluminiai ir hidrauliniai reikalavimai šilumos siurbliams </a:t>
            </a:r>
            <a:endParaRPr lang="lt-LT" sz="3200" noProof="0" dirty="0"/>
          </a:p>
        </p:txBody>
      </p:sp>
    </p:spTree>
    <p:extLst>
      <p:ext uri="{BB962C8B-B14F-4D97-AF65-F5344CB8AC3E}">
        <p14:creationId xmlns:p14="http://schemas.microsoft.com/office/powerpoint/2010/main" val="3613181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6EF00-DFE5-E808-5243-F19C9D7E59ED}"/>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75EECFB-F7E7-27BF-376A-56053F7A790B}"/>
              </a:ext>
            </a:extLst>
          </p:cNvPr>
          <p:cNvSpPr>
            <a:spLocks noGrp="1"/>
          </p:cNvSpPr>
          <p:nvPr>
            <p:ph idx="1"/>
          </p:nvPr>
        </p:nvSpPr>
        <p:spPr>
          <a:xfrm>
            <a:off x="601311" y="1016942"/>
            <a:ext cx="5566186" cy="4499603"/>
          </a:xfrm>
        </p:spPr>
        <p:txBody>
          <a:bodyPr>
            <a:noAutofit/>
          </a:bodyPr>
          <a:lstStyle/>
          <a:p>
            <a:pPr marL="45720" indent="0">
              <a:buNone/>
            </a:pPr>
            <a:r>
              <a:rPr lang="lt-LT" sz="1500" b="1" noProof="0" dirty="0">
                <a:solidFill>
                  <a:srgbClr val="0070C0"/>
                </a:solidFill>
              </a:rPr>
              <a:t>Tiekimo temperatūra ir temperatūros skirtumas</a:t>
            </a:r>
          </a:p>
          <a:p>
            <a:r>
              <a:rPr lang="lt-LT" sz="1500" noProof="0" dirty="0">
                <a:solidFill>
                  <a:srgbClr val="0070C0"/>
                </a:solidFill>
              </a:rPr>
              <a:t>Šildymo ar vėsinimo sistemos tiekimo temperatūra turi didelę įtaką šilumos siurblio efektyvumui.</a:t>
            </a:r>
          </a:p>
          <a:p>
            <a:r>
              <a:rPr lang="lt-LT" sz="1500" b="1" noProof="0" dirty="0">
                <a:solidFill>
                  <a:srgbClr val="FF0000"/>
                </a:solidFill>
              </a:rPr>
              <a:t>Šilumos tiekimo temperatūra: </a:t>
            </a:r>
            <a:r>
              <a:rPr lang="lt-LT" sz="1500" noProof="0" dirty="0">
                <a:solidFill>
                  <a:srgbClr val="0070C0"/>
                </a:solidFill>
              </a:rPr>
              <a:t>Šilumos siurblių sistemose tiekiama temperatūra turėtų būti kuo žemesnė, nes žemesnė temperatūra sumažina kondensacijos slėgį ir pagerina COP. Tipinės vertės yra apie 35 °C šildant grindis, 45–55 °C radiatoriams ir &gt;50 °C buitiniam karštam vandeniui.</a:t>
            </a:r>
          </a:p>
          <a:p>
            <a:r>
              <a:rPr lang="lt-LT" sz="1500" b="1" noProof="0" dirty="0">
                <a:solidFill>
                  <a:srgbClr val="7030A0"/>
                </a:solidFill>
              </a:rPr>
              <a:t>Vandens temperatūros skirtumas (ΔT): </a:t>
            </a:r>
            <a:r>
              <a:rPr lang="lt-LT" sz="1500" noProof="0" dirty="0">
                <a:solidFill>
                  <a:srgbClr val="0070C0"/>
                </a:solidFill>
              </a:rPr>
              <a:t>Tipiškos projektinės ΔT vertės yra 5–10 K (pastaba: su boilereias 20K). Didesni temperatūrų skirtumai sumažina temperatūros gradientą tarp emiterių ir patalpos, todėl norint užtikrinti tą pačią šiluminę galią, reikia didelių šilumą skleidžiančių paviršių.</a:t>
            </a:r>
          </a:p>
          <a:p>
            <a:r>
              <a:rPr lang="lt-LT" sz="1500" b="1" noProof="0" dirty="0">
                <a:solidFill>
                  <a:srgbClr val="00CCFF"/>
                </a:solidFill>
              </a:rPr>
              <a:t>Aušinimas: </a:t>
            </a:r>
            <a:r>
              <a:rPr lang="lt-LT" sz="1500" noProof="0" dirty="0">
                <a:solidFill>
                  <a:srgbClr val="0070C0"/>
                </a:solidFill>
              </a:rPr>
              <a:t>Aušinimo režimu tiekiamo vandens temperatūra turėtų būti kuo aukštesnė, kad būtų pagerintas EER taupant kompresoriaus darbą. Tipinė tiekimo temperatūra svyruoja nuo 7 iki 18 °C, o ΔT ≈ 4–6 K, priklausomai nuo vartotojo paklausos, patalpų komforto reikalavimų ir vandens kondensacijos rizikos ant šaltų paviršių.</a:t>
            </a:r>
          </a:p>
        </p:txBody>
      </p:sp>
      <p:sp>
        <p:nvSpPr>
          <p:cNvPr id="7" name="Text Placeholder 3">
            <a:extLst>
              <a:ext uri="{FF2B5EF4-FFF2-40B4-BE49-F238E27FC236}">
                <a16:creationId xmlns:a16="http://schemas.microsoft.com/office/drawing/2014/main" id="{2357423C-0160-E910-7A2C-637B661B94DA}"/>
              </a:ext>
            </a:extLst>
          </p:cNvPr>
          <p:cNvSpPr txBox="1">
            <a:spLocks/>
          </p:cNvSpPr>
          <p:nvPr/>
        </p:nvSpPr>
        <p:spPr>
          <a:xfrm>
            <a:off x="6557186" y="1178237"/>
            <a:ext cx="4722047" cy="645180"/>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FF9900"/>
                </a:solidFill>
                <a:latin typeface="Corbel" panose="020B0503020204020204" pitchFamily="34" charset="0"/>
              </a:rPr>
              <a:t>Tiekimo ir grįžtamoji temperatūra ir ΔT šilumos siurblio vandens kontūre</a:t>
            </a:r>
          </a:p>
        </p:txBody>
      </p:sp>
      <p:pic>
        <p:nvPicPr>
          <p:cNvPr id="4" name="Imagen 3">
            <a:extLst>
              <a:ext uri="{FF2B5EF4-FFF2-40B4-BE49-F238E27FC236}">
                <a16:creationId xmlns:a16="http://schemas.microsoft.com/office/drawing/2014/main" id="{C5FE4F91-4C07-332F-AFDB-04A940A403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4745" y="1798714"/>
            <a:ext cx="3917224" cy="1149571"/>
          </a:xfrm>
          <a:prstGeom prst="rect">
            <a:avLst/>
          </a:prstGeom>
          <a:noFill/>
        </p:spPr>
      </p:pic>
      <p:pic>
        <p:nvPicPr>
          <p:cNvPr id="5" name="Imagen 4">
            <a:extLst>
              <a:ext uri="{FF2B5EF4-FFF2-40B4-BE49-F238E27FC236}">
                <a16:creationId xmlns:a16="http://schemas.microsoft.com/office/drawing/2014/main" id="{7A23E074-978A-7E87-7EC9-683CAC96FE7E}"/>
              </a:ext>
            </a:extLst>
          </p:cNvPr>
          <p:cNvPicPr>
            <a:picLocks noChangeAspect="1"/>
          </p:cNvPicPr>
          <p:nvPr/>
        </p:nvPicPr>
        <p:blipFill>
          <a:blip r:embed="rId3"/>
          <a:stretch>
            <a:fillRect/>
          </a:stretch>
        </p:blipFill>
        <p:spPr>
          <a:xfrm>
            <a:off x="7465275" y="3303135"/>
            <a:ext cx="3076164" cy="1303459"/>
          </a:xfrm>
          <a:prstGeom prst="rect">
            <a:avLst/>
          </a:prstGeom>
        </p:spPr>
      </p:pic>
      <p:pic>
        <p:nvPicPr>
          <p:cNvPr id="8" name="Imagen 7">
            <a:extLst>
              <a:ext uri="{FF2B5EF4-FFF2-40B4-BE49-F238E27FC236}">
                <a16:creationId xmlns:a16="http://schemas.microsoft.com/office/drawing/2014/main" id="{77773A97-BC7A-1A89-D0CA-37B00D7C6B1E}"/>
              </a:ext>
            </a:extLst>
          </p:cNvPr>
          <p:cNvPicPr>
            <a:picLocks noChangeAspect="1"/>
          </p:cNvPicPr>
          <p:nvPr/>
        </p:nvPicPr>
        <p:blipFill>
          <a:blip r:embed="rId4"/>
          <a:stretch>
            <a:fillRect/>
          </a:stretch>
        </p:blipFill>
        <p:spPr>
          <a:xfrm>
            <a:off x="7360584" y="4961444"/>
            <a:ext cx="3238005" cy="1303459"/>
          </a:xfrm>
          <a:prstGeom prst="rect">
            <a:avLst/>
          </a:prstGeom>
        </p:spPr>
      </p:pic>
      <p:sp>
        <p:nvSpPr>
          <p:cNvPr id="11" name="Text Placeholder 3">
            <a:extLst>
              <a:ext uri="{FF2B5EF4-FFF2-40B4-BE49-F238E27FC236}">
                <a16:creationId xmlns:a16="http://schemas.microsoft.com/office/drawing/2014/main" id="{66BE6DC2-E1F4-15AB-769C-CE0D81736CF8}"/>
              </a:ext>
            </a:extLst>
          </p:cNvPr>
          <p:cNvSpPr txBox="1">
            <a:spLocks/>
          </p:cNvSpPr>
          <p:nvPr/>
        </p:nvSpPr>
        <p:spPr>
          <a:xfrm>
            <a:off x="6557186" y="2980545"/>
            <a:ext cx="4722047" cy="645180"/>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FF9900"/>
                </a:solidFill>
                <a:latin typeface="Corbel" panose="020B0503020204020204" pitchFamily="34" charset="0"/>
              </a:rPr>
              <a:t>Tipiški kondensacinių katilų sistemos lygiai:</a:t>
            </a:r>
          </a:p>
        </p:txBody>
      </p:sp>
      <p:sp>
        <p:nvSpPr>
          <p:cNvPr id="12" name="Text Placeholder 3">
            <a:extLst>
              <a:ext uri="{FF2B5EF4-FFF2-40B4-BE49-F238E27FC236}">
                <a16:creationId xmlns:a16="http://schemas.microsoft.com/office/drawing/2014/main" id="{345FFC16-0DB1-B311-173A-97F611B97FB3}"/>
              </a:ext>
            </a:extLst>
          </p:cNvPr>
          <p:cNvSpPr txBox="1">
            <a:spLocks/>
          </p:cNvSpPr>
          <p:nvPr/>
        </p:nvSpPr>
        <p:spPr>
          <a:xfrm>
            <a:off x="6557186" y="4638854"/>
            <a:ext cx="4722047" cy="645180"/>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FF9900"/>
                </a:solidFill>
                <a:latin typeface="Corbel" panose="020B0503020204020204" pitchFamily="34" charset="0"/>
              </a:rPr>
              <a:t>Tipiniai šilumos siurblio sistemos lygiai:</a:t>
            </a:r>
          </a:p>
        </p:txBody>
      </p:sp>
      <p:sp>
        <p:nvSpPr>
          <p:cNvPr id="13" name="Título 1">
            <a:extLst>
              <a:ext uri="{FF2B5EF4-FFF2-40B4-BE49-F238E27FC236}">
                <a16:creationId xmlns:a16="http://schemas.microsoft.com/office/drawing/2014/main" id="{0376C86C-BFAB-7CAE-376E-D8AA39D18DAC}"/>
              </a:ext>
            </a:extLst>
          </p:cNvPr>
          <p:cNvSpPr>
            <a:spLocks noGrp="1"/>
          </p:cNvSpPr>
          <p:nvPr>
            <p:ph type="title"/>
          </p:nvPr>
        </p:nvSpPr>
        <p:spPr>
          <a:xfrm>
            <a:off x="544558" y="301767"/>
            <a:ext cx="10967902" cy="715175"/>
          </a:xfrm>
        </p:spPr>
        <p:txBody>
          <a:bodyPr>
            <a:normAutofit/>
          </a:bodyPr>
          <a:lstStyle/>
          <a:p>
            <a:r>
              <a:rPr lang="lt-LT" sz="3200" noProof="0" dirty="0"/>
              <a:t>14.</a:t>
            </a:r>
            <a:r>
              <a:rPr lang="lt-LT" sz="3200" dirty="0"/>
              <a:t>5</a:t>
            </a:r>
            <a:r>
              <a:rPr lang="lt-LT" sz="3200" noProof="0" dirty="0"/>
              <a:t> </a:t>
            </a:r>
            <a:r>
              <a:rPr lang="lt-LT" sz="3200" dirty="0"/>
              <a:t>Šiluminiai ir hidrauliniai reikalavimai šilumos siurbliams </a:t>
            </a:r>
            <a:endParaRPr lang="lt-LT" sz="3200" noProof="0" dirty="0"/>
          </a:p>
        </p:txBody>
      </p:sp>
    </p:spTree>
    <p:extLst>
      <p:ext uri="{BB962C8B-B14F-4D97-AF65-F5344CB8AC3E}">
        <p14:creationId xmlns:p14="http://schemas.microsoft.com/office/powerpoint/2010/main" val="1928582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9D3B8-9CB3-97A2-4BCC-387A92E0C5E9}"/>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0A2B8B1-AA50-5EE4-C620-EEFDE72D01D5}"/>
              </a:ext>
            </a:extLst>
          </p:cNvPr>
          <p:cNvSpPr>
            <a:spLocks noGrp="1"/>
          </p:cNvSpPr>
          <p:nvPr>
            <p:ph idx="1"/>
          </p:nvPr>
        </p:nvSpPr>
        <p:spPr>
          <a:xfrm>
            <a:off x="382590" y="1018194"/>
            <a:ext cx="5946642" cy="4852595"/>
          </a:xfrm>
        </p:spPr>
        <p:txBody>
          <a:bodyPr>
            <a:noAutofit/>
          </a:bodyPr>
          <a:lstStyle/>
          <a:p>
            <a:pPr marL="45720" indent="0">
              <a:buNone/>
            </a:pPr>
            <a:r>
              <a:rPr lang="lt-LT" sz="1800" b="1" noProof="0" dirty="0">
                <a:solidFill>
                  <a:srgbClr val="0070C0"/>
                </a:solidFill>
              </a:rPr>
              <a:t>Minimalus ir nominalus srautas, šiluminė inercija</a:t>
            </a:r>
          </a:p>
          <a:p>
            <a:r>
              <a:rPr lang="lt-LT" sz="1800" noProof="0" dirty="0">
                <a:solidFill>
                  <a:srgbClr val="0070C0"/>
                </a:solidFill>
              </a:rPr>
              <a:t>Tinkamas vandens srautas per šilumokaitį yra būtinas saugiam ir efektyviam darbui. Kiekvienas įrenginys turi </a:t>
            </a:r>
            <a:r>
              <a:rPr lang="lt-LT" sz="1800" b="1" noProof="0" dirty="0">
                <a:solidFill>
                  <a:srgbClr val="0070C0"/>
                </a:solidFill>
              </a:rPr>
              <a:t>minimalų leistiną srautą</a:t>
            </a:r>
            <a:r>
              <a:rPr lang="lt-LT" sz="1800" noProof="0" dirty="0">
                <a:solidFill>
                  <a:srgbClr val="0070C0"/>
                </a:solidFill>
              </a:rPr>
              <a:t>, žemiau kurio šilumos perdavimas tampa nepakankamas, todėl gali būti pažeistas kompresorius. Šis reikalavimas yra labai svarbus hidrauliniam vandens kontūro projektavimui (plačiau, 17 užsiėmimas)</a:t>
            </a:r>
          </a:p>
          <a:p>
            <a:r>
              <a:rPr lang="lt-LT" sz="1800" noProof="0" dirty="0">
                <a:solidFill>
                  <a:srgbClr val="0070C0"/>
                </a:solidFill>
              </a:rPr>
              <a:t>Vandens kontūre turi būti sukaupta pakankama šiluminė inercija, kad būtų išvengta dažno junginėjimo (greito kompresoriaus įjungimo/išjungimo), ypač dirbant dalinės apkrovos režimu. Šiluminę inerciją gali užtikrinti pats sistemos vandens tūris arba sumontuota akumuliacinė (buferinė) talpa. Šilumos siurblio gamintojas visada nurodo minimalų vandens tūrį, kuriuo šilumos siurblys turi turėti galimybę naudotis ekspoatacijos metu. Orientacinės vertės - 2,5–3,5 litro/kWt.</a:t>
            </a:r>
          </a:p>
        </p:txBody>
      </p:sp>
      <p:sp>
        <p:nvSpPr>
          <p:cNvPr id="7" name="Text Placeholder 3">
            <a:extLst>
              <a:ext uri="{FF2B5EF4-FFF2-40B4-BE49-F238E27FC236}">
                <a16:creationId xmlns:a16="http://schemas.microsoft.com/office/drawing/2014/main" id="{B5C2BF54-B73B-4F58-76D0-02B04047CC05}"/>
              </a:ext>
            </a:extLst>
          </p:cNvPr>
          <p:cNvSpPr txBox="1">
            <a:spLocks/>
          </p:cNvSpPr>
          <p:nvPr/>
        </p:nvSpPr>
        <p:spPr>
          <a:xfrm>
            <a:off x="6163015" y="1404056"/>
            <a:ext cx="5262271" cy="383924"/>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FF9900"/>
                </a:solidFill>
                <a:latin typeface="Corbel" panose="020B0503020204020204" pitchFamily="34" charset="0"/>
              </a:rPr>
              <a:t>Orientacinis minimalus vandens srautas per šilumos siurblį</a:t>
            </a:r>
          </a:p>
        </p:txBody>
      </p:sp>
      <p:pic>
        <p:nvPicPr>
          <p:cNvPr id="8" name="Imagen 7">
            <a:extLst>
              <a:ext uri="{FF2B5EF4-FFF2-40B4-BE49-F238E27FC236}">
                <a16:creationId xmlns:a16="http://schemas.microsoft.com/office/drawing/2014/main" id="{195C38F0-4C93-9277-1342-08ADEBC02D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6619" y="3429000"/>
            <a:ext cx="5296784" cy="1503940"/>
          </a:xfrm>
          <a:prstGeom prst="rect">
            <a:avLst/>
          </a:prstGeom>
          <a:noFill/>
          <a:ln>
            <a:noFill/>
          </a:ln>
        </p:spPr>
      </p:pic>
      <p:sp>
        <p:nvSpPr>
          <p:cNvPr id="11" name="Text Placeholder 3">
            <a:extLst>
              <a:ext uri="{FF2B5EF4-FFF2-40B4-BE49-F238E27FC236}">
                <a16:creationId xmlns:a16="http://schemas.microsoft.com/office/drawing/2014/main" id="{7F729831-CD98-C8B3-5897-F6FB4F5E542F}"/>
              </a:ext>
            </a:extLst>
          </p:cNvPr>
          <p:cNvSpPr txBox="1">
            <a:spLocks/>
          </p:cNvSpPr>
          <p:nvPr/>
        </p:nvSpPr>
        <p:spPr>
          <a:xfrm>
            <a:off x="6163016" y="3060568"/>
            <a:ext cx="5032114" cy="383924"/>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FF9900"/>
                </a:solidFill>
                <a:latin typeface="Corbel" panose="020B0503020204020204" pitchFamily="34" charset="0"/>
              </a:rPr>
              <a:t>Vandens paskirstymo kontūro pavyzdys</a:t>
            </a:r>
          </a:p>
        </p:txBody>
      </p:sp>
      <p:sp>
        <p:nvSpPr>
          <p:cNvPr id="12" name="Elipse 11">
            <a:extLst>
              <a:ext uri="{FF2B5EF4-FFF2-40B4-BE49-F238E27FC236}">
                <a16:creationId xmlns:a16="http://schemas.microsoft.com/office/drawing/2014/main" id="{1EE981EB-0874-B699-0D49-0A54D4E4D982}"/>
              </a:ext>
            </a:extLst>
          </p:cNvPr>
          <p:cNvSpPr/>
          <p:nvPr/>
        </p:nvSpPr>
        <p:spPr>
          <a:xfrm>
            <a:off x="8286750" y="4493779"/>
            <a:ext cx="481693" cy="47352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noProof="0" dirty="0"/>
          </a:p>
        </p:txBody>
      </p:sp>
      <p:cxnSp>
        <p:nvCxnSpPr>
          <p:cNvPr id="14" name="Conector recto de flecha 13">
            <a:extLst>
              <a:ext uri="{FF2B5EF4-FFF2-40B4-BE49-F238E27FC236}">
                <a16:creationId xmlns:a16="http://schemas.microsoft.com/office/drawing/2014/main" id="{5BEE1DE5-A2D0-6E3D-0FD9-813FCFBEB80B}"/>
              </a:ext>
            </a:extLst>
          </p:cNvPr>
          <p:cNvCxnSpPr/>
          <p:nvPr/>
        </p:nvCxnSpPr>
        <p:spPr>
          <a:xfrm flipV="1">
            <a:off x="8183055" y="5029738"/>
            <a:ext cx="207390" cy="4242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233B315D-1FEB-D54B-37A9-08F4BD72A841}"/>
              </a:ext>
            </a:extLst>
          </p:cNvPr>
          <p:cNvSpPr txBox="1">
            <a:spLocks/>
          </p:cNvSpPr>
          <p:nvPr/>
        </p:nvSpPr>
        <p:spPr>
          <a:xfrm>
            <a:off x="6759685" y="5516374"/>
            <a:ext cx="3826616" cy="884425"/>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400" i="1" noProof="0" dirty="0">
                <a:solidFill>
                  <a:srgbClr val="0070C0"/>
                </a:solidFill>
                <a:latin typeface="Corbel" panose="020B0503020204020204" pitchFamily="34" charset="0"/>
              </a:rPr>
              <a:t>Mažas vandens rezervuaras (pavyzdžiui, 30 litrų 10 kW šilumos siurbliui), užtikrinantis minimalią šiluminę inerciją; daugiau informacijos 17 pamokoje</a:t>
            </a:r>
          </a:p>
        </p:txBody>
      </p:sp>
      <p:pic>
        <p:nvPicPr>
          <p:cNvPr id="16" name="Imagen 15">
            <a:extLst>
              <a:ext uri="{FF2B5EF4-FFF2-40B4-BE49-F238E27FC236}">
                <a16:creationId xmlns:a16="http://schemas.microsoft.com/office/drawing/2014/main" id="{E66B89F0-C88B-510C-4582-0FD2DEBDC4E9}"/>
              </a:ext>
            </a:extLst>
          </p:cNvPr>
          <p:cNvPicPr>
            <a:picLocks noChangeAspect="1"/>
          </p:cNvPicPr>
          <p:nvPr/>
        </p:nvPicPr>
        <p:blipFill>
          <a:blip r:embed="rId3"/>
          <a:stretch>
            <a:fillRect/>
          </a:stretch>
        </p:blipFill>
        <p:spPr>
          <a:xfrm>
            <a:off x="6163016" y="1798678"/>
            <a:ext cx="5646394" cy="662838"/>
          </a:xfrm>
          <a:prstGeom prst="rect">
            <a:avLst/>
          </a:prstGeom>
        </p:spPr>
      </p:pic>
      <p:sp>
        <p:nvSpPr>
          <p:cNvPr id="9" name="Título 1">
            <a:extLst>
              <a:ext uri="{FF2B5EF4-FFF2-40B4-BE49-F238E27FC236}">
                <a16:creationId xmlns:a16="http://schemas.microsoft.com/office/drawing/2014/main" id="{1AC657B9-8559-009D-861D-24FCF44036B1}"/>
              </a:ext>
            </a:extLst>
          </p:cNvPr>
          <p:cNvSpPr>
            <a:spLocks noGrp="1"/>
          </p:cNvSpPr>
          <p:nvPr>
            <p:ph type="title"/>
          </p:nvPr>
        </p:nvSpPr>
        <p:spPr>
          <a:xfrm>
            <a:off x="457384" y="345385"/>
            <a:ext cx="10967902" cy="715175"/>
          </a:xfrm>
        </p:spPr>
        <p:txBody>
          <a:bodyPr>
            <a:normAutofit/>
          </a:bodyPr>
          <a:lstStyle/>
          <a:p>
            <a:r>
              <a:rPr lang="lt-LT" sz="3200" noProof="0" dirty="0"/>
              <a:t>14.</a:t>
            </a:r>
            <a:r>
              <a:rPr lang="lt-LT" sz="3200" dirty="0"/>
              <a:t>5</a:t>
            </a:r>
            <a:r>
              <a:rPr lang="lt-LT" sz="3200" noProof="0" dirty="0"/>
              <a:t> </a:t>
            </a:r>
            <a:r>
              <a:rPr lang="lt-LT" sz="3200" dirty="0"/>
              <a:t>Šiluminiai ir hidrauliniai reikalavimai šilumos siurbliams </a:t>
            </a:r>
            <a:endParaRPr lang="lt-LT" sz="3200" noProof="0" dirty="0"/>
          </a:p>
        </p:txBody>
      </p:sp>
    </p:spTree>
    <p:extLst>
      <p:ext uri="{BB962C8B-B14F-4D97-AF65-F5344CB8AC3E}">
        <p14:creationId xmlns:p14="http://schemas.microsoft.com/office/powerpoint/2010/main" val="1235238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071B-7CBE-D421-C012-CBCB62A93211}"/>
              </a:ext>
            </a:extLst>
          </p:cNvPr>
          <p:cNvSpPr>
            <a:spLocks noGrp="1"/>
          </p:cNvSpPr>
          <p:nvPr>
            <p:ph type="title"/>
          </p:nvPr>
        </p:nvSpPr>
        <p:spPr>
          <a:xfrm>
            <a:off x="639981" y="424067"/>
            <a:ext cx="10537683" cy="862621"/>
          </a:xfrm>
        </p:spPr>
        <p:txBody>
          <a:bodyPr/>
          <a:lstStyle/>
          <a:p>
            <a:r>
              <a:rPr lang="en-GB" dirty="0"/>
              <a:t>M</a:t>
            </a:r>
            <a:r>
              <a:rPr lang="lt-LT" noProof="0" dirty="0"/>
              <a:t>odulio</a:t>
            </a:r>
            <a:r>
              <a:rPr lang="en-GB" noProof="0" dirty="0"/>
              <a:t> 3</a:t>
            </a:r>
            <a:r>
              <a:rPr lang="lt-LT" noProof="0" dirty="0"/>
              <a:t> apžvalga</a:t>
            </a:r>
          </a:p>
        </p:txBody>
      </p:sp>
      <p:sp>
        <p:nvSpPr>
          <p:cNvPr id="4" name="Text Placeholder 3">
            <a:extLst>
              <a:ext uri="{FF2B5EF4-FFF2-40B4-BE49-F238E27FC236}">
                <a16:creationId xmlns:a16="http://schemas.microsoft.com/office/drawing/2014/main" id="{961C1BE6-2913-6483-02BB-A1D572F9E95F}"/>
              </a:ext>
            </a:extLst>
          </p:cNvPr>
          <p:cNvSpPr>
            <a:spLocks noGrp="1"/>
          </p:cNvSpPr>
          <p:nvPr>
            <p:ph type="body" sz="quarter" idx="22"/>
          </p:nvPr>
        </p:nvSpPr>
        <p:spPr>
          <a:xfrm>
            <a:off x="5669364" y="4110227"/>
            <a:ext cx="5508300" cy="1443267"/>
          </a:xfrm>
        </p:spPr>
        <p:txBody>
          <a:bodyPr>
            <a:noAutofit/>
          </a:bodyPr>
          <a:lstStyle/>
          <a:p>
            <a:pPr marL="45720" indent="0">
              <a:lnSpc>
                <a:spcPct val="120000"/>
              </a:lnSpc>
              <a:buNone/>
            </a:pPr>
            <a:r>
              <a:rPr lang="lt-LT" sz="1800" noProof="0" dirty="0"/>
              <a:t>Šio modulio pabaigoje suprasite schemų (žr. pav.), logiką, kurioje pavaizduotas oras-vanduo šilumos siurblys, kuris skirtas  patalpų šildymui, vėsinimui ir buitinio karšto vandens paruošimui.</a:t>
            </a:r>
          </a:p>
        </p:txBody>
      </p:sp>
      <p:sp>
        <p:nvSpPr>
          <p:cNvPr id="6" name="Text Placeholder 5">
            <a:extLst>
              <a:ext uri="{FF2B5EF4-FFF2-40B4-BE49-F238E27FC236}">
                <a16:creationId xmlns:a16="http://schemas.microsoft.com/office/drawing/2014/main" id="{D912B590-F3FD-96D6-E0D6-B6FEC1537957}"/>
              </a:ext>
            </a:extLst>
          </p:cNvPr>
          <p:cNvSpPr>
            <a:spLocks noGrp="1"/>
          </p:cNvSpPr>
          <p:nvPr>
            <p:ph type="body" sz="quarter" idx="37"/>
          </p:nvPr>
        </p:nvSpPr>
        <p:spPr>
          <a:xfrm>
            <a:off x="707217" y="1221373"/>
            <a:ext cx="10645589" cy="1526399"/>
          </a:xfrm>
        </p:spPr>
        <p:txBody>
          <a:bodyPr>
            <a:noAutofit/>
          </a:bodyPr>
          <a:lstStyle/>
          <a:p>
            <a:pPr marL="0" indent="0" algn="just">
              <a:lnSpc>
                <a:spcPct val="110000"/>
              </a:lnSpc>
            </a:pPr>
            <a:r>
              <a:rPr lang="lt-LT" sz="1800" noProof="0" dirty="0"/>
              <a:t>Šis modulis </a:t>
            </a:r>
            <a:r>
              <a:rPr lang="en-GB" sz="1800" noProof="0" dirty="0" err="1"/>
              <a:t>nukreipia</a:t>
            </a:r>
            <a:r>
              <a:rPr lang="lt-LT" sz="1800" noProof="0" dirty="0"/>
              <a:t> dėmesį nuo termodinaminio šilumos siurblių veikimo </a:t>
            </a:r>
            <a:r>
              <a:rPr lang="en-GB" sz="1800" noProof="0" dirty="0"/>
              <a:t>ai</a:t>
            </a:r>
            <a:r>
              <a:rPr lang="lt-LT" sz="1800" noProof="0" dirty="0"/>
              <a:t>š</a:t>
            </a:r>
            <a:r>
              <a:rPr lang="en-GB" sz="1800" noProof="0" dirty="0" err="1"/>
              <a:t>kinimo</a:t>
            </a:r>
            <a:r>
              <a:rPr lang="en-GB" sz="1800" noProof="0" dirty="0"/>
              <a:t> </a:t>
            </a:r>
            <a:r>
              <a:rPr lang="lt-LT" sz="1800" noProof="0" dirty="0"/>
              <a:t>į diskusijas apie jų integravimą į realias pastatų ŠVOK sistemas. Šilumos siurblys matomas kaip komponentas, sąveikaujantis su spinduliuotuvais, kaupimu, hidraulika, valdikliais ir kitais energijos šaltiniais. Paskaitų tikslas – apibrėžti sistemos našumą, suprasti projektavimo apribojimus ir darbo procesą, kai įrenginys yra sumontuotas ir prijungtas prie visos sistemos.</a:t>
            </a:r>
          </a:p>
        </p:txBody>
      </p:sp>
      <p:pic>
        <p:nvPicPr>
          <p:cNvPr id="23" name="Imagen 22">
            <a:extLst>
              <a:ext uri="{FF2B5EF4-FFF2-40B4-BE49-F238E27FC236}">
                <a16:creationId xmlns:a16="http://schemas.microsoft.com/office/drawing/2014/main" id="{69166B59-2BDF-455C-C245-BC5AB4F99450}"/>
              </a:ext>
            </a:extLst>
          </p:cNvPr>
          <p:cNvPicPr>
            <a:picLocks noChangeAspect="1"/>
          </p:cNvPicPr>
          <p:nvPr/>
        </p:nvPicPr>
        <p:blipFill>
          <a:blip r:embed="rId2"/>
          <a:stretch>
            <a:fillRect/>
          </a:stretch>
        </p:blipFill>
        <p:spPr>
          <a:xfrm>
            <a:off x="810914" y="2834586"/>
            <a:ext cx="4383255" cy="2922170"/>
          </a:xfrm>
          <a:prstGeom prst="rect">
            <a:avLst/>
          </a:prstGeom>
          <a:ln>
            <a:solidFill>
              <a:srgbClr val="0070C0"/>
            </a:solidFill>
          </a:ln>
        </p:spPr>
      </p:pic>
    </p:spTree>
    <p:extLst>
      <p:ext uri="{BB962C8B-B14F-4D97-AF65-F5344CB8AC3E}">
        <p14:creationId xmlns:p14="http://schemas.microsoft.com/office/powerpoint/2010/main" val="2334268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6BF4A-6A0A-81E5-827C-141D543C5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7954EF-8D13-3A9B-19AB-E6E59C215918}"/>
              </a:ext>
            </a:extLst>
          </p:cNvPr>
          <p:cNvSpPr>
            <a:spLocks noGrp="1"/>
          </p:cNvSpPr>
          <p:nvPr>
            <p:ph type="title"/>
          </p:nvPr>
        </p:nvSpPr>
        <p:spPr/>
        <p:txBody>
          <a:bodyPr/>
          <a:lstStyle/>
          <a:p>
            <a:r>
              <a:rPr lang="lt-LT" noProof="0" dirty="0"/>
              <a:t>15 užsiėmimas</a:t>
            </a:r>
          </a:p>
        </p:txBody>
      </p:sp>
      <p:sp>
        <p:nvSpPr>
          <p:cNvPr id="3" name="Text Placeholder 2">
            <a:extLst>
              <a:ext uri="{FF2B5EF4-FFF2-40B4-BE49-F238E27FC236}">
                <a16:creationId xmlns:a16="http://schemas.microsoft.com/office/drawing/2014/main" id="{E8DBA59A-129F-AFFB-D219-E79AA3070916}"/>
              </a:ext>
            </a:extLst>
          </p:cNvPr>
          <p:cNvSpPr>
            <a:spLocks noGrp="1"/>
          </p:cNvSpPr>
          <p:nvPr>
            <p:ph type="body" idx="1"/>
          </p:nvPr>
        </p:nvSpPr>
        <p:spPr/>
        <p:txBody>
          <a:bodyPr/>
          <a:lstStyle/>
          <a:p>
            <a:r>
              <a:rPr lang="lt-LT" dirty="0"/>
              <a:t>Šilumos šaltiniai šilumos siurblių sistemoms</a:t>
            </a:r>
            <a:endParaRPr lang="lt-LT" noProof="0" dirty="0"/>
          </a:p>
        </p:txBody>
      </p:sp>
    </p:spTree>
    <p:extLst>
      <p:ext uri="{BB962C8B-B14F-4D97-AF65-F5344CB8AC3E}">
        <p14:creationId xmlns:p14="http://schemas.microsoft.com/office/powerpoint/2010/main" val="2226811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1B744-8991-E6F3-6BF2-DD55710B18C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CC7F566-C873-F4E5-BD16-9B518A35FC39}"/>
              </a:ext>
            </a:extLst>
          </p:cNvPr>
          <p:cNvSpPr>
            <a:spLocks noGrp="1"/>
          </p:cNvSpPr>
          <p:nvPr>
            <p:ph type="title"/>
          </p:nvPr>
        </p:nvSpPr>
        <p:spPr>
          <a:xfrm>
            <a:off x="639146" y="511632"/>
            <a:ext cx="10382026" cy="933447"/>
          </a:xfrm>
        </p:spPr>
        <p:txBody>
          <a:bodyPr/>
          <a:lstStyle/>
          <a:p>
            <a:r>
              <a:rPr lang="lt-LT" sz="3600" u="sng" noProof="0" dirty="0">
                <a:solidFill>
                  <a:srgbClr val="00B0F0"/>
                </a:solidFill>
              </a:rPr>
              <a:t>15 užsiėmimo tikslai</a:t>
            </a:r>
          </a:p>
        </p:txBody>
      </p:sp>
      <p:sp>
        <p:nvSpPr>
          <p:cNvPr id="3" name="Marcador de contenido 2">
            <a:extLst>
              <a:ext uri="{FF2B5EF4-FFF2-40B4-BE49-F238E27FC236}">
                <a16:creationId xmlns:a16="http://schemas.microsoft.com/office/drawing/2014/main" id="{83818648-C622-F898-9C59-4C9DDD93FB74}"/>
              </a:ext>
            </a:extLst>
          </p:cNvPr>
          <p:cNvSpPr>
            <a:spLocks noGrp="1"/>
          </p:cNvSpPr>
          <p:nvPr>
            <p:ph idx="1"/>
          </p:nvPr>
        </p:nvSpPr>
        <p:spPr>
          <a:xfrm>
            <a:off x="744017" y="1986951"/>
            <a:ext cx="10379374" cy="3800250"/>
          </a:xfrm>
        </p:spPr>
        <p:txBody>
          <a:bodyPr/>
          <a:lstStyle/>
          <a:p>
            <a:pPr marL="502920" indent="-457200">
              <a:buFont typeface="+mj-lt"/>
              <a:buAutoNum type="arabicPeriod"/>
            </a:pPr>
            <a:r>
              <a:rPr lang="lt-LT" noProof="0" dirty="0">
                <a:solidFill>
                  <a:srgbClr val="0070C0"/>
                </a:solidFill>
              </a:rPr>
              <a:t>Suprasti šilumos </a:t>
            </a:r>
            <a:r>
              <a:rPr lang="lt-LT" dirty="0">
                <a:solidFill>
                  <a:srgbClr val="0070C0"/>
                </a:solidFill>
              </a:rPr>
              <a:t>atidavimo/perdavimo įrenginių</a:t>
            </a:r>
            <a:r>
              <a:rPr lang="lt-LT" noProof="0" dirty="0">
                <a:solidFill>
                  <a:srgbClr val="0070C0"/>
                </a:solidFill>
              </a:rPr>
              <a:t> vaidmenį hidraulinių šilumos siurblių sistemų darbui ir kaip jų darbinė temperatūra veikia bendrą sistemos efektyvumą.</a:t>
            </a:r>
          </a:p>
          <a:p>
            <a:pPr marL="502920" indent="-457200">
              <a:buFont typeface="+mj-lt"/>
              <a:buAutoNum type="arabicPeriod"/>
            </a:pPr>
            <a:r>
              <a:rPr lang="lt-LT" noProof="0" dirty="0">
                <a:solidFill>
                  <a:srgbClr val="0070C0"/>
                </a:solidFill>
              </a:rPr>
              <a:t>Gebės palyginti radiatorius, grindinį šildymą ir ventiliatorinius įrenginius pagal šilumos perdavimo efektyvumą, šiluminę inerciją ir tinkamumą žemos temperatūros šilumos siurblio sistemoms. 
</a:t>
            </a:r>
            <a:r>
              <a:rPr lang="lt-LT" dirty="0">
                <a:solidFill>
                  <a:srgbClr val="0070C0"/>
                </a:solidFill>
              </a:rPr>
              <a:t>A</a:t>
            </a:r>
            <a:r>
              <a:rPr lang="lt-LT" noProof="0" dirty="0">
                <a:solidFill>
                  <a:srgbClr val="0070C0"/>
                </a:solidFill>
              </a:rPr>
              <a:t>nalizuoti esamų aukštos temperatūros sistemų modernizavimo (pritaikymo šilumos siurbliams) klausimus, atsižvelgiant į generuojamą šilumos galią, vandens srautus ir galimus sistemos projektavimo sprendinius.</a:t>
            </a:r>
          </a:p>
        </p:txBody>
      </p:sp>
      <p:sp>
        <p:nvSpPr>
          <p:cNvPr id="4" name="Marcador de contenido 2">
            <a:extLst>
              <a:ext uri="{FF2B5EF4-FFF2-40B4-BE49-F238E27FC236}">
                <a16:creationId xmlns:a16="http://schemas.microsoft.com/office/drawing/2014/main" id="{7DCD609F-5700-5ED8-FC8D-0A46253A5117}"/>
              </a:ext>
            </a:extLst>
          </p:cNvPr>
          <p:cNvSpPr txBox="1">
            <a:spLocks/>
          </p:cNvSpPr>
          <p:nvPr/>
        </p:nvSpPr>
        <p:spPr>
          <a:xfrm>
            <a:off x="639146" y="1347956"/>
            <a:ext cx="10379374" cy="638995"/>
          </a:xfrm>
          <a:prstGeom prst="rect">
            <a:avLst/>
          </a:prstGeom>
          <a:noFill/>
          <a:ln>
            <a:noFill/>
          </a:ln>
        </p:spPr>
        <p:txBody>
          <a:bodyPr vert="horz" wrap="square" lIns="91440" tIns="45720" rIns="91440" bIns="45720" anchor="t" anchorCtr="0" compatLnSpc="1">
            <a:norm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noProof="0" dirty="0">
                <a:solidFill>
                  <a:srgbClr val="0070C0"/>
                </a:solidFill>
              </a:rPr>
              <a:t>Po šio užsiėmimo dalyviai galės:</a:t>
            </a:r>
          </a:p>
        </p:txBody>
      </p:sp>
    </p:spTree>
    <p:extLst>
      <p:ext uri="{BB962C8B-B14F-4D97-AF65-F5344CB8AC3E}">
        <p14:creationId xmlns:p14="http://schemas.microsoft.com/office/powerpoint/2010/main" val="3497366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66C54-D33F-B89C-FDAF-8EDFA27DAC85}"/>
            </a:ext>
          </a:extLst>
        </p:cNvPr>
        <p:cNvGrpSpPr/>
        <p:nvPr/>
      </p:nvGrpSpPr>
      <p:grpSpPr>
        <a:xfrm>
          <a:off x="0" y="0"/>
          <a:ext cx="0" cy="0"/>
          <a:chOff x="0" y="0"/>
          <a:chExt cx="0" cy="0"/>
        </a:xfrm>
      </p:grpSpPr>
      <p:sp>
        <p:nvSpPr>
          <p:cNvPr id="158" name="Título 1">
            <a:extLst>
              <a:ext uri="{FF2B5EF4-FFF2-40B4-BE49-F238E27FC236}">
                <a16:creationId xmlns:a16="http://schemas.microsoft.com/office/drawing/2014/main" id="{C8502886-1174-59F0-5D4B-A104EFEF7474}"/>
              </a:ext>
            </a:extLst>
          </p:cNvPr>
          <p:cNvSpPr>
            <a:spLocks noGrp="1"/>
          </p:cNvSpPr>
          <p:nvPr>
            <p:ph type="title"/>
          </p:nvPr>
        </p:nvSpPr>
        <p:spPr>
          <a:xfrm>
            <a:off x="466812" y="373937"/>
            <a:ext cx="9875520" cy="636491"/>
          </a:xfrm>
        </p:spPr>
        <p:txBody>
          <a:bodyPr>
            <a:normAutofit/>
          </a:bodyPr>
          <a:lstStyle/>
          <a:p>
            <a:r>
              <a:rPr lang="lt-LT" sz="3600" u="sng" noProof="0" dirty="0">
                <a:solidFill>
                  <a:srgbClr val="00B0F0"/>
                </a:solidFill>
              </a:rPr>
              <a:t>15 užsiėmimo turinys</a:t>
            </a:r>
          </a:p>
        </p:txBody>
      </p:sp>
      <p:grpSp>
        <p:nvGrpSpPr>
          <p:cNvPr id="17" name="Grupo 16">
            <a:extLst>
              <a:ext uri="{FF2B5EF4-FFF2-40B4-BE49-F238E27FC236}">
                <a16:creationId xmlns:a16="http://schemas.microsoft.com/office/drawing/2014/main" id="{1507DAAC-0CF6-FCA5-D10E-0249277517AA}"/>
              </a:ext>
            </a:extLst>
          </p:cNvPr>
          <p:cNvGrpSpPr/>
          <p:nvPr/>
        </p:nvGrpSpPr>
        <p:grpSpPr>
          <a:xfrm>
            <a:off x="3155295" y="1359804"/>
            <a:ext cx="5753301" cy="4138392"/>
            <a:chOff x="3763740" y="1192887"/>
            <a:chExt cx="5429245" cy="3865484"/>
          </a:xfrm>
        </p:grpSpPr>
        <p:cxnSp>
          <p:nvCxnSpPr>
            <p:cNvPr id="18" name="Conector recto 17">
              <a:extLst>
                <a:ext uri="{FF2B5EF4-FFF2-40B4-BE49-F238E27FC236}">
                  <a16:creationId xmlns:a16="http://schemas.microsoft.com/office/drawing/2014/main" id="{F7FE8582-C8C4-21D0-247C-E92C58145520}"/>
                </a:ext>
              </a:extLst>
            </p:cNvPr>
            <p:cNvCxnSpPr>
              <a:cxnSpLocks/>
              <a:stCxn id="26" idx="2"/>
              <a:endCxn id="32" idx="2"/>
            </p:cNvCxnSpPr>
            <p:nvPr/>
          </p:nvCxnSpPr>
          <p:spPr>
            <a:xfrm>
              <a:off x="7717122" y="2506246"/>
              <a:ext cx="30532" cy="255212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Conector recto 18">
              <a:extLst>
                <a:ext uri="{FF2B5EF4-FFF2-40B4-BE49-F238E27FC236}">
                  <a16:creationId xmlns:a16="http://schemas.microsoft.com/office/drawing/2014/main" id="{0207FFEC-B44F-D909-263A-80E5107F3D32}"/>
                </a:ext>
              </a:extLst>
            </p:cNvPr>
            <p:cNvCxnSpPr>
              <a:cxnSpLocks/>
              <a:stCxn id="21" idx="2"/>
              <a:endCxn id="24" idx="2"/>
            </p:cNvCxnSpPr>
            <p:nvPr/>
          </p:nvCxnSpPr>
          <p:spPr>
            <a:xfrm flipH="1">
              <a:off x="4825757" y="3382935"/>
              <a:ext cx="1445" cy="152887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ángulo: esquinas redondeadas 19">
              <a:extLst>
                <a:ext uri="{FF2B5EF4-FFF2-40B4-BE49-F238E27FC236}">
                  <a16:creationId xmlns:a16="http://schemas.microsoft.com/office/drawing/2014/main" id="{4F0E6C9F-F96C-A7E9-7AFF-C86C57B157EB}"/>
                </a:ext>
              </a:extLst>
            </p:cNvPr>
            <p:cNvSpPr/>
            <p:nvPr/>
          </p:nvSpPr>
          <p:spPr>
            <a:xfrm>
              <a:off x="5067882" y="1192887"/>
              <a:ext cx="2326543" cy="590550"/>
            </a:xfrm>
            <a:prstGeom prst="roundRect">
              <a:avLst/>
            </a:prstGeom>
            <a:solidFill>
              <a:schemeClr val="tx2">
                <a:lumMod val="75000"/>
                <a:lumOff val="25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t>Šilumos šaltiniai šilumos siurblių sistemoms</a:t>
              </a:r>
            </a:p>
            <a:p>
              <a:pPr algn="ctr"/>
              <a:r>
                <a:rPr lang="lt-LT" sz="1400" b="1" noProof="0" dirty="0">
                  <a:solidFill>
                    <a:schemeClr val="bg1"/>
                  </a:solidFill>
                </a:rPr>
                <a:t>[L15]</a:t>
              </a:r>
            </a:p>
          </p:txBody>
        </p:sp>
        <p:sp>
          <p:nvSpPr>
            <p:cNvPr id="21" name="Rectángulo: esquinas redondeadas 20">
              <a:extLst>
                <a:ext uri="{FF2B5EF4-FFF2-40B4-BE49-F238E27FC236}">
                  <a16:creationId xmlns:a16="http://schemas.microsoft.com/office/drawing/2014/main" id="{27D2BDE2-1809-ED75-84B5-70C6A1AE6885}"/>
                </a:ext>
              </a:extLst>
            </p:cNvPr>
            <p:cNvSpPr/>
            <p:nvPr/>
          </p:nvSpPr>
          <p:spPr>
            <a:xfrm>
              <a:off x="4018084" y="2792385"/>
              <a:ext cx="1618235"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Įvadas [15.1,15.5]</a:t>
              </a:r>
            </a:p>
          </p:txBody>
        </p:sp>
        <p:sp>
          <p:nvSpPr>
            <p:cNvPr id="22" name="Rectángulo: esquinas redondeadas 21">
              <a:extLst>
                <a:ext uri="{FF2B5EF4-FFF2-40B4-BE49-F238E27FC236}">
                  <a16:creationId xmlns:a16="http://schemas.microsoft.com/office/drawing/2014/main" id="{B27F7D76-BDCD-23FA-5261-6AD786DFCD54}"/>
                </a:ext>
              </a:extLst>
            </p:cNvPr>
            <p:cNvSpPr/>
            <p:nvPr/>
          </p:nvSpPr>
          <p:spPr>
            <a:xfrm>
              <a:off x="3763740" y="3639628"/>
              <a:ext cx="2116028"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Žema tiekimo temperatūra.</a:t>
              </a:r>
            </a:p>
          </p:txBody>
        </p:sp>
        <p:sp>
          <p:nvSpPr>
            <p:cNvPr id="23" name="Rectángulo: esquinas redondeadas 22">
              <a:extLst>
                <a:ext uri="{FF2B5EF4-FFF2-40B4-BE49-F238E27FC236}">
                  <a16:creationId xmlns:a16="http://schemas.microsoft.com/office/drawing/2014/main" id="{265F04F3-AEB7-0E4F-B826-80A80BB67997}"/>
                </a:ext>
              </a:extLst>
            </p:cNvPr>
            <p:cNvSpPr/>
            <p:nvPr/>
          </p:nvSpPr>
          <p:spPr>
            <a:xfrm>
              <a:off x="3884633" y="4106064"/>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200" noProof="0" dirty="0">
                  <a:solidFill>
                    <a:schemeClr val="tx1"/>
                  </a:solidFill>
                </a:rPr>
                <a:t>Mažas ΔT (tiekimas-grąža)</a:t>
              </a:r>
            </a:p>
          </p:txBody>
        </p:sp>
        <p:sp>
          <p:nvSpPr>
            <p:cNvPr id="24" name="Rectángulo: esquinas redondeadas 23">
              <a:extLst>
                <a:ext uri="{FF2B5EF4-FFF2-40B4-BE49-F238E27FC236}">
                  <a16:creationId xmlns:a16="http://schemas.microsoft.com/office/drawing/2014/main" id="{11199510-CCB1-392A-1E3A-638B6CE64F22}"/>
                </a:ext>
              </a:extLst>
            </p:cNvPr>
            <p:cNvSpPr/>
            <p:nvPr/>
          </p:nvSpPr>
          <p:spPr>
            <a:xfrm>
              <a:off x="3884633" y="4572500"/>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Šiluminė inercija</a:t>
              </a:r>
            </a:p>
          </p:txBody>
        </p:sp>
        <p:sp>
          <p:nvSpPr>
            <p:cNvPr id="25" name="Rectángulo 24">
              <a:extLst>
                <a:ext uri="{FF2B5EF4-FFF2-40B4-BE49-F238E27FC236}">
                  <a16:creationId xmlns:a16="http://schemas.microsoft.com/office/drawing/2014/main" id="{9BC2AE05-05BD-7F46-3335-F44F6084F040}"/>
                </a:ext>
              </a:extLst>
            </p:cNvPr>
            <p:cNvSpPr/>
            <p:nvPr/>
          </p:nvSpPr>
          <p:spPr>
            <a:xfrm>
              <a:off x="3913255" y="2043001"/>
              <a:ext cx="1808887" cy="4632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Turi specifinių reikalavimų</a:t>
              </a:r>
            </a:p>
          </p:txBody>
        </p:sp>
        <p:sp>
          <p:nvSpPr>
            <p:cNvPr id="26" name="Rectángulo 25">
              <a:extLst>
                <a:ext uri="{FF2B5EF4-FFF2-40B4-BE49-F238E27FC236}">
                  <a16:creationId xmlns:a16="http://schemas.microsoft.com/office/drawing/2014/main" id="{B6BD441E-109C-9F28-38E9-90E3A0DAD4BE}"/>
                </a:ext>
              </a:extLst>
            </p:cNvPr>
            <p:cNvSpPr/>
            <p:nvPr/>
          </p:nvSpPr>
          <p:spPr>
            <a:xfrm>
              <a:off x="6241259" y="2043000"/>
              <a:ext cx="2951726" cy="4632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Skirtingi modeliai yra suderinami su šilumos siurbliais</a:t>
              </a:r>
            </a:p>
          </p:txBody>
        </p:sp>
        <p:sp>
          <p:nvSpPr>
            <p:cNvPr id="27" name="Rectángulo: esquinas redondeadas 26">
              <a:extLst>
                <a:ext uri="{FF2B5EF4-FFF2-40B4-BE49-F238E27FC236}">
                  <a16:creationId xmlns:a16="http://schemas.microsoft.com/office/drawing/2014/main" id="{D1ACC8E4-190E-5F5C-1D91-5E9E3B588FB4}"/>
                </a:ext>
              </a:extLst>
            </p:cNvPr>
            <p:cNvSpPr/>
            <p:nvPr/>
          </p:nvSpPr>
          <p:spPr>
            <a:xfrm>
              <a:off x="6746083" y="2811435"/>
              <a:ext cx="2003142"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Radiatoriai [15.2]</a:t>
              </a:r>
            </a:p>
          </p:txBody>
        </p:sp>
        <p:cxnSp>
          <p:nvCxnSpPr>
            <p:cNvPr id="28" name="Conector: angular 27">
              <a:extLst>
                <a:ext uri="{FF2B5EF4-FFF2-40B4-BE49-F238E27FC236}">
                  <a16:creationId xmlns:a16="http://schemas.microsoft.com/office/drawing/2014/main" id="{DF9421D5-CA48-76F2-F9F1-1DD3B523C860}"/>
                </a:ext>
              </a:extLst>
            </p:cNvPr>
            <p:cNvCxnSpPr>
              <a:cxnSpLocks/>
              <a:stCxn id="20" idx="1"/>
              <a:endCxn id="25" idx="0"/>
            </p:cNvCxnSpPr>
            <p:nvPr/>
          </p:nvCxnSpPr>
          <p:spPr>
            <a:xfrm rot="10800000" flipV="1">
              <a:off x="4817698" y="1488161"/>
              <a:ext cx="250183" cy="554839"/>
            </a:xfrm>
            <a:prstGeom prst="bentConnector2">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Conector recto 28">
              <a:extLst>
                <a:ext uri="{FF2B5EF4-FFF2-40B4-BE49-F238E27FC236}">
                  <a16:creationId xmlns:a16="http://schemas.microsoft.com/office/drawing/2014/main" id="{8193F98A-C967-D348-BD79-3DB2336DCD95}"/>
                </a:ext>
              </a:extLst>
            </p:cNvPr>
            <p:cNvCxnSpPr>
              <a:cxnSpLocks/>
              <a:stCxn id="25" idx="2"/>
              <a:endCxn id="21" idx="0"/>
            </p:cNvCxnSpPr>
            <p:nvPr/>
          </p:nvCxnSpPr>
          <p:spPr>
            <a:xfrm>
              <a:off x="4817699" y="2506247"/>
              <a:ext cx="9503" cy="28613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Conector: angular 29">
              <a:extLst>
                <a:ext uri="{FF2B5EF4-FFF2-40B4-BE49-F238E27FC236}">
                  <a16:creationId xmlns:a16="http://schemas.microsoft.com/office/drawing/2014/main" id="{3402D8A4-5D5B-5E7F-9EC4-D42B41695559}"/>
                </a:ext>
              </a:extLst>
            </p:cNvPr>
            <p:cNvCxnSpPr>
              <a:cxnSpLocks/>
              <a:stCxn id="20" idx="3"/>
              <a:endCxn id="26" idx="0"/>
            </p:cNvCxnSpPr>
            <p:nvPr/>
          </p:nvCxnSpPr>
          <p:spPr>
            <a:xfrm>
              <a:off x="7394425" y="1488162"/>
              <a:ext cx="322697" cy="554838"/>
            </a:xfrm>
            <a:prstGeom prst="bentConnector2">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Rectángulo: esquinas redondeadas 30">
              <a:extLst>
                <a:ext uri="{FF2B5EF4-FFF2-40B4-BE49-F238E27FC236}">
                  <a16:creationId xmlns:a16="http://schemas.microsoft.com/office/drawing/2014/main" id="{ED748C39-BFE4-8204-027C-3F0D84210827}"/>
                </a:ext>
              </a:extLst>
            </p:cNvPr>
            <p:cNvSpPr/>
            <p:nvPr/>
          </p:nvSpPr>
          <p:spPr>
            <a:xfrm>
              <a:off x="6746083" y="3639628"/>
              <a:ext cx="2003142"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Grindinis šildymas [15.3]</a:t>
              </a:r>
            </a:p>
          </p:txBody>
        </p:sp>
        <p:sp>
          <p:nvSpPr>
            <p:cNvPr id="32" name="Rectángulo: esquinas redondeadas 31">
              <a:extLst>
                <a:ext uri="{FF2B5EF4-FFF2-40B4-BE49-F238E27FC236}">
                  <a16:creationId xmlns:a16="http://schemas.microsoft.com/office/drawing/2014/main" id="{D40F7828-E526-6577-CF8E-DD39FF163ACF}"/>
                </a:ext>
              </a:extLst>
            </p:cNvPr>
            <p:cNvSpPr/>
            <p:nvPr/>
          </p:nvSpPr>
          <p:spPr>
            <a:xfrm>
              <a:off x="6746083" y="4467821"/>
              <a:ext cx="2003142"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Ventiliatoriai [15.4]</a:t>
              </a:r>
            </a:p>
          </p:txBody>
        </p:sp>
      </p:grpSp>
    </p:spTree>
    <p:extLst>
      <p:ext uri="{BB962C8B-B14F-4D97-AF65-F5344CB8AC3E}">
        <p14:creationId xmlns:p14="http://schemas.microsoft.com/office/powerpoint/2010/main" val="1133612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D09B5-DE2E-BA66-7A76-A1DBA5F4C16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4864924-AD2D-918D-9B9E-3E09A613B17F}"/>
              </a:ext>
            </a:extLst>
          </p:cNvPr>
          <p:cNvSpPr>
            <a:spLocks noGrp="1"/>
          </p:cNvSpPr>
          <p:nvPr>
            <p:ph type="title"/>
          </p:nvPr>
        </p:nvSpPr>
        <p:spPr>
          <a:xfrm>
            <a:off x="636494" y="537758"/>
            <a:ext cx="10382026" cy="858335"/>
          </a:xfrm>
        </p:spPr>
        <p:txBody>
          <a:bodyPr>
            <a:normAutofit/>
          </a:bodyPr>
          <a:lstStyle/>
          <a:p>
            <a:r>
              <a:rPr lang="lt-LT" sz="3200" noProof="0" dirty="0"/>
              <a:t>15.1 Įvadas</a:t>
            </a:r>
          </a:p>
        </p:txBody>
      </p:sp>
      <p:sp>
        <p:nvSpPr>
          <p:cNvPr id="3" name="Marcador de contenido 2">
            <a:extLst>
              <a:ext uri="{FF2B5EF4-FFF2-40B4-BE49-F238E27FC236}">
                <a16:creationId xmlns:a16="http://schemas.microsoft.com/office/drawing/2014/main" id="{30A5DC53-FFAA-0541-B46F-05B7AAD95F83}"/>
              </a:ext>
            </a:extLst>
          </p:cNvPr>
          <p:cNvSpPr>
            <a:spLocks noGrp="1"/>
          </p:cNvSpPr>
          <p:nvPr>
            <p:ph idx="1"/>
          </p:nvPr>
        </p:nvSpPr>
        <p:spPr>
          <a:xfrm>
            <a:off x="704460" y="1396093"/>
            <a:ext cx="10379374" cy="4038603"/>
          </a:xfrm>
        </p:spPr>
        <p:txBody>
          <a:bodyPr>
            <a:normAutofit fontScale="92500" lnSpcReduction="10000"/>
          </a:bodyPr>
          <a:lstStyle/>
          <a:p>
            <a:r>
              <a:rPr lang="lt-LT" sz="2000" noProof="0" dirty="0">
                <a:solidFill>
                  <a:srgbClr val="0070C0"/>
                </a:solidFill>
              </a:rPr>
              <a:t>Šilumos skleidėjai (emiteriai), t.y. galiniai įrenginiai proceso kontūre atiduodantys šilumą vartotojui, yra hidraulinės šildymo ar vėsinimo sistemos komponentai, perduodantys šiluminę energiją iš šilumos siurblio vandens kontūro į kondicionuojamas patalpas. </a:t>
            </a:r>
          </a:p>
          <a:p>
            <a:r>
              <a:rPr lang="lt-LT" sz="2000" noProof="0" dirty="0">
                <a:solidFill>
                  <a:srgbClr val="0070C0"/>
                </a:solidFill>
              </a:rPr>
              <a:t>Jų pasirinkimas, tai visų pirma labai svarbus projektinis sprendimas, nes šilumos siurbliai efektyviausiai veikia esant santykinai žemai tiekimo temperatūrai (&lt;50ºC)</a:t>
            </a:r>
          </a:p>
          <a:p>
            <a:r>
              <a:rPr lang="lt-LT" sz="2000" noProof="0" dirty="0">
                <a:solidFill>
                  <a:srgbClr val="0070C0"/>
                </a:solidFill>
              </a:rPr>
              <a:t>Todėl naudojamo šilumos skleidėjo tipas turi tiesioginę įtaką bendram sistemos veikimui, sezoniniam sistemos efektyvumui ir </a:t>
            </a:r>
            <a:r>
              <a:rPr lang="lt-LT" sz="2000" dirty="0">
                <a:solidFill>
                  <a:srgbClr val="0070C0"/>
                </a:solidFill>
              </a:rPr>
              <a:t>vartotojo </a:t>
            </a:r>
            <a:r>
              <a:rPr lang="lt-LT" sz="2000" noProof="0" dirty="0">
                <a:solidFill>
                  <a:srgbClr val="0070C0"/>
                </a:solidFill>
              </a:rPr>
              <a:t>komfortui. </a:t>
            </a:r>
          </a:p>
          <a:p>
            <a:r>
              <a:rPr lang="lt-LT" sz="2000" noProof="0" dirty="0">
                <a:solidFill>
                  <a:srgbClr val="0070C0"/>
                </a:solidFill>
              </a:rPr>
              <a:t>Modernizavimo projektuose šilumos skleidėjai tampa kritiniu veiksniu, nes </a:t>
            </a:r>
            <a:r>
              <a:rPr lang="lt-LT" sz="2000" dirty="0">
                <a:solidFill>
                  <a:srgbClr val="0070C0"/>
                </a:solidFill>
              </a:rPr>
              <a:t>suprojektuotos darbui su aukštos temperatūros boileriais </a:t>
            </a:r>
            <a:r>
              <a:rPr lang="lt-LT" sz="2000" noProof="0" dirty="0">
                <a:solidFill>
                  <a:srgbClr val="0070C0"/>
                </a:solidFill>
              </a:rPr>
              <a:t>sistemos, eksploatuojantjas su šilumos siurbliu paprastai turi veikti žemesnėmis temperatūromis. Todėl esamų šilumos skleidėjų suderinamumo įvertinimas yra būtinas techniniam ir ekonominiam projekto įgyvendinamumui</a:t>
            </a:r>
          </a:p>
          <a:p>
            <a:pPr marL="45720" indent="0">
              <a:buNone/>
            </a:pPr>
            <a:endParaRPr lang="lt-LT" sz="2000" noProof="0" dirty="0">
              <a:solidFill>
                <a:srgbClr val="0070C0"/>
              </a:solidFill>
            </a:endParaRPr>
          </a:p>
          <a:p>
            <a:pPr marL="45720" indent="0">
              <a:buNone/>
            </a:pPr>
            <a:r>
              <a:rPr lang="lt-LT" sz="2000" noProof="0" dirty="0">
                <a:solidFill>
                  <a:srgbClr val="0070C0"/>
                </a:solidFill>
              </a:rPr>
              <a:t>Šiame užsiėmime pagrindinis dėmesys skiriamas dažniausiai šilumos siurblių sistemose naudojamiems šilumos skleidėjams, analizuojamas jų tinkamumas/pritaikomumas tiek naujiems įrenginiams/ sistemoms, tiek modernizavimo projektams.</a:t>
            </a:r>
          </a:p>
        </p:txBody>
      </p:sp>
    </p:spTree>
    <p:extLst>
      <p:ext uri="{BB962C8B-B14F-4D97-AF65-F5344CB8AC3E}">
        <p14:creationId xmlns:p14="http://schemas.microsoft.com/office/powerpoint/2010/main" val="1642309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FBD67-94CA-6E92-3040-B6CE0E501D7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E110739-C1CB-4AA5-A6C2-CD7F8868971E}"/>
              </a:ext>
            </a:extLst>
          </p:cNvPr>
          <p:cNvSpPr>
            <a:spLocks noGrp="1"/>
          </p:cNvSpPr>
          <p:nvPr>
            <p:ph type="title"/>
          </p:nvPr>
        </p:nvSpPr>
        <p:spPr>
          <a:xfrm>
            <a:off x="462323" y="364814"/>
            <a:ext cx="10686826" cy="797859"/>
          </a:xfrm>
        </p:spPr>
        <p:txBody>
          <a:bodyPr>
            <a:normAutofit/>
          </a:bodyPr>
          <a:lstStyle/>
          <a:p>
            <a:r>
              <a:rPr lang="lt-LT" sz="3200" noProof="0" dirty="0"/>
              <a:t>15.2 Radiatoriai</a:t>
            </a:r>
          </a:p>
        </p:txBody>
      </p:sp>
      <p:sp>
        <p:nvSpPr>
          <p:cNvPr id="3" name="Marcador de contenido 2">
            <a:extLst>
              <a:ext uri="{FF2B5EF4-FFF2-40B4-BE49-F238E27FC236}">
                <a16:creationId xmlns:a16="http://schemas.microsoft.com/office/drawing/2014/main" id="{35DF81F1-5870-9628-FCB5-B4BC7FAE2AFC}"/>
              </a:ext>
            </a:extLst>
          </p:cNvPr>
          <p:cNvSpPr>
            <a:spLocks noGrp="1"/>
          </p:cNvSpPr>
          <p:nvPr>
            <p:ph idx="1"/>
          </p:nvPr>
        </p:nvSpPr>
        <p:spPr>
          <a:xfrm>
            <a:off x="500614" y="1162673"/>
            <a:ext cx="5946642" cy="4481280"/>
          </a:xfrm>
        </p:spPr>
        <p:txBody>
          <a:bodyPr>
            <a:noAutofit/>
          </a:bodyPr>
          <a:lstStyle/>
          <a:p>
            <a:pPr marL="45720" indent="0">
              <a:buNone/>
            </a:pPr>
            <a:r>
              <a:rPr lang="lt-LT" sz="1700" b="1" noProof="0" dirty="0">
                <a:solidFill>
                  <a:srgbClr val="0070C0"/>
                </a:solidFill>
              </a:rPr>
              <a:t>Apibrėžimas</a:t>
            </a:r>
          </a:p>
          <a:p>
            <a:r>
              <a:rPr lang="lt-LT" sz="1700" noProof="0" dirty="0">
                <a:solidFill>
                  <a:srgbClr val="0070C0"/>
                </a:solidFill>
              </a:rPr>
              <a:t>Radiatoriai yra hidro-šilumos skleidėjai, kuriuose šiltas/karštas vanduo cirkuliuoja per jų metalinį korpusą, ir taip perduodama šiluma vartotojo patalpai konvekcijos ir šiluminės spinduliuotės būdu. Gyvenamuosiuose pastatuose konvekcija paprastai sudaro didžiausią šilumos perdavimo dalį.
Radiatorių </a:t>
            </a:r>
            <a:r>
              <a:rPr lang="lt-LT" sz="1700" dirty="0">
                <a:solidFill>
                  <a:srgbClr val="0070C0"/>
                </a:solidFill>
              </a:rPr>
              <a:t>efektyvumas</a:t>
            </a:r>
            <a:r>
              <a:rPr lang="lt-LT" sz="1700" noProof="0" dirty="0">
                <a:solidFill>
                  <a:srgbClr val="0070C0"/>
                </a:solidFill>
              </a:rPr>
              <a:t> priklauso nuo medžiagos ir konstrukcijos. Ketaus radiatoriai pasižymi didele šilumine inercija ir lėta reakcija, plieniniai plokšteliniai radiatoriai turi vidutinę inerciją ir yra plačiai naudojami, o aliumininiai radiatoriai pasižymi maža šilumine inercija ir greita dinamika. 
Radiatoriai įprastai lyginami prie temperatūrų skirtumo ΔT = 50 °C, kuris atitinka aukštas tiekiamo vandens temperatūras, būdingas boilerinėms sistemoms (ΔT yra skirtumas tarp vidutinės radiatoriaus temperatūros ir patalpos temperatūros).</a:t>
            </a:r>
          </a:p>
        </p:txBody>
      </p:sp>
      <p:sp>
        <p:nvSpPr>
          <p:cNvPr id="7" name="Text Placeholder 3">
            <a:extLst>
              <a:ext uri="{FF2B5EF4-FFF2-40B4-BE49-F238E27FC236}">
                <a16:creationId xmlns:a16="http://schemas.microsoft.com/office/drawing/2014/main" id="{FEDD2336-744A-9DE7-0A7A-EA456CBADD8D}"/>
              </a:ext>
            </a:extLst>
          </p:cNvPr>
          <p:cNvSpPr txBox="1">
            <a:spLocks/>
          </p:cNvSpPr>
          <p:nvPr/>
        </p:nvSpPr>
        <p:spPr>
          <a:xfrm>
            <a:off x="6741990" y="1516284"/>
            <a:ext cx="4796712" cy="661871"/>
          </a:xfrm>
          <a:prstGeom prst="rect">
            <a:avLst/>
          </a:prstGeom>
          <a:noFill/>
          <a:ln>
            <a:noFill/>
          </a:ln>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400" noProof="0" dirty="0">
                <a:solidFill>
                  <a:srgbClr val="FF9900"/>
                </a:solidFill>
                <a:latin typeface="Corbel" panose="020B0503020204020204" pitchFamily="34" charset="0"/>
              </a:rPr>
              <a:t>Aliuminis radiatorius (kairėje), plieninis radiatorius (centre), ketaus radiatorius (dešinėje)</a:t>
            </a:r>
          </a:p>
        </p:txBody>
      </p:sp>
      <p:pic>
        <p:nvPicPr>
          <p:cNvPr id="4" name="Imagen 3" descr="Imagen que contiene interior, grande, lavabo, parado&#10;&#10;El contenido generado por IA puede ser incorrecto.">
            <a:extLst>
              <a:ext uri="{FF2B5EF4-FFF2-40B4-BE49-F238E27FC236}">
                <a16:creationId xmlns:a16="http://schemas.microsoft.com/office/drawing/2014/main" id="{9239E8A2-F66E-6363-5143-B59C6DA7C2F7}"/>
              </a:ext>
            </a:extLst>
          </p:cNvPr>
          <p:cNvPicPr>
            <a:picLocks noChangeAspect="1"/>
          </p:cNvPicPr>
          <p:nvPr/>
        </p:nvPicPr>
        <p:blipFill>
          <a:blip r:embed="rId2"/>
          <a:stretch>
            <a:fillRect/>
          </a:stretch>
        </p:blipFill>
        <p:spPr>
          <a:xfrm>
            <a:off x="6671895" y="2350038"/>
            <a:ext cx="4936902" cy="2157923"/>
          </a:xfrm>
          <a:prstGeom prst="rect">
            <a:avLst/>
          </a:prstGeom>
        </p:spPr>
      </p:pic>
    </p:spTree>
    <p:extLst>
      <p:ext uri="{BB962C8B-B14F-4D97-AF65-F5344CB8AC3E}">
        <p14:creationId xmlns:p14="http://schemas.microsoft.com/office/powerpoint/2010/main" val="1136594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9A90B-3AD7-4AEE-B6BA-2FB10197A64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C509EBA-E88E-640C-F11C-BE4115F11A92}"/>
              </a:ext>
            </a:extLst>
          </p:cNvPr>
          <p:cNvSpPr>
            <a:spLocks noGrp="1"/>
          </p:cNvSpPr>
          <p:nvPr>
            <p:ph type="title"/>
          </p:nvPr>
        </p:nvSpPr>
        <p:spPr>
          <a:xfrm>
            <a:off x="462323" y="364814"/>
            <a:ext cx="10686826" cy="797859"/>
          </a:xfrm>
        </p:spPr>
        <p:txBody>
          <a:bodyPr>
            <a:normAutofit/>
          </a:bodyPr>
          <a:lstStyle/>
          <a:p>
            <a:r>
              <a:rPr lang="lt-LT" sz="3200" noProof="0" dirty="0"/>
              <a:t>15.2 Radiatoriai</a:t>
            </a:r>
          </a:p>
        </p:txBody>
      </p:sp>
      <p:sp>
        <p:nvSpPr>
          <p:cNvPr id="3" name="Marcador de contenido 2">
            <a:extLst>
              <a:ext uri="{FF2B5EF4-FFF2-40B4-BE49-F238E27FC236}">
                <a16:creationId xmlns:a16="http://schemas.microsoft.com/office/drawing/2014/main" id="{02C0034C-B086-9A35-A3F0-28DCD64B7C34}"/>
              </a:ext>
            </a:extLst>
          </p:cNvPr>
          <p:cNvSpPr>
            <a:spLocks noGrp="1"/>
          </p:cNvSpPr>
          <p:nvPr>
            <p:ph idx="1"/>
          </p:nvPr>
        </p:nvSpPr>
        <p:spPr>
          <a:xfrm>
            <a:off x="334768" y="1045942"/>
            <a:ext cx="6505869" cy="4826294"/>
          </a:xfrm>
        </p:spPr>
        <p:txBody>
          <a:bodyPr>
            <a:noAutofit/>
          </a:bodyPr>
          <a:lstStyle/>
          <a:p>
            <a:pPr marL="45720" indent="0">
              <a:buNone/>
            </a:pPr>
            <a:r>
              <a:rPr lang="lt-LT" sz="1900" b="1" noProof="0" dirty="0">
                <a:solidFill>
                  <a:srgbClr val="0070C0"/>
                </a:solidFill>
              </a:rPr>
              <a:t>Šilumos atidavimas</a:t>
            </a:r>
          </a:p>
          <a:p>
            <a:r>
              <a:rPr lang="lt-LT" sz="1900" noProof="0" dirty="0">
                <a:solidFill>
                  <a:srgbClr val="0070C0"/>
                </a:solidFill>
              </a:rPr>
              <a:t>Radiatoriaus atiduodama šiluminė galia priklauso nuo suminio šilumos perdavimo koeficiento, šilumą atiduodančio paviršiaus ploto ir temperatūrų skirtumo tarp radiatoriaus ir patalpos. Tipiniai suminiai šilumos perdavimo koeficientai yra nuo 10 iki 15 W/m²K (konvekcija + spinduliuotė).</a:t>
            </a:r>
          </a:p>
          <a:p>
            <a:r>
              <a:rPr lang="lt-LT" sz="1900" noProof="0" dirty="0">
                <a:solidFill>
                  <a:srgbClr val="0070C0"/>
                </a:solidFill>
              </a:rPr>
              <a:t>Gamintojai paprastai pateikia šilumos galią vienam radiatoriaus elementui esant skirtingoms ΔT reikšmėms. Pavyzdžiui, pavaizduotame modelyje vienas radiatoriaus elementas išskiria 63,7 W esant ΔT = 30 °C. Norint padengti 900 W didžiausią šildymo apkrovą, reikėtų iš viso 15 elementų.</a:t>
            </a:r>
          </a:p>
          <a:p>
            <a:r>
              <a:rPr lang="lt-LT" sz="1900" noProof="0" dirty="0">
                <a:solidFill>
                  <a:srgbClr val="0070C0"/>
                </a:solidFill>
              </a:rPr>
              <a:t>Formulė su laipsnio rodikliu (n), kuris paprastai yra tarp 1,25 ir 1,35, leidžia įvertinti radiatoriaus šilumos galią esant skirtingoms temperatūroms, kai žinomas tik vienas dėmuo.</a:t>
            </a:r>
          </a:p>
        </p:txBody>
      </p:sp>
      <p:sp>
        <p:nvSpPr>
          <p:cNvPr id="7" name="Text Placeholder 3">
            <a:extLst>
              <a:ext uri="{FF2B5EF4-FFF2-40B4-BE49-F238E27FC236}">
                <a16:creationId xmlns:a16="http://schemas.microsoft.com/office/drawing/2014/main" id="{7B9B17A8-1760-71CA-FBCE-2B2104CEED9B}"/>
              </a:ext>
            </a:extLst>
          </p:cNvPr>
          <p:cNvSpPr txBox="1">
            <a:spLocks/>
          </p:cNvSpPr>
          <p:nvPr/>
        </p:nvSpPr>
        <p:spPr>
          <a:xfrm>
            <a:off x="6684885" y="1131175"/>
            <a:ext cx="3290206" cy="408011"/>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FF9900"/>
                </a:solidFill>
                <a:latin typeface="Corbel" panose="020B0503020204020204" pitchFamily="34" charset="0"/>
              </a:rPr>
              <a:t>Radiatorių dydžių lentelės pavyzdys</a:t>
            </a:r>
          </a:p>
        </p:txBody>
      </p:sp>
      <p:pic>
        <p:nvPicPr>
          <p:cNvPr id="5" name="Imagen 4">
            <a:extLst>
              <a:ext uri="{FF2B5EF4-FFF2-40B4-BE49-F238E27FC236}">
                <a16:creationId xmlns:a16="http://schemas.microsoft.com/office/drawing/2014/main" id="{5BDD72AA-A225-888E-094E-1938AC297C67}"/>
              </a:ext>
            </a:extLst>
          </p:cNvPr>
          <p:cNvPicPr>
            <a:picLocks noChangeAspect="1"/>
          </p:cNvPicPr>
          <p:nvPr/>
        </p:nvPicPr>
        <p:blipFill>
          <a:blip r:embed="rId2"/>
          <a:stretch>
            <a:fillRect/>
          </a:stretch>
        </p:blipFill>
        <p:spPr>
          <a:xfrm>
            <a:off x="6840638" y="1494023"/>
            <a:ext cx="5016593" cy="4132942"/>
          </a:xfrm>
          <a:prstGeom prst="rect">
            <a:avLst/>
          </a:prstGeom>
        </p:spPr>
      </p:pic>
      <p:pic>
        <p:nvPicPr>
          <p:cNvPr id="8" name="Imagen 7">
            <a:extLst>
              <a:ext uri="{FF2B5EF4-FFF2-40B4-BE49-F238E27FC236}">
                <a16:creationId xmlns:a16="http://schemas.microsoft.com/office/drawing/2014/main" id="{A8116359-EBAF-3F40-8FAB-E08C425C747D}"/>
              </a:ext>
            </a:extLst>
          </p:cNvPr>
          <p:cNvPicPr>
            <a:picLocks noChangeAspect="1"/>
          </p:cNvPicPr>
          <p:nvPr/>
        </p:nvPicPr>
        <p:blipFill>
          <a:blip r:embed="rId3"/>
          <a:stretch>
            <a:fillRect/>
          </a:stretch>
        </p:blipFill>
        <p:spPr>
          <a:xfrm>
            <a:off x="3671562" y="5514998"/>
            <a:ext cx="1914792" cy="714475"/>
          </a:xfrm>
          <a:prstGeom prst="rect">
            <a:avLst/>
          </a:prstGeom>
        </p:spPr>
      </p:pic>
    </p:spTree>
    <p:extLst>
      <p:ext uri="{BB962C8B-B14F-4D97-AF65-F5344CB8AC3E}">
        <p14:creationId xmlns:p14="http://schemas.microsoft.com/office/powerpoint/2010/main" val="3986779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4FB18-4433-1B1D-05D4-5B64FDDFF93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79ACB87-4ED3-0EA0-E426-9D9B52131DC3}"/>
              </a:ext>
            </a:extLst>
          </p:cNvPr>
          <p:cNvSpPr>
            <a:spLocks noGrp="1"/>
          </p:cNvSpPr>
          <p:nvPr>
            <p:ph type="title"/>
          </p:nvPr>
        </p:nvSpPr>
        <p:spPr>
          <a:xfrm>
            <a:off x="462323" y="364814"/>
            <a:ext cx="10686826" cy="797859"/>
          </a:xfrm>
        </p:spPr>
        <p:txBody>
          <a:bodyPr>
            <a:normAutofit/>
          </a:bodyPr>
          <a:lstStyle/>
          <a:p>
            <a:r>
              <a:rPr lang="lt-LT" sz="3200" noProof="0" dirty="0"/>
              <a:t>15.2 Radiatoriai</a:t>
            </a:r>
          </a:p>
        </p:txBody>
      </p:sp>
      <p:sp>
        <p:nvSpPr>
          <p:cNvPr id="3" name="Marcador de contenido 2">
            <a:extLst>
              <a:ext uri="{FF2B5EF4-FFF2-40B4-BE49-F238E27FC236}">
                <a16:creationId xmlns:a16="http://schemas.microsoft.com/office/drawing/2014/main" id="{BEE92C54-03E5-DE74-92FA-E8FFC9C39223}"/>
              </a:ext>
            </a:extLst>
          </p:cNvPr>
          <p:cNvSpPr>
            <a:spLocks noGrp="1"/>
          </p:cNvSpPr>
          <p:nvPr>
            <p:ph idx="1"/>
          </p:nvPr>
        </p:nvSpPr>
        <p:spPr>
          <a:xfrm>
            <a:off x="334770" y="1045942"/>
            <a:ext cx="5946642" cy="4657048"/>
          </a:xfrm>
        </p:spPr>
        <p:txBody>
          <a:bodyPr>
            <a:noAutofit/>
          </a:bodyPr>
          <a:lstStyle/>
          <a:p>
            <a:pPr marL="45720" indent="0">
              <a:buNone/>
            </a:pPr>
            <a:r>
              <a:rPr lang="lt-LT" sz="1900" b="1" noProof="0" dirty="0">
                <a:solidFill>
                  <a:srgbClr val="0070C0"/>
                </a:solidFill>
              </a:rPr>
              <a:t>Radiatoriai renovacijos projektuose</a:t>
            </a:r>
          </a:p>
          <a:p>
            <a:r>
              <a:rPr lang="lt-LT" sz="1900" noProof="0" dirty="0">
                <a:solidFill>
                  <a:srgbClr val="0070C0"/>
                </a:solidFill>
              </a:rPr>
              <a:t>Renovacijos projektuose radiatoriai, </a:t>
            </a:r>
            <a:r>
              <a:rPr lang="lt-LT" sz="1900" dirty="0">
                <a:solidFill>
                  <a:srgbClr val="0070C0"/>
                </a:solidFill>
              </a:rPr>
              <a:t>suprojektuoti tik boilerių</a:t>
            </a:r>
            <a:r>
              <a:rPr lang="lt-LT" sz="1900" noProof="0" dirty="0">
                <a:solidFill>
                  <a:srgbClr val="0070C0"/>
                </a:solidFill>
              </a:rPr>
              <a:t> sistemoms, dažnai veikia žemesnėje temperatūroje, kai jie prijungti prie šilumos siurblio</a:t>
            </a:r>
          </a:p>
          <a:p>
            <a:pPr marL="45720" indent="0">
              <a:buNone/>
            </a:pPr>
            <a:r>
              <a:rPr lang="lt-LT" sz="1900" noProof="0" dirty="0">
                <a:solidFill>
                  <a:srgbClr val="0070C0"/>
                </a:solidFill>
              </a:rPr>
              <a:t>Pavyzdys:</a:t>
            </a:r>
          </a:p>
          <a:p>
            <a:pPr marL="266700" indent="0">
              <a:buNone/>
            </a:pPr>
            <a:r>
              <a:rPr lang="lt-LT" sz="1900" b="1" noProof="0" dirty="0">
                <a:solidFill>
                  <a:srgbClr val="0070C0"/>
                </a:solidFill>
              </a:rPr>
              <a:t>Originali sistema</a:t>
            </a:r>
          </a:p>
          <a:p>
            <a:pPr marL="628650" indent="0">
              <a:buNone/>
            </a:pPr>
            <a:r>
              <a:rPr lang="lt-LT" sz="1400" noProof="0" dirty="0">
                <a:solidFill>
                  <a:srgbClr val="0070C0"/>
                </a:solidFill>
              </a:rPr>
              <a:t>Šilumos generatorius: dujinis katilas
Tiekimo/grąžinimo temperatūra: 70°C/50°C (</a:t>
            </a:r>
            <a:r>
              <a:rPr lang="lt-LT" sz="1400" noProof="0" dirty="0" err="1">
                <a:solidFill>
                  <a:srgbClr val="0070C0"/>
                </a:solidFill>
              </a:rPr>
              <a:t>ΔTvanduo</a:t>
            </a:r>
            <a:r>
              <a:rPr lang="lt-LT" sz="1400" noProof="0" dirty="0">
                <a:solidFill>
                  <a:srgbClr val="0070C0"/>
                </a:solidFill>
              </a:rPr>
              <a:t> = 20°C)
Kambario temperatūra = 20°C
Radiatorius – kambario temperatūros skirtumas 
(ΔT) = (70+50)/2 – 20 = 40 °C
Šilumos emisija = </a:t>
            </a:r>
            <a:r>
              <a:rPr lang="lt-LT" sz="1400" noProof="0" dirty="0">
                <a:solidFill>
                  <a:srgbClr val="FF0000"/>
                </a:solidFill>
              </a:rPr>
              <a:t>800 W</a:t>
            </a:r>
            <a:r>
              <a:rPr lang="lt-LT" sz="1400" noProof="0" dirty="0">
                <a:solidFill>
                  <a:srgbClr val="0070C0"/>
                </a:solidFill>
              </a:rPr>
              <a:t>
Vandens srautas = Q/(</a:t>
            </a:r>
            <a:r>
              <a:rPr lang="lt-LT" sz="1400" noProof="0" dirty="0" err="1">
                <a:solidFill>
                  <a:srgbClr val="0070C0"/>
                </a:solidFill>
              </a:rPr>
              <a:t>c_p</a:t>
            </a:r>
            <a:r>
              <a:rPr lang="lt-LT" sz="1400" noProof="0" dirty="0">
                <a:solidFill>
                  <a:srgbClr val="0070C0"/>
                </a:solidFill>
              </a:rPr>
              <a:t>·〖∆T〗_</a:t>
            </a:r>
            <a:r>
              <a:rPr lang="lt-LT" sz="1400" noProof="0" dirty="0" err="1">
                <a:solidFill>
                  <a:srgbClr val="0070C0"/>
                </a:solidFill>
              </a:rPr>
              <a:t>water</a:t>
            </a:r>
            <a:r>
              <a:rPr lang="lt-LT" sz="1400" noProof="0" dirty="0">
                <a:solidFill>
                  <a:srgbClr val="0070C0"/>
                </a:solidFill>
              </a:rPr>
              <a:t> ) = 0.57 litro/min</a:t>
            </a:r>
          </a:p>
          <a:p>
            <a:pPr marL="266700" indent="0">
              <a:buNone/>
            </a:pPr>
            <a:r>
              <a:rPr lang="lt-LT" sz="1900" b="1" noProof="0" dirty="0">
                <a:solidFill>
                  <a:srgbClr val="0070C0"/>
                </a:solidFill>
              </a:rPr>
              <a:t>Renovuota sistema</a:t>
            </a:r>
          </a:p>
          <a:p>
            <a:pPr marL="628650" indent="0">
              <a:buNone/>
            </a:pPr>
            <a:r>
              <a:rPr lang="lt-LT" sz="1400" noProof="0" dirty="0">
                <a:solidFill>
                  <a:srgbClr val="0070C0"/>
                </a:solidFill>
              </a:rPr>
              <a:t>Šilumos generatorius: šilumos siurblys
Tiekimo/grąžinimo temperatūra: 50°C/40°C (</a:t>
            </a:r>
            <a:r>
              <a:rPr lang="lt-LT" sz="1400" noProof="0" dirty="0" err="1">
                <a:solidFill>
                  <a:srgbClr val="0070C0"/>
                </a:solidFill>
              </a:rPr>
              <a:t>ΔTvanduo</a:t>
            </a:r>
            <a:r>
              <a:rPr lang="lt-LT" sz="1400" noProof="0" dirty="0">
                <a:solidFill>
                  <a:srgbClr val="0070C0"/>
                </a:solidFill>
              </a:rPr>
              <a:t> = 10°C)
Kambario temperatūra = 20°C</a:t>
            </a:r>
          </a:p>
        </p:txBody>
      </p:sp>
      <mc:AlternateContent xmlns:mc="http://schemas.openxmlformats.org/markup-compatibility/2006" xmlns:a14="http://schemas.microsoft.com/office/drawing/2010/main">
        <mc:Choice Requires="a14">
          <p:sp>
            <p:nvSpPr>
              <p:cNvPr id="10" name="Marcador de contenido 2">
                <a:extLst>
                  <a:ext uri="{FF2B5EF4-FFF2-40B4-BE49-F238E27FC236}">
                    <a16:creationId xmlns:a16="http://schemas.microsoft.com/office/drawing/2014/main" id="{3A4A87DB-ED4D-7041-AF2F-08B92E9C1B7A}"/>
                  </a:ext>
                </a:extLst>
              </p:cNvPr>
              <p:cNvSpPr txBox="1">
                <a:spLocks/>
              </p:cNvSpPr>
              <p:nvPr/>
            </p:nvSpPr>
            <p:spPr>
              <a:xfrm>
                <a:off x="6096000" y="1045942"/>
                <a:ext cx="5505450" cy="1608074"/>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indent="0">
                  <a:buNone/>
                </a:pPr>
                <a:r>
                  <a:rPr lang="lt-LT" sz="1400" noProof="0" dirty="0">
                    <a:solidFill>
                      <a:srgbClr val="0070C0"/>
                    </a:solidFill>
                  </a:rPr>
                  <a:t>Radiatorius – kambario temperatūros skirtumas</a:t>
                </a:r>
              </a:p>
              <a:p>
                <a:pPr marL="628650" indent="0">
                  <a:buNone/>
                </a:pPr>
                <a:r>
                  <a:rPr lang="lt-LT" sz="1400" noProof="0" dirty="0">
                    <a:solidFill>
                      <a:srgbClr val="0070C0"/>
                    </a:solidFill>
                  </a:rPr>
                  <a:t>(ΔT) = (50+40)/2 – 20 = 25 °C</a:t>
                </a:r>
              </a:p>
              <a:p>
                <a:pPr marL="628650" indent="0">
                  <a:buNone/>
                </a:pPr>
                <a:r>
                  <a:rPr lang="lt-LT" sz="1400" noProof="0" dirty="0">
                    <a:solidFill>
                      <a:srgbClr val="0070C0"/>
                    </a:solidFill>
                  </a:rPr>
                  <a:t>Šilumos emisija. Darant prielaidą, kad n = 1,3 ir taikant minėtą formulę</a:t>
                </a:r>
              </a:p>
              <a:p>
                <a:pPr marL="628650" indent="0">
                  <a:buNone/>
                </a:pPr>
                <a14:m>
                  <m:oMathPara xmlns:m="http://schemas.openxmlformats.org/officeDocument/2006/math">
                    <m:oMathParaPr>
                      <m:jc m:val="centerGroup"/>
                    </m:oMathParaPr>
                    <m:oMath xmlns:m="http://schemas.openxmlformats.org/officeDocument/2006/math">
                      <m:r>
                        <m:rPr>
                          <m:sty m:val="p"/>
                        </m:rPr>
                        <a:rPr lang="lt-LT" sz="1200" noProof="0" smtClean="0">
                          <a:solidFill>
                            <a:srgbClr val="0070C0"/>
                          </a:solidFill>
                          <a:latin typeface="Cambria Math" panose="02040503050406030204" pitchFamily="18" charset="0"/>
                        </a:rPr>
                        <m:t>Q</m:t>
                      </m:r>
                      <m:r>
                        <a:rPr lang="lt-LT" sz="1200" noProof="0" smtClean="0">
                          <a:solidFill>
                            <a:srgbClr val="0070C0"/>
                          </a:solidFill>
                          <a:latin typeface="Cambria Math" panose="02040503050406030204" pitchFamily="18" charset="0"/>
                        </a:rPr>
                        <m:t>=800</m:t>
                      </m:r>
                      <m:sSup>
                        <m:sSupPr>
                          <m:ctrlPr>
                            <a:rPr lang="lt-LT" sz="1200" i="1" noProof="0" smtClean="0">
                              <a:solidFill>
                                <a:srgbClr val="0070C0"/>
                              </a:solidFill>
                              <a:latin typeface="Cambria Math" panose="02040503050406030204" pitchFamily="18" charset="0"/>
                            </a:rPr>
                          </m:ctrlPr>
                        </m:sSupPr>
                        <m:e>
                          <m:d>
                            <m:dPr>
                              <m:ctrlPr>
                                <a:rPr lang="lt-LT" sz="1200" i="1" noProof="0" smtClean="0">
                                  <a:solidFill>
                                    <a:srgbClr val="0070C0"/>
                                  </a:solidFill>
                                  <a:latin typeface="Cambria Math" panose="02040503050406030204" pitchFamily="18" charset="0"/>
                                </a:rPr>
                              </m:ctrlPr>
                            </m:dPr>
                            <m:e>
                              <m:f>
                                <m:fPr>
                                  <m:ctrlPr>
                                    <a:rPr lang="lt-LT" sz="1200" i="1" noProof="0" smtClean="0">
                                      <a:solidFill>
                                        <a:srgbClr val="0070C0"/>
                                      </a:solidFill>
                                      <a:latin typeface="Cambria Math" panose="02040503050406030204" pitchFamily="18" charset="0"/>
                                    </a:rPr>
                                  </m:ctrlPr>
                                </m:fPr>
                                <m:num>
                                  <m:r>
                                    <a:rPr lang="lt-LT" sz="1200" noProof="0" smtClean="0">
                                      <a:solidFill>
                                        <a:srgbClr val="0070C0"/>
                                      </a:solidFill>
                                      <a:latin typeface="Cambria Math" panose="02040503050406030204" pitchFamily="18" charset="0"/>
                                    </a:rPr>
                                    <m:t>∆</m:t>
                                  </m:r>
                                  <m:r>
                                    <m:rPr>
                                      <m:sty m:val="p"/>
                                    </m:rPr>
                                    <a:rPr lang="lt-LT" sz="1200" noProof="0" smtClean="0">
                                      <a:solidFill>
                                        <a:srgbClr val="0070C0"/>
                                      </a:solidFill>
                                      <a:latin typeface="Cambria Math" panose="02040503050406030204" pitchFamily="18" charset="0"/>
                                    </a:rPr>
                                    <m:t>T</m:t>
                                  </m:r>
                                </m:num>
                                <m:den>
                                  <m:r>
                                    <a:rPr lang="lt-LT" sz="1200" noProof="0" smtClean="0">
                                      <a:solidFill>
                                        <a:srgbClr val="0070C0"/>
                                      </a:solidFill>
                                      <a:latin typeface="Cambria Math" panose="02040503050406030204" pitchFamily="18" charset="0"/>
                                    </a:rPr>
                                    <m:t>40</m:t>
                                  </m:r>
                                </m:den>
                              </m:f>
                            </m:e>
                          </m:d>
                        </m:e>
                        <m:sup>
                          <m:r>
                            <a:rPr lang="lt-LT" sz="1200" noProof="0" smtClean="0">
                              <a:solidFill>
                                <a:srgbClr val="0070C0"/>
                              </a:solidFill>
                              <a:latin typeface="Cambria Math" panose="02040503050406030204" pitchFamily="18" charset="0"/>
                            </a:rPr>
                            <m:t>1.3</m:t>
                          </m:r>
                        </m:sup>
                      </m:sSup>
                      <m:r>
                        <a:rPr lang="lt-LT" sz="1200" noProof="0" smtClean="0">
                          <a:solidFill>
                            <a:srgbClr val="0070C0"/>
                          </a:solidFill>
                          <a:latin typeface="Cambria Math" panose="02040503050406030204" pitchFamily="18" charset="0"/>
                        </a:rPr>
                        <m:t>=</m:t>
                      </m:r>
                      <m:sSup>
                        <m:sSupPr>
                          <m:ctrlPr>
                            <a:rPr lang="lt-LT" sz="1200" i="1" noProof="0" smtClean="0">
                              <a:solidFill>
                                <a:srgbClr val="0070C0"/>
                              </a:solidFill>
                              <a:latin typeface="Cambria Math" panose="02040503050406030204" pitchFamily="18" charset="0"/>
                            </a:rPr>
                          </m:ctrlPr>
                        </m:sSupPr>
                        <m:e>
                          <m:d>
                            <m:dPr>
                              <m:ctrlPr>
                                <a:rPr lang="lt-LT" sz="1200" i="1" noProof="0" smtClean="0">
                                  <a:solidFill>
                                    <a:srgbClr val="0070C0"/>
                                  </a:solidFill>
                                  <a:latin typeface="Cambria Math" panose="02040503050406030204" pitchFamily="18" charset="0"/>
                                </a:rPr>
                              </m:ctrlPr>
                            </m:dPr>
                            <m:e>
                              <m:f>
                                <m:fPr>
                                  <m:ctrlPr>
                                    <a:rPr lang="lt-LT" sz="1200" i="1" noProof="0" smtClean="0">
                                      <a:solidFill>
                                        <a:srgbClr val="0070C0"/>
                                      </a:solidFill>
                                      <a:latin typeface="Cambria Math" panose="02040503050406030204" pitchFamily="18" charset="0"/>
                                    </a:rPr>
                                  </m:ctrlPr>
                                </m:fPr>
                                <m:num>
                                  <m:r>
                                    <a:rPr lang="lt-LT" sz="1200" noProof="0" smtClean="0">
                                      <a:solidFill>
                                        <a:srgbClr val="0070C0"/>
                                      </a:solidFill>
                                      <a:latin typeface="Cambria Math" panose="02040503050406030204" pitchFamily="18" charset="0"/>
                                    </a:rPr>
                                    <m:t>25</m:t>
                                  </m:r>
                                </m:num>
                                <m:den>
                                  <m:r>
                                    <a:rPr lang="lt-LT" sz="1200" noProof="0" smtClean="0">
                                      <a:solidFill>
                                        <a:srgbClr val="0070C0"/>
                                      </a:solidFill>
                                      <a:latin typeface="Cambria Math" panose="02040503050406030204" pitchFamily="18" charset="0"/>
                                    </a:rPr>
                                    <m:t>40</m:t>
                                  </m:r>
                                </m:den>
                              </m:f>
                            </m:e>
                          </m:d>
                        </m:e>
                        <m:sup>
                          <m:r>
                            <a:rPr lang="lt-LT" sz="1200" noProof="0" smtClean="0">
                              <a:solidFill>
                                <a:srgbClr val="0070C0"/>
                              </a:solidFill>
                              <a:latin typeface="Cambria Math" panose="02040503050406030204" pitchFamily="18" charset="0"/>
                            </a:rPr>
                            <m:t>1.3</m:t>
                          </m:r>
                        </m:sup>
                      </m:sSup>
                      <m:r>
                        <a:rPr lang="lt-LT" sz="1200" noProof="0" smtClean="0">
                          <a:solidFill>
                            <a:srgbClr val="0070C0"/>
                          </a:solidFill>
                          <a:latin typeface="Cambria Math" panose="02040503050406030204" pitchFamily="18" charset="0"/>
                        </a:rPr>
                        <m:t>=</m:t>
                      </m:r>
                      <m:r>
                        <a:rPr lang="lt-LT" sz="1200" b="1" i="1" noProof="0" smtClean="0">
                          <a:solidFill>
                            <a:srgbClr val="FF0000"/>
                          </a:solidFill>
                          <a:latin typeface="Cambria Math" panose="02040503050406030204" pitchFamily="18" charset="0"/>
                        </a:rPr>
                        <m:t>𝟒𝟑𝟒</m:t>
                      </m:r>
                      <m:r>
                        <a:rPr lang="lt-LT" sz="1200" b="1" noProof="0" smtClean="0">
                          <a:solidFill>
                            <a:srgbClr val="FF0000"/>
                          </a:solidFill>
                          <a:latin typeface="Cambria Math" panose="02040503050406030204" pitchFamily="18" charset="0"/>
                        </a:rPr>
                        <m:t>.</m:t>
                      </m:r>
                      <m:r>
                        <a:rPr lang="lt-LT" sz="1200" b="1" i="1" noProof="0" smtClean="0">
                          <a:solidFill>
                            <a:srgbClr val="FF0000"/>
                          </a:solidFill>
                          <a:latin typeface="Cambria Math" panose="02040503050406030204" pitchFamily="18" charset="0"/>
                        </a:rPr>
                        <m:t>𝟐𝟒𝐖</m:t>
                      </m:r>
                    </m:oMath>
                  </m:oMathPara>
                </a14:m>
                <a:endParaRPr lang="lt-LT" sz="1200" b="1" noProof="0" dirty="0">
                  <a:solidFill>
                    <a:srgbClr val="0070C0"/>
                  </a:solidFill>
                </a:endParaRPr>
              </a:p>
              <a:p>
                <a:pPr marL="628650" indent="0">
                  <a:buNone/>
                </a:pPr>
                <a:r>
                  <a:rPr lang="lt-LT" sz="1400" noProof="0" dirty="0">
                    <a:solidFill>
                      <a:srgbClr val="0070C0"/>
                    </a:solidFill>
                  </a:rPr>
                  <a:t>Vandens srautas = 0,62 l/min naujiems Q ir ΔT</a:t>
                </a:r>
                <a:r>
                  <a:rPr lang="lt-LT" sz="1400" dirty="0">
                    <a:solidFill>
                      <a:srgbClr val="0070C0"/>
                    </a:solidFill>
                  </a:rPr>
                  <a:t> </a:t>
                </a:r>
                <a:r>
                  <a:rPr lang="lt-LT" sz="1400" noProof="0" dirty="0">
                    <a:solidFill>
                      <a:srgbClr val="0070C0"/>
                    </a:solidFill>
                  </a:rPr>
                  <a:t>vandens</a:t>
                </a:r>
              </a:p>
            </p:txBody>
          </p:sp>
        </mc:Choice>
        <mc:Fallback xmlns="">
          <p:sp>
            <p:nvSpPr>
              <p:cNvPr id="10" name="Marcador de contenido 2">
                <a:extLst>
                  <a:ext uri="{FF2B5EF4-FFF2-40B4-BE49-F238E27FC236}">
                    <a16:creationId xmlns:a16="http://schemas.microsoft.com/office/drawing/2014/main" id="{3A4A87DB-ED4D-7041-AF2F-08B92E9C1B7A}"/>
                  </a:ext>
                </a:extLst>
              </p:cNvPr>
              <p:cNvSpPr txBox="1">
                <a:spLocks noRot="1" noChangeAspect="1" noMove="1" noResize="1" noEditPoints="1" noAdjustHandles="1" noChangeArrowheads="1" noChangeShapeType="1" noTextEdit="1"/>
              </p:cNvSpPr>
              <p:nvPr/>
            </p:nvSpPr>
            <p:spPr>
              <a:xfrm>
                <a:off x="6096000" y="1045942"/>
                <a:ext cx="5505450" cy="1608074"/>
              </a:xfrm>
              <a:prstGeom prst="rect">
                <a:avLst/>
              </a:prstGeom>
              <a:blipFill>
                <a:blip r:embed="rId2"/>
                <a:stretch>
                  <a:fillRect t="-760" b="-4183"/>
                </a:stretch>
              </a:blipFill>
              <a:ln>
                <a:noFill/>
              </a:ln>
            </p:spPr>
            <p:txBody>
              <a:bodyPr/>
              <a:lstStyle/>
              <a:p>
                <a:r>
                  <a:rPr lang="lt-LT">
                    <a:noFill/>
                  </a:rPr>
                  <a:t> </a:t>
                </a:r>
              </a:p>
            </p:txBody>
          </p:sp>
        </mc:Fallback>
      </mc:AlternateContent>
      <p:pic>
        <p:nvPicPr>
          <p:cNvPr id="11" name="Imagen 10">
            <a:extLst>
              <a:ext uri="{FF2B5EF4-FFF2-40B4-BE49-F238E27FC236}">
                <a16:creationId xmlns:a16="http://schemas.microsoft.com/office/drawing/2014/main" id="{0464A788-2C71-F77E-62F4-2B0AFB69B1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4701" y="2740119"/>
            <a:ext cx="2828047" cy="1684924"/>
          </a:xfrm>
          <a:prstGeom prst="rect">
            <a:avLst/>
          </a:prstGeom>
          <a:noFill/>
        </p:spPr>
      </p:pic>
      <p:sp>
        <p:nvSpPr>
          <p:cNvPr id="12" name="Marcador de contenido 2">
            <a:extLst>
              <a:ext uri="{FF2B5EF4-FFF2-40B4-BE49-F238E27FC236}">
                <a16:creationId xmlns:a16="http://schemas.microsoft.com/office/drawing/2014/main" id="{C5B023E9-BB04-1B0E-A910-7F2C2D982008}"/>
              </a:ext>
            </a:extLst>
          </p:cNvPr>
          <p:cNvSpPr txBox="1">
            <a:spLocks/>
          </p:cNvSpPr>
          <p:nvPr/>
        </p:nvSpPr>
        <p:spPr>
          <a:xfrm>
            <a:off x="6096000" y="4511146"/>
            <a:ext cx="5823806" cy="1608074"/>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900" noProof="0" dirty="0">
                <a:solidFill>
                  <a:srgbClr val="0070C0"/>
                </a:solidFill>
              </a:rPr>
              <a:t>Esami instaliuoti radiatoriai gali būti toliau naudojami, jei jie yra per dideli, jei pastato šilumos poreikis sumažinamas dėl izoliacijos ir langų atnaujinimo arba jei įrengiami papildomi šilumos skleidėjai, pavyzdžiui ventiliatoriai</a:t>
            </a:r>
          </a:p>
        </p:txBody>
      </p:sp>
    </p:spTree>
    <p:extLst>
      <p:ext uri="{BB962C8B-B14F-4D97-AF65-F5344CB8AC3E}">
        <p14:creationId xmlns:p14="http://schemas.microsoft.com/office/powerpoint/2010/main" val="1888532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201A6-F6C3-013C-76BF-C2A95E55D7A4}"/>
            </a:ext>
          </a:extLst>
        </p:cNvPr>
        <p:cNvGrpSpPr/>
        <p:nvPr/>
      </p:nvGrpSpPr>
      <p:grpSpPr>
        <a:xfrm>
          <a:off x="0" y="0"/>
          <a:ext cx="0" cy="0"/>
          <a:chOff x="0" y="0"/>
          <a:chExt cx="0" cy="0"/>
        </a:xfrm>
      </p:grpSpPr>
      <p:pic>
        <p:nvPicPr>
          <p:cNvPr id="9" name="Imagen 8" descr="Diagrama&#10;&#10;El contenido generado por IA puede ser incorrecto.">
            <a:extLst>
              <a:ext uri="{FF2B5EF4-FFF2-40B4-BE49-F238E27FC236}">
                <a16:creationId xmlns:a16="http://schemas.microsoft.com/office/drawing/2014/main" id="{891544B3-DAD4-5145-7FAD-1175332A002E}"/>
              </a:ext>
            </a:extLst>
          </p:cNvPr>
          <p:cNvPicPr>
            <a:picLocks noChangeAspect="1"/>
          </p:cNvPicPr>
          <p:nvPr/>
        </p:nvPicPr>
        <p:blipFill>
          <a:blip r:embed="rId2"/>
          <a:stretch>
            <a:fillRect/>
          </a:stretch>
        </p:blipFill>
        <p:spPr>
          <a:xfrm>
            <a:off x="7088914" y="3646715"/>
            <a:ext cx="4123780" cy="1956768"/>
          </a:xfrm>
          <a:prstGeom prst="rect">
            <a:avLst/>
          </a:prstGeom>
        </p:spPr>
      </p:pic>
      <p:sp>
        <p:nvSpPr>
          <p:cNvPr id="2" name="Título 1">
            <a:extLst>
              <a:ext uri="{FF2B5EF4-FFF2-40B4-BE49-F238E27FC236}">
                <a16:creationId xmlns:a16="http://schemas.microsoft.com/office/drawing/2014/main" id="{3AA4CB77-095E-1961-336C-AD3CBA0741D7}"/>
              </a:ext>
            </a:extLst>
          </p:cNvPr>
          <p:cNvSpPr>
            <a:spLocks noGrp="1"/>
          </p:cNvSpPr>
          <p:nvPr>
            <p:ph type="title"/>
          </p:nvPr>
        </p:nvSpPr>
        <p:spPr>
          <a:xfrm>
            <a:off x="462323" y="364814"/>
            <a:ext cx="10686826" cy="797859"/>
          </a:xfrm>
        </p:spPr>
        <p:txBody>
          <a:bodyPr>
            <a:normAutofit/>
          </a:bodyPr>
          <a:lstStyle/>
          <a:p>
            <a:r>
              <a:rPr lang="lt-LT" sz="3200" noProof="0" dirty="0"/>
              <a:t>15.3 Grindinis šildymas</a:t>
            </a:r>
          </a:p>
        </p:txBody>
      </p:sp>
      <p:sp>
        <p:nvSpPr>
          <p:cNvPr id="3" name="Marcador de contenido 2">
            <a:extLst>
              <a:ext uri="{FF2B5EF4-FFF2-40B4-BE49-F238E27FC236}">
                <a16:creationId xmlns:a16="http://schemas.microsoft.com/office/drawing/2014/main" id="{E4726849-AD90-38D8-F416-1BBBE1749C4E}"/>
              </a:ext>
            </a:extLst>
          </p:cNvPr>
          <p:cNvSpPr>
            <a:spLocks noGrp="1"/>
          </p:cNvSpPr>
          <p:nvPr>
            <p:ph idx="1"/>
          </p:nvPr>
        </p:nvSpPr>
        <p:spPr>
          <a:xfrm>
            <a:off x="334769" y="1045941"/>
            <a:ext cx="6509913" cy="4758865"/>
          </a:xfrm>
        </p:spPr>
        <p:txBody>
          <a:bodyPr>
            <a:noAutofit/>
          </a:bodyPr>
          <a:lstStyle/>
          <a:p>
            <a:pPr algn="just"/>
            <a:r>
              <a:rPr lang="lt-LT" sz="1900" noProof="0" dirty="0">
                <a:solidFill>
                  <a:srgbClr val="0070C0"/>
                </a:solidFill>
              </a:rPr>
              <a:t>Grindinis šildymas yra radiacinis šilumos skleidėjas, kuriame šiltas vanduo cirkuliuoja plastikiniais vamzdžiais, įmontuotais į patalpų grindis, ir taip perduoda šilumą per didelį paviršiaus plotą. 
Todėl grindinis šildymas gali užtikrinti tinkamą patalpų šildymą esant žemai tiekiamo vandens temperatūrai, paprastai nuo 30 °C iki 45 °C.  Maksimalūs šilumos srautai paprastai svyruoja nuo 50 iki 70 W/m², to pakanka daugumai gerai izoliuotų pastatų.
Grindų paviršiaus temperatūra paprastai ribojama iki maždaug 29 °C, kad būtų patogu ir saugu. 
Grindinio šildymo sistemos pasižymi didele šilumine talpa ir lėtu reakcijos laiku, dažnai viršijančiu vieną valandą, tačiau užtikrina labai stabilią patalpų temperatūrą ir yra labai suderinamos su šilumos siurblio veikimu.</a:t>
            </a:r>
          </a:p>
        </p:txBody>
      </p:sp>
      <p:sp>
        <p:nvSpPr>
          <p:cNvPr id="7" name="Text Placeholder 3">
            <a:extLst>
              <a:ext uri="{FF2B5EF4-FFF2-40B4-BE49-F238E27FC236}">
                <a16:creationId xmlns:a16="http://schemas.microsoft.com/office/drawing/2014/main" id="{E7AA7A6D-80C0-D6A6-B8B7-B467D693AAD0}"/>
              </a:ext>
            </a:extLst>
          </p:cNvPr>
          <p:cNvSpPr txBox="1">
            <a:spLocks/>
          </p:cNvSpPr>
          <p:nvPr/>
        </p:nvSpPr>
        <p:spPr>
          <a:xfrm>
            <a:off x="6765472" y="969165"/>
            <a:ext cx="3290206" cy="408011"/>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FF9900"/>
                </a:solidFill>
                <a:latin typeface="Corbel" panose="020B0503020204020204" pitchFamily="34" charset="0"/>
              </a:rPr>
              <a:t>Grindų vamzdynų pavyzdys</a:t>
            </a:r>
          </a:p>
        </p:txBody>
      </p:sp>
      <p:pic>
        <p:nvPicPr>
          <p:cNvPr id="4" name="Imagen 3" descr="Imagen que contiene edificio&#10;&#10;El contenido generado por IA puede ser incorrecto.">
            <a:extLst>
              <a:ext uri="{FF2B5EF4-FFF2-40B4-BE49-F238E27FC236}">
                <a16:creationId xmlns:a16="http://schemas.microsoft.com/office/drawing/2014/main" id="{9C30C551-4FA9-F174-3D53-FFD8B24C823F}"/>
              </a:ext>
            </a:extLst>
          </p:cNvPr>
          <p:cNvPicPr>
            <a:picLocks noChangeAspect="1"/>
          </p:cNvPicPr>
          <p:nvPr/>
        </p:nvPicPr>
        <p:blipFill>
          <a:blip r:embed="rId3"/>
          <a:stretch>
            <a:fillRect/>
          </a:stretch>
        </p:blipFill>
        <p:spPr>
          <a:xfrm>
            <a:off x="7249531" y="1377176"/>
            <a:ext cx="3290207" cy="1719326"/>
          </a:xfrm>
          <a:prstGeom prst="rect">
            <a:avLst/>
          </a:prstGeom>
        </p:spPr>
      </p:pic>
      <p:sp>
        <p:nvSpPr>
          <p:cNvPr id="10" name="Text Placeholder 3">
            <a:extLst>
              <a:ext uri="{FF2B5EF4-FFF2-40B4-BE49-F238E27FC236}">
                <a16:creationId xmlns:a16="http://schemas.microsoft.com/office/drawing/2014/main" id="{DD17A8BB-C980-EA86-568F-7D94385BBA62}"/>
              </a:ext>
            </a:extLst>
          </p:cNvPr>
          <p:cNvSpPr txBox="1">
            <a:spLocks/>
          </p:cNvSpPr>
          <p:nvPr/>
        </p:nvSpPr>
        <p:spPr>
          <a:xfrm>
            <a:off x="6765472" y="3238704"/>
            <a:ext cx="4770664" cy="408011"/>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FF9900"/>
                </a:solidFill>
                <a:latin typeface="Corbel" panose="020B0503020204020204" pitchFamily="34" charset="0"/>
              </a:rPr>
              <a:t>Kontūro paskirstymo namuose pavyzdys</a:t>
            </a:r>
          </a:p>
        </p:txBody>
      </p:sp>
    </p:spTree>
    <p:extLst>
      <p:ext uri="{BB962C8B-B14F-4D97-AF65-F5344CB8AC3E}">
        <p14:creationId xmlns:p14="http://schemas.microsoft.com/office/powerpoint/2010/main" val="1206480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A04AC-6CBC-CE98-95A3-8CB099AB5AE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B1DDF66-84A9-3C3B-BBA1-4C74C51ACA75}"/>
              </a:ext>
            </a:extLst>
          </p:cNvPr>
          <p:cNvSpPr>
            <a:spLocks noGrp="1"/>
          </p:cNvSpPr>
          <p:nvPr>
            <p:ph type="title"/>
          </p:nvPr>
        </p:nvSpPr>
        <p:spPr>
          <a:xfrm>
            <a:off x="462323" y="229872"/>
            <a:ext cx="10686826" cy="797859"/>
          </a:xfrm>
        </p:spPr>
        <p:txBody>
          <a:bodyPr>
            <a:normAutofit/>
          </a:bodyPr>
          <a:lstStyle/>
          <a:p>
            <a:r>
              <a:rPr lang="lt-LT" sz="3200" noProof="0" dirty="0"/>
              <a:t>15.4 Ventiliatoriai</a:t>
            </a:r>
          </a:p>
        </p:txBody>
      </p:sp>
      <p:sp>
        <p:nvSpPr>
          <p:cNvPr id="3" name="Marcador de contenido 2">
            <a:extLst>
              <a:ext uri="{FF2B5EF4-FFF2-40B4-BE49-F238E27FC236}">
                <a16:creationId xmlns:a16="http://schemas.microsoft.com/office/drawing/2014/main" id="{2E7E5933-E0A9-4939-D5D4-FD778F06765B}"/>
              </a:ext>
            </a:extLst>
          </p:cNvPr>
          <p:cNvSpPr>
            <a:spLocks noGrp="1"/>
          </p:cNvSpPr>
          <p:nvPr>
            <p:ph idx="1"/>
          </p:nvPr>
        </p:nvSpPr>
        <p:spPr>
          <a:xfrm>
            <a:off x="350745" y="963882"/>
            <a:ext cx="5946642" cy="4758865"/>
          </a:xfrm>
        </p:spPr>
        <p:txBody>
          <a:bodyPr>
            <a:noAutofit/>
          </a:bodyPr>
          <a:lstStyle/>
          <a:p>
            <a:r>
              <a:rPr lang="lt-LT" sz="1900" noProof="0" dirty="0">
                <a:solidFill>
                  <a:srgbClr val="0070C0"/>
                </a:solidFill>
              </a:rPr>
              <a:t>Ventiliatoriai -  hidrauliniai šilumos skleidėjai, kurie naudoja priverstinę oro konvekciją šilumai perduoti iš vandens kontūro </a:t>
            </a:r>
            <a:r>
              <a:rPr lang="lt-LT" sz="1900" dirty="0">
                <a:solidFill>
                  <a:srgbClr val="0070C0"/>
                </a:solidFill>
              </a:rPr>
              <a:t>į</a:t>
            </a:r>
            <a:r>
              <a:rPr lang="lt-LT" sz="1900" noProof="0" dirty="0">
                <a:solidFill>
                  <a:srgbClr val="0070C0"/>
                </a:solidFill>
              </a:rPr>
              <a:t> patalpas. 
Jų kompozicija apima šilumokaitį ir kartu integruotą ventiliatosių, kuris aktyviai judina orą patalpose. 
Šildymo režimu šiuolaikiniai ventiliatoriai gali efektyviai veikti esant 45–50 °C vandens temperatūrai, todėl tinka šilumos siurblių sistemoms. 
Aušinimo režimu šiuolaikiniai ventiliatoriai paprastai eksploatuojami naudojant ~ iki 7–12 °C vandenį, užtikrinant tenkinamą patalpų vėsinimą bei oro drėgmės pašalinimą kondensacijos būdu.</a:t>
            </a:r>
          </a:p>
          <a:p>
            <a:pPr marL="45720" indent="0">
              <a:buNone/>
            </a:pPr>
            <a:endParaRPr lang="lt-LT" sz="1900" noProof="0" dirty="0">
              <a:solidFill>
                <a:srgbClr val="0070C0"/>
              </a:solidFill>
            </a:endParaRPr>
          </a:p>
          <a:p>
            <a:pPr marL="45720" indent="0">
              <a:buNone/>
            </a:pPr>
            <a:r>
              <a:rPr lang="lt-LT" sz="1900" noProof="0" dirty="0">
                <a:solidFill>
                  <a:srgbClr val="0070C0"/>
                </a:solidFill>
              </a:rPr>
              <a:t>Ši dviguba funkcija daro ventiliatorius ypač naudingus tose sistemose, kurių reikia </a:t>
            </a:r>
            <a:r>
              <a:rPr lang="lt-LT" sz="1900" dirty="0">
                <a:solidFill>
                  <a:srgbClr val="0070C0"/>
                </a:solidFill>
              </a:rPr>
              <a:t>šildymui ir vėsinimui </a:t>
            </a:r>
            <a:r>
              <a:rPr lang="lt-LT" sz="1900" noProof="0" dirty="0">
                <a:solidFill>
                  <a:srgbClr val="0070C0"/>
                </a:solidFill>
              </a:rPr>
              <a:t>visus metus.</a:t>
            </a:r>
          </a:p>
        </p:txBody>
      </p:sp>
      <p:sp>
        <p:nvSpPr>
          <p:cNvPr id="7" name="Text Placeholder 3">
            <a:extLst>
              <a:ext uri="{FF2B5EF4-FFF2-40B4-BE49-F238E27FC236}">
                <a16:creationId xmlns:a16="http://schemas.microsoft.com/office/drawing/2014/main" id="{E54C536E-18CF-EE19-10E2-BF5120D1EADF}"/>
              </a:ext>
            </a:extLst>
          </p:cNvPr>
          <p:cNvSpPr txBox="1">
            <a:spLocks/>
          </p:cNvSpPr>
          <p:nvPr/>
        </p:nvSpPr>
        <p:spPr>
          <a:xfrm>
            <a:off x="6498816" y="1777623"/>
            <a:ext cx="5110797" cy="408011"/>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FF9900"/>
                </a:solidFill>
                <a:latin typeface="Corbel" panose="020B0503020204020204" pitchFamily="34" charset="0"/>
              </a:rPr>
              <a:t>Skirtingi fankoilų modeliai (šaltinis: ATECYR)</a:t>
            </a:r>
          </a:p>
        </p:txBody>
      </p:sp>
      <p:pic>
        <p:nvPicPr>
          <p:cNvPr id="5" name="Imagen 4" descr="Una captura de pantalla de un videojuego&#10;&#10;El contenido generado por IA puede ser incorrecto.">
            <a:extLst>
              <a:ext uri="{FF2B5EF4-FFF2-40B4-BE49-F238E27FC236}">
                <a16:creationId xmlns:a16="http://schemas.microsoft.com/office/drawing/2014/main" id="{07351606-0758-325B-A2E2-F826B0A8A7AF}"/>
              </a:ext>
            </a:extLst>
          </p:cNvPr>
          <p:cNvPicPr>
            <a:picLocks noChangeAspect="1"/>
          </p:cNvPicPr>
          <p:nvPr/>
        </p:nvPicPr>
        <p:blipFill>
          <a:blip r:embed="rId2"/>
          <a:stretch>
            <a:fillRect/>
          </a:stretch>
        </p:blipFill>
        <p:spPr>
          <a:xfrm>
            <a:off x="6604952" y="2185634"/>
            <a:ext cx="4898526" cy="2183533"/>
          </a:xfrm>
          <a:prstGeom prst="rect">
            <a:avLst/>
          </a:prstGeom>
        </p:spPr>
      </p:pic>
    </p:spTree>
    <p:extLst>
      <p:ext uri="{BB962C8B-B14F-4D97-AF65-F5344CB8AC3E}">
        <p14:creationId xmlns:p14="http://schemas.microsoft.com/office/powerpoint/2010/main" val="1574641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E2D9F-A129-834C-AE7A-A9B130AE61D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F3368FE-BA0C-C64B-2311-3F226242D8BD}"/>
              </a:ext>
            </a:extLst>
          </p:cNvPr>
          <p:cNvSpPr>
            <a:spLocks noGrp="1"/>
          </p:cNvSpPr>
          <p:nvPr>
            <p:ph type="title"/>
          </p:nvPr>
        </p:nvSpPr>
        <p:spPr>
          <a:xfrm>
            <a:off x="462323" y="229872"/>
            <a:ext cx="10686826" cy="797859"/>
          </a:xfrm>
        </p:spPr>
        <p:txBody>
          <a:bodyPr>
            <a:normAutofit/>
          </a:bodyPr>
          <a:lstStyle/>
          <a:p>
            <a:r>
              <a:rPr lang="lt-LT" sz="3200" noProof="0" dirty="0"/>
              <a:t>15.5 Temperatūros lygiai</a:t>
            </a:r>
          </a:p>
        </p:txBody>
      </p:sp>
      <p:sp>
        <p:nvSpPr>
          <p:cNvPr id="3" name="Marcador de contenido 2">
            <a:extLst>
              <a:ext uri="{FF2B5EF4-FFF2-40B4-BE49-F238E27FC236}">
                <a16:creationId xmlns:a16="http://schemas.microsoft.com/office/drawing/2014/main" id="{589C4830-114B-0E1D-9E0A-5F5AB5ED61AE}"/>
              </a:ext>
            </a:extLst>
          </p:cNvPr>
          <p:cNvSpPr>
            <a:spLocks noGrp="1"/>
          </p:cNvSpPr>
          <p:nvPr>
            <p:ph idx="1"/>
          </p:nvPr>
        </p:nvSpPr>
        <p:spPr>
          <a:xfrm>
            <a:off x="350745" y="963883"/>
            <a:ext cx="11378932" cy="2081396"/>
          </a:xfrm>
        </p:spPr>
        <p:txBody>
          <a:bodyPr>
            <a:noAutofit/>
          </a:bodyPr>
          <a:lstStyle/>
          <a:p>
            <a:r>
              <a:rPr lang="lt-LT" sz="1900" noProof="0" dirty="0">
                <a:solidFill>
                  <a:srgbClr val="0070C0"/>
                </a:solidFill>
              </a:rPr>
              <a:t>Šilumos siurblių sistemos veikia žymiai žemesnėje temperatūroje nei tradicinės sistemos su boileriais. 
Šilumos siurbliams pritaikyti radiatoriai paprastai naudoja maždaug 55 °C/45 °C tiekimo ir grąžinimo temperatūras, o ventiliatoriai šildymo režimu veikia ~ 45 °C/40 °C. Grindų šildymo sistemos paprastai veikia 30 °C/25 °C temperatūros rėžiuose.  
Vėsinant: grindų sistemos paprastai veikia arti 15 °C/20 °C, o ventiliatoriams reikia šaltesnio vandens, paprastai nuo 7 °C iki 12 °C, kad būtų užtikrintas efektyvus aušinimas ir oro sausinimas. 
Šios mažesnės T yra būtinos norint išlaikyti aukštą šilumos siurblio efektyvumą ir patikimą sistemos veikimą.</a:t>
            </a:r>
          </a:p>
        </p:txBody>
      </p:sp>
      <p:graphicFrame>
        <p:nvGraphicFramePr>
          <p:cNvPr id="8" name="Tabla 7">
            <a:extLst>
              <a:ext uri="{FF2B5EF4-FFF2-40B4-BE49-F238E27FC236}">
                <a16:creationId xmlns:a16="http://schemas.microsoft.com/office/drawing/2014/main" id="{3FC90544-8E50-E87B-7C45-DFEEF0AE274C}"/>
              </a:ext>
            </a:extLst>
          </p:cNvPr>
          <p:cNvGraphicFramePr>
            <a:graphicFrameLocks noGrp="1"/>
          </p:cNvGraphicFramePr>
          <p:nvPr>
            <p:extLst>
              <p:ext uri="{D42A27DB-BD31-4B8C-83A1-F6EECF244321}">
                <p14:modId xmlns:p14="http://schemas.microsoft.com/office/powerpoint/2010/main" val="1010746810"/>
              </p:ext>
            </p:extLst>
          </p:nvPr>
        </p:nvGraphicFramePr>
        <p:xfrm>
          <a:off x="625033" y="3228910"/>
          <a:ext cx="9446636" cy="2476627"/>
        </p:xfrm>
        <a:graphic>
          <a:graphicData uri="http://schemas.openxmlformats.org/drawingml/2006/table">
            <a:tbl>
              <a:tblPr firstRow="1" firstCol="1" bandRow="1">
                <a:tableStyleId>{5C22544A-7EE6-4342-B048-85BDC9FD1C3A}</a:tableStyleId>
              </a:tblPr>
              <a:tblGrid>
                <a:gridCol w="3911674">
                  <a:extLst>
                    <a:ext uri="{9D8B030D-6E8A-4147-A177-3AD203B41FA5}">
                      <a16:colId xmlns:a16="http://schemas.microsoft.com/office/drawing/2014/main" val="1855057385"/>
                    </a:ext>
                  </a:extLst>
                </a:gridCol>
                <a:gridCol w="2889326">
                  <a:extLst>
                    <a:ext uri="{9D8B030D-6E8A-4147-A177-3AD203B41FA5}">
                      <a16:colId xmlns:a16="http://schemas.microsoft.com/office/drawing/2014/main" val="4119296525"/>
                    </a:ext>
                  </a:extLst>
                </a:gridCol>
                <a:gridCol w="2645636">
                  <a:extLst>
                    <a:ext uri="{9D8B030D-6E8A-4147-A177-3AD203B41FA5}">
                      <a16:colId xmlns:a16="http://schemas.microsoft.com/office/drawing/2014/main" val="711927653"/>
                    </a:ext>
                  </a:extLst>
                </a:gridCol>
              </a:tblGrid>
              <a:tr h="569155">
                <a:tc>
                  <a:txBody>
                    <a:bodyPr/>
                    <a:lstStyle/>
                    <a:p>
                      <a:pPr>
                        <a:lnSpc>
                          <a:spcPct val="107000"/>
                        </a:lnSpc>
                        <a:spcAft>
                          <a:spcPts val="800"/>
                        </a:spcAft>
                        <a:buNone/>
                      </a:pPr>
                      <a:r>
                        <a:rPr lang="lt-LT" sz="1600" kern="0" noProof="0" dirty="0">
                          <a:effectLst/>
                        </a:rPr>
                        <a:t>Taikymas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buNone/>
                      </a:pPr>
                      <a:r>
                        <a:rPr lang="lt-LT" sz="1600" kern="0" noProof="0" dirty="0">
                          <a:effectLst/>
                        </a:rPr>
                        <a:t>TRADICINIS
Tiekimas / grąžinimas (°C)</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buNone/>
                      </a:pPr>
                      <a:r>
                        <a:rPr lang="lt-LT" sz="1600" kern="0" noProof="0" dirty="0">
                          <a:effectLst/>
                        </a:rPr>
                        <a:t>PRITAIKYTAS ŠILUMOS SIURBLYS
Tiekimas/grąžinimas (°C)</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4458081"/>
                  </a:ext>
                </a:extLst>
              </a:tr>
              <a:tr h="171450">
                <a:tc>
                  <a:txBody>
                    <a:bodyPr/>
                    <a:lstStyle/>
                    <a:p>
                      <a:pPr>
                        <a:lnSpc>
                          <a:spcPct val="107000"/>
                        </a:lnSpc>
                        <a:spcAft>
                          <a:spcPts val="800"/>
                        </a:spcAft>
                        <a:buNone/>
                      </a:pPr>
                      <a:r>
                        <a:rPr lang="lt-LT" sz="1600" kern="0" noProof="0" dirty="0">
                          <a:effectLst/>
                        </a:rPr>
                        <a:t>Buitinis karštas vanduo (pirminis kontūras)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t-LT" sz="1600" kern="0" noProof="0" dirty="0">
                          <a:effectLst/>
                        </a:rPr>
                        <a:t>80/60</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t-LT" sz="1600" kern="0" noProof="0" dirty="0">
                          <a:effectLst/>
                        </a:rPr>
                        <a:t>60/50(*)</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28831502"/>
                  </a:ext>
                </a:extLst>
              </a:tr>
              <a:tr h="247114">
                <a:tc>
                  <a:txBody>
                    <a:bodyPr/>
                    <a:lstStyle/>
                    <a:p>
                      <a:pPr>
                        <a:lnSpc>
                          <a:spcPct val="107000"/>
                        </a:lnSpc>
                        <a:spcAft>
                          <a:spcPts val="800"/>
                        </a:spcAft>
                        <a:buNone/>
                      </a:pPr>
                      <a:r>
                        <a:rPr lang="lt-LT" sz="1600" kern="0" noProof="0" dirty="0">
                          <a:effectLst/>
                        </a:rPr>
                        <a:t>Radiatoriai</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t-LT" sz="1600" kern="0" noProof="0" dirty="0">
                          <a:effectLst/>
                        </a:rPr>
                        <a:t>60/40</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t-LT" sz="1600" kern="0" noProof="0" dirty="0">
                          <a:effectLst/>
                        </a:rPr>
                        <a:t>55/45</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20725589"/>
                  </a:ext>
                </a:extLst>
              </a:tr>
              <a:tr h="171450">
                <a:tc>
                  <a:txBody>
                    <a:bodyPr/>
                    <a:lstStyle/>
                    <a:p>
                      <a:pPr>
                        <a:lnSpc>
                          <a:spcPct val="107000"/>
                        </a:lnSpc>
                        <a:spcAft>
                          <a:spcPts val="800"/>
                        </a:spcAft>
                        <a:buNone/>
                      </a:pPr>
                      <a:r>
                        <a:rPr lang="lt-LT" sz="1600" kern="0" noProof="0" dirty="0">
                          <a:effectLst/>
                          <a:latin typeface="Corbel" panose="020B0503020204020204" pitchFamily="34" charset="0"/>
                          <a:ea typeface="Calibri" panose="020F0502020204030204" pitchFamily="34" charset="0"/>
                          <a:cs typeface="Times New Roman" panose="02020603050405020304" pitchFamily="18" charset="0"/>
                        </a:rPr>
                        <a:t>Ventiliatoriai</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t-LT" sz="1600" kern="0" noProof="0" dirty="0">
                          <a:effectLst/>
                        </a:rPr>
                        <a:t>50/40</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t-LT" sz="1600" kern="0" noProof="0" dirty="0">
                          <a:effectLst/>
                        </a:rPr>
                        <a:t>45/40</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8003259"/>
                  </a:ext>
                </a:extLst>
              </a:tr>
              <a:tr h="171450">
                <a:tc>
                  <a:txBody>
                    <a:bodyPr/>
                    <a:lstStyle/>
                    <a:p>
                      <a:pPr>
                        <a:lnSpc>
                          <a:spcPct val="107000"/>
                        </a:lnSpc>
                        <a:spcAft>
                          <a:spcPts val="800"/>
                        </a:spcAft>
                        <a:buNone/>
                      </a:pPr>
                      <a:r>
                        <a:rPr lang="lt-LT" sz="1600" kern="0" noProof="0" dirty="0">
                          <a:effectLst/>
                        </a:rPr>
                        <a:t>Grindų sistemos (šildymas)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t-LT" sz="1600" kern="0" noProof="0" dirty="0">
                          <a:effectLst/>
                        </a:rPr>
                        <a:t>35/30</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t-LT" sz="1600" kern="0" noProof="0" dirty="0">
                          <a:effectLst/>
                        </a:rPr>
                        <a:t>30/25</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1375298"/>
                  </a:ext>
                </a:extLst>
              </a:tr>
              <a:tr h="171450">
                <a:tc>
                  <a:txBody>
                    <a:bodyPr/>
                    <a:lstStyle/>
                    <a:p>
                      <a:pPr>
                        <a:lnSpc>
                          <a:spcPct val="107000"/>
                        </a:lnSpc>
                        <a:spcAft>
                          <a:spcPts val="800"/>
                        </a:spcAft>
                        <a:buNone/>
                      </a:pPr>
                      <a:r>
                        <a:rPr lang="lt-LT" sz="1600" kern="0" noProof="0" dirty="0">
                          <a:effectLst/>
                        </a:rPr>
                        <a:t>Grindų sistemos (šaldymas)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t-LT" sz="1600" kern="0" noProof="0" dirty="0">
                          <a:effectLst/>
                        </a:rPr>
                        <a:t>14/18</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t-LT" sz="1600" kern="0" noProof="0" dirty="0">
                          <a:effectLst/>
                        </a:rPr>
                        <a:t>15/20</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8195380"/>
                  </a:ext>
                </a:extLst>
              </a:tr>
              <a:tr h="171450">
                <a:tc>
                  <a:txBody>
                    <a:bodyPr/>
                    <a:lstStyle/>
                    <a:p>
                      <a:pPr>
                        <a:lnSpc>
                          <a:spcPct val="107000"/>
                        </a:lnSpc>
                        <a:spcAft>
                          <a:spcPts val="800"/>
                        </a:spcAft>
                        <a:buNone/>
                      </a:pPr>
                      <a:r>
                        <a:rPr lang="lt-LT" sz="1600" kern="0" noProof="0" dirty="0">
                          <a:effectLst/>
                        </a:rPr>
                        <a:t>Šaldymas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t-LT" sz="1600" kern="0" noProof="0" dirty="0">
                          <a:effectLst/>
                        </a:rPr>
                        <a:t>7/12</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t-LT" sz="1600" kern="0" noProof="0" dirty="0">
                          <a:effectLst/>
                        </a:rPr>
                        <a:t>10/15</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0805430"/>
                  </a:ext>
                </a:extLst>
              </a:tr>
              <a:tr h="171450">
                <a:tc gridSpan="3">
                  <a:txBody>
                    <a:bodyPr/>
                    <a:lstStyle/>
                    <a:p>
                      <a:pPr>
                        <a:lnSpc>
                          <a:spcPct val="107000"/>
                        </a:lnSpc>
                        <a:spcAft>
                          <a:spcPts val="800"/>
                        </a:spcAft>
                        <a:buNone/>
                      </a:pPr>
                      <a:r>
                        <a:rPr lang="lt-LT" sz="1600" kern="0" noProof="0" dirty="0">
                          <a:effectLst/>
                        </a:rPr>
                        <a:t>(*) gali būti sumažinta namų ūkiuose</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986794228"/>
                  </a:ext>
                </a:extLst>
              </a:tr>
            </a:tbl>
          </a:graphicData>
        </a:graphic>
      </p:graphicFrame>
      <p:sp>
        <p:nvSpPr>
          <p:cNvPr id="9" name="Flecha: hacia la izquierda 8">
            <a:extLst>
              <a:ext uri="{FF2B5EF4-FFF2-40B4-BE49-F238E27FC236}">
                <a16:creationId xmlns:a16="http://schemas.microsoft.com/office/drawing/2014/main" id="{9CEA8C29-3206-4F33-A6AE-80A43BEA9233}"/>
              </a:ext>
            </a:extLst>
          </p:cNvPr>
          <p:cNvSpPr/>
          <p:nvPr/>
        </p:nvSpPr>
        <p:spPr>
          <a:xfrm>
            <a:off x="10127458" y="4713516"/>
            <a:ext cx="402009" cy="258531"/>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lt-LT" noProof="0" dirty="0"/>
          </a:p>
        </p:txBody>
      </p:sp>
      <p:sp>
        <p:nvSpPr>
          <p:cNvPr id="10" name="CuadroTexto 9">
            <a:extLst>
              <a:ext uri="{FF2B5EF4-FFF2-40B4-BE49-F238E27FC236}">
                <a16:creationId xmlns:a16="http://schemas.microsoft.com/office/drawing/2014/main" id="{AA67468B-625C-E30A-6827-48A7D5A9E3FA}"/>
              </a:ext>
            </a:extLst>
          </p:cNvPr>
          <p:cNvSpPr txBox="1"/>
          <p:nvPr/>
        </p:nvSpPr>
        <p:spPr>
          <a:xfrm>
            <a:off x="10585257" y="4150285"/>
            <a:ext cx="1228464" cy="1384995"/>
          </a:xfrm>
          <a:prstGeom prst="rect">
            <a:avLst/>
          </a:prstGeom>
          <a:noFill/>
        </p:spPr>
        <p:txBody>
          <a:bodyPr wrap="square" rtlCol="0">
            <a:spAutoFit/>
          </a:bodyPr>
          <a:lstStyle/>
          <a:p>
            <a:r>
              <a:rPr lang="lt-LT" sz="1400" noProof="0" dirty="0">
                <a:solidFill>
                  <a:srgbClr val="0070C0"/>
                </a:solidFill>
                <a:latin typeface="Corbel"/>
              </a:rPr>
              <a:t>Geriausias variantas derinti su šilumos siurbliu (šildymui)</a:t>
            </a:r>
          </a:p>
        </p:txBody>
      </p:sp>
    </p:spTree>
    <p:extLst>
      <p:ext uri="{BB962C8B-B14F-4D97-AF65-F5344CB8AC3E}">
        <p14:creationId xmlns:p14="http://schemas.microsoft.com/office/powerpoint/2010/main" val="3707759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D02B-8CF1-775A-6E3F-8E773B2E1AF9}"/>
              </a:ext>
            </a:extLst>
          </p:cNvPr>
          <p:cNvSpPr>
            <a:spLocks noGrp="1"/>
          </p:cNvSpPr>
          <p:nvPr>
            <p:ph type="title"/>
          </p:nvPr>
        </p:nvSpPr>
        <p:spPr/>
        <p:txBody>
          <a:bodyPr>
            <a:normAutofit fontScale="90000"/>
          </a:bodyPr>
          <a:lstStyle/>
          <a:p>
            <a:r>
              <a:rPr lang="lt-LT" noProof="0" dirty="0"/>
              <a:t>Module 3 </a:t>
            </a:r>
            <a:r>
              <a:rPr lang="lt-LT" noProof="0" dirty="0" err="1"/>
              <a:t>contents</a:t>
            </a:r>
            <a:endParaRPr lang="lt-LT" noProof="0" dirty="0"/>
          </a:p>
        </p:txBody>
      </p:sp>
      <p:sp>
        <p:nvSpPr>
          <p:cNvPr id="3" name="Content Placeholder 2">
            <a:extLst>
              <a:ext uri="{FF2B5EF4-FFF2-40B4-BE49-F238E27FC236}">
                <a16:creationId xmlns:a16="http://schemas.microsoft.com/office/drawing/2014/main" id="{E1634C9F-6738-78E6-91BE-23B15F88BA76}"/>
              </a:ext>
            </a:extLst>
          </p:cNvPr>
          <p:cNvSpPr>
            <a:spLocks noGrp="1"/>
          </p:cNvSpPr>
          <p:nvPr>
            <p:ph sz="quarter" idx="10"/>
          </p:nvPr>
        </p:nvSpPr>
        <p:spPr/>
        <p:txBody>
          <a:bodyPr>
            <a:normAutofit fontScale="85000" lnSpcReduction="10000"/>
          </a:bodyPr>
          <a:lstStyle/>
          <a:p>
            <a:r>
              <a:rPr lang="lt-LT" noProof="0" dirty="0"/>
              <a:t>14 užsiėmimas</a:t>
            </a:r>
          </a:p>
        </p:txBody>
      </p:sp>
      <p:sp>
        <p:nvSpPr>
          <p:cNvPr id="4" name="Content Placeholder 3">
            <a:extLst>
              <a:ext uri="{FF2B5EF4-FFF2-40B4-BE49-F238E27FC236}">
                <a16:creationId xmlns:a16="http://schemas.microsoft.com/office/drawing/2014/main" id="{FB9994A0-61BF-08D4-8454-1AD501D62AD0}"/>
              </a:ext>
            </a:extLst>
          </p:cNvPr>
          <p:cNvSpPr>
            <a:spLocks noGrp="1"/>
          </p:cNvSpPr>
          <p:nvPr>
            <p:ph sz="quarter" idx="11"/>
          </p:nvPr>
        </p:nvSpPr>
        <p:spPr/>
        <p:txBody>
          <a:bodyPr>
            <a:normAutofit fontScale="85000" lnSpcReduction="20000"/>
          </a:bodyPr>
          <a:lstStyle/>
          <a:p>
            <a:pPr marL="0" indent="0"/>
            <a:r>
              <a:rPr lang="lt-LT" noProof="0" dirty="0"/>
              <a:t>Šilumos siurblių eksploatacijos aspektai</a:t>
            </a:r>
          </a:p>
        </p:txBody>
      </p:sp>
      <p:sp>
        <p:nvSpPr>
          <p:cNvPr id="5" name="Content Placeholder 4">
            <a:extLst>
              <a:ext uri="{FF2B5EF4-FFF2-40B4-BE49-F238E27FC236}">
                <a16:creationId xmlns:a16="http://schemas.microsoft.com/office/drawing/2014/main" id="{DF3464CB-BC5E-B2FD-04CC-97EBF4C18666}"/>
              </a:ext>
            </a:extLst>
          </p:cNvPr>
          <p:cNvSpPr>
            <a:spLocks noGrp="1"/>
          </p:cNvSpPr>
          <p:nvPr>
            <p:ph sz="quarter" idx="12"/>
          </p:nvPr>
        </p:nvSpPr>
        <p:spPr/>
        <p:txBody>
          <a:bodyPr>
            <a:normAutofit fontScale="85000" lnSpcReduction="10000"/>
          </a:bodyPr>
          <a:lstStyle/>
          <a:p>
            <a:r>
              <a:rPr lang="lt-LT" noProof="0" dirty="0"/>
              <a:t>15 užsiėmimas</a:t>
            </a:r>
          </a:p>
        </p:txBody>
      </p:sp>
      <p:sp>
        <p:nvSpPr>
          <p:cNvPr id="6" name="Content Placeholder 5">
            <a:extLst>
              <a:ext uri="{FF2B5EF4-FFF2-40B4-BE49-F238E27FC236}">
                <a16:creationId xmlns:a16="http://schemas.microsoft.com/office/drawing/2014/main" id="{25DC7E27-C4B9-41FF-DB6B-109208CD2DB0}"/>
              </a:ext>
            </a:extLst>
          </p:cNvPr>
          <p:cNvSpPr>
            <a:spLocks noGrp="1"/>
          </p:cNvSpPr>
          <p:nvPr>
            <p:ph sz="quarter" idx="13"/>
          </p:nvPr>
        </p:nvSpPr>
        <p:spPr/>
        <p:txBody>
          <a:bodyPr>
            <a:normAutofit fontScale="92500" lnSpcReduction="20000"/>
          </a:bodyPr>
          <a:lstStyle/>
          <a:p>
            <a:pPr marL="0" indent="0"/>
            <a:r>
              <a:rPr lang="lt-LT" sz="2100" noProof="0" dirty="0"/>
              <a:t>Šilumos šaltiniai šilumos siurblių sistemoms</a:t>
            </a:r>
            <a:endParaRPr lang="lt-LT" noProof="0" dirty="0"/>
          </a:p>
        </p:txBody>
      </p:sp>
      <p:sp>
        <p:nvSpPr>
          <p:cNvPr id="7" name="Content Placeholder 6">
            <a:extLst>
              <a:ext uri="{FF2B5EF4-FFF2-40B4-BE49-F238E27FC236}">
                <a16:creationId xmlns:a16="http://schemas.microsoft.com/office/drawing/2014/main" id="{4A2BDADC-EFC9-7316-F141-4771947A5DC7}"/>
              </a:ext>
            </a:extLst>
          </p:cNvPr>
          <p:cNvSpPr>
            <a:spLocks noGrp="1"/>
          </p:cNvSpPr>
          <p:nvPr>
            <p:ph sz="quarter" idx="16"/>
          </p:nvPr>
        </p:nvSpPr>
        <p:spPr/>
        <p:txBody>
          <a:bodyPr>
            <a:normAutofit fontScale="85000" lnSpcReduction="10000"/>
          </a:bodyPr>
          <a:lstStyle/>
          <a:p>
            <a:r>
              <a:rPr lang="lt-LT" noProof="0" dirty="0"/>
              <a:t>16 užsiėmimas</a:t>
            </a:r>
          </a:p>
        </p:txBody>
      </p:sp>
      <p:sp>
        <p:nvSpPr>
          <p:cNvPr id="8" name="Content Placeholder 7">
            <a:extLst>
              <a:ext uri="{FF2B5EF4-FFF2-40B4-BE49-F238E27FC236}">
                <a16:creationId xmlns:a16="http://schemas.microsoft.com/office/drawing/2014/main" id="{20F815EC-C040-4F60-9ADF-5BBD07DD2363}"/>
              </a:ext>
            </a:extLst>
          </p:cNvPr>
          <p:cNvSpPr>
            <a:spLocks noGrp="1"/>
          </p:cNvSpPr>
          <p:nvPr>
            <p:ph sz="quarter" idx="17"/>
          </p:nvPr>
        </p:nvSpPr>
        <p:spPr/>
        <p:txBody>
          <a:bodyPr>
            <a:noAutofit/>
          </a:bodyPr>
          <a:lstStyle/>
          <a:p>
            <a:pPr marL="0" indent="0"/>
            <a:r>
              <a:rPr lang="lt-LT" sz="1900" noProof="0" dirty="0"/>
              <a:t>Buitinio karšto vandens gamyba naudojant HP</a:t>
            </a:r>
          </a:p>
        </p:txBody>
      </p:sp>
      <p:sp>
        <p:nvSpPr>
          <p:cNvPr id="9" name="Content Placeholder 8">
            <a:extLst>
              <a:ext uri="{FF2B5EF4-FFF2-40B4-BE49-F238E27FC236}">
                <a16:creationId xmlns:a16="http://schemas.microsoft.com/office/drawing/2014/main" id="{CDA4A58F-ACB0-67BE-1867-6855699453A5}"/>
              </a:ext>
            </a:extLst>
          </p:cNvPr>
          <p:cNvSpPr>
            <a:spLocks noGrp="1"/>
          </p:cNvSpPr>
          <p:nvPr>
            <p:ph sz="quarter" idx="18"/>
          </p:nvPr>
        </p:nvSpPr>
        <p:spPr/>
        <p:txBody>
          <a:bodyPr>
            <a:normAutofit fontScale="92500"/>
          </a:bodyPr>
          <a:lstStyle/>
          <a:p>
            <a:r>
              <a:rPr lang="lt-LT" noProof="0" dirty="0"/>
              <a:t>17 užsiėmimas</a:t>
            </a:r>
          </a:p>
        </p:txBody>
      </p:sp>
      <p:sp>
        <p:nvSpPr>
          <p:cNvPr id="10" name="Content Placeholder 9">
            <a:extLst>
              <a:ext uri="{FF2B5EF4-FFF2-40B4-BE49-F238E27FC236}">
                <a16:creationId xmlns:a16="http://schemas.microsoft.com/office/drawing/2014/main" id="{633EA797-7084-270E-4C08-A774E7DC1908}"/>
              </a:ext>
            </a:extLst>
          </p:cNvPr>
          <p:cNvSpPr>
            <a:spLocks noGrp="1"/>
          </p:cNvSpPr>
          <p:nvPr>
            <p:ph sz="quarter" idx="19"/>
          </p:nvPr>
        </p:nvSpPr>
        <p:spPr/>
        <p:txBody>
          <a:bodyPr>
            <a:normAutofit/>
          </a:bodyPr>
          <a:lstStyle/>
          <a:p>
            <a:pPr marL="0" indent="0">
              <a:lnSpc>
                <a:spcPct val="70000"/>
              </a:lnSpc>
            </a:pPr>
            <a:r>
              <a:rPr lang="lt-LT" sz="1900" noProof="0" dirty="0"/>
              <a:t>Šilumos siurblių sistemos</a:t>
            </a:r>
            <a:endParaRPr lang="lt-LT" noProof="0" dirty="0"/>
          </a:p>
        </p:txBody>
      </p:sp>
      <p:sp>
        <p:nvSpPr>
          <p:cNvPr id="11" name="Content Placeholder 10">
            <a:extLst>
              <a:ext uri="{FF2B5EF4-FFF2-40B4-BE49-F238E27FC236}">
                <a16:creationId xmlns:a16="http://schemas.microsoft.com/office/drawing/2014/main" id="{4C90EE43-B01C-F102-8C03-94B249120067}"/>
              </a:ext>
            </a:extLst>
          </p:cNvPr>
          <p:cNvSpPr>
            <a:spLocks noGrp="1"/>
          </p:cNvSpPr>
          <p:nvPr>
            <p:ph sz="quarter" idx="20"/>
          </p:nvPr>
        </p:nvSpPr>
        <p:spPr/>
        <p:txBody>
          <a:bodyPr>
            <a:normAutofit fontScale="85000" lnSpcReduction="10000"/>
          </a:bodyPr>
          <a:lstStyle/>
          <a:p>
            <a:r>
              <a:rPr lang="lt-LT" noProof="0" dirty="0"/>
              <a:t>18 užsiėmimas</a:t>
            </a:r>
          </a:p>
        </p:txBody>
      </p:sp>
      <p:sp>
        <p:nvSpPr>
          <p:cNvPr id="12" name="Content Placeholder 11">
            <a:extLst>
              <a:ext uri="{FF2B5EF4-FFF2-40B4-BE49-F238E27FC236}">
                <a16:creationId xmlns:a16="http://schemas.microsoft.com/office/drawing/2014/main" id="{3E496F00-51E9-D686-F503-46D19A9DC6E1}"/>
              </a:ext>
            </a:extLst>
          </p:cNvPr>
          <p:cNvSpPr>
            <a:spLocks noGrp="1"/>
          </p:cNvSpPr>
          <p:nvPr>
            <p:ph sz="quarter" idx="21"/>
          </p:nvPr>
        </p:nvSpPr>
        <p:spPr/>
        <p:txBody>
          <a:bodyPr>
            <a:normAutofit fontScale="70000" lnSpcReduction="20000"/>
          </a:bodyPr>
          <a:lstStyle/>
          <a:p>
            <a:pPr marL="0" indent="0"/>
            <a:r>
              <a:rPr lang="lt-LT" sz="2700" noProof="0" dirty="0"/>
              <a:t>Reprezentatyvių sistemų schemų rinkinys</a:t>
            </a:r>
            <a:endParaRPr lang="lt-LT" noProof="0" dirty="0"/>
          </a:p>
        </p:txBody>
      </p:sp>
      <p:sp>
        <p:nvSpPr>
          <p:cNvPr id="14" name="Content Placeholder 13">
            <a:extLst>
              <a:ext uri="{FF2B5EF4-FFF2-40B4-BE49-F238E27FC236}">
                <a16:creationId xmlns:a16="http://schemas.microsoft.com/office/drawing/2014/main" id="{55D0AF91-5639-A18D-7461-2C10B98E6FD1}"/>
              </a:ext>
            </a:extLst>
          </p:cNvPr>
          <p:cNvSpPr>
            <a:spLocks noGrp="1"/>
          </p:cNvSpPr>
          <p:nvPr>
            <p:ph sz="quarter" idx="23"/>
          </p:nvPr>
        </p:nvSpPr>
        <p:spPr/>
        <p:txBody>
          <a:bodyPr>
            <a:noAutofit/>
          </a:bodyPr>
          <a:lstStyle/>
          <a:p>
            <a:pPr marL="0" indent="0"/>
            <a:r>
              <a:rPr lang="lt-LT" sz="1800" noProof="0" dirty="0"/>
              <a:t>Šilumos siurblių sistemų mastelis</a:t>
            </a:r>
          </a:p>
        </p:txBody>
      </p:sp>
      <p:sp>
        <p:nvSpPr>
          <p:cNvPr id="15" name="Content Placeholder 14">
            <a:extLst>
              <a:ext uri="{FF2B5EF4-FFF2-40B4-BE49-F238E27FC236}">
                <a16:creationId xmlns:a16="http://schemas.microsoft.com/office/drawing/2014/main" id="{BC9D5EF8-1124-E6AE-F7F3-73C445C6F919}"/>
              </a:ext>
            </a:extLst>
          </p:cNvPr>
          <p:cNvSpPr>
            <a:spLocks noGrp="1"/>
          </p:cNvSpPr>
          <p:nvPr>
            <p:ph sz="quarter" idx="24"/>
          </p:nvPr>
        </p:nvSpPr>
        <p:spPr/>
        <p:txBody>
          <a:bodyPr>
            <a:normAutofit fontScale="85000" lnSpcReduction="10000"/>
          </a:bodyPr>
          <a:lstStyle/>
          <a:p>
            <a:r>
              <a:rPr lang="lt-LT" noProof="0" dirty="0"/>
              <a:t>20 užsiėmimas</a:t>
            </a:r>
          </a:p>
        </p:txBody>
      </p:sp>
      <p:sp>
        <p:nvSpPr>
          <p:cNvPr id="16" name="Content Placeholder 15">
            <a:extLst>
              <a:ext uri="{FF2B5EF4-FFF2-40B4-BE49-F238E27FC236}">
                <a16:creationId xmlns:a16="http://schemas.microsoft.com/office/drawing/2014/main" id="{9D5E0129-A4B3-4DC5-4554-69B71265C5B6}"/>
              </a:ext>
            </a:extLst>
          </p:cNvPr>
          <p:cNvSpPr>
            <a:spLocks noGrp="1"/>
          </p:cNvSpPr>
          <p:nvPr>
            <p:ph sz="quarter" idx="25"/>
          </p:nvPr>
        </p:nvSpPr>
        <p:spPr>
          <a:xfrm>
            <a:off x="7848600" y="1628854"/>
            <a:ext cx="3200400" cy="528638"/>
          </a:xfrm>
        </p:spPr>
        <p:txBody>
          <a:bodyPr>
            <a:noAutofit/>
          </a:bodyPr>
          <a:lstStyle/>
          <a:p>
            <a:pPr marL="0" indent="0">
              <a:lnSpc>
                <a:spcPct val="110000"/>
              </a:lnSpc>
            </a:pPr>
            <a:r>
              <a:rPr lang="lt-LT" sz="1800" noProof="0" dirty="0"/>
              <a:t>Sistemų integravimo ir valdymo strategijos</a:t>
            </a:r>
          </a:p>
        </p:txBody>
      </p:sp>
      <p:sp>
        <p:nvSpPr>
          <p:cNvPr id="17" name="Content Placeholder 16">
            <a:extLst>
              <a:ext uri="{FF2B5EF4-FFF2-40B4-BE49-F238E27FC236}">
                <a16:creationId xmlns:a16="http://schemas.microsoft.com/office/drawing/2014/main" id="{DA9825BF-40D7-64AE-D71D-C0A2A4F58673}"/>
              </a:ext>
            </a:extLst>
          </p:cNvPr>
          <p:cNvSpPr>
            <a:spLocks noGrp="1"/>
          </p:cNvSpPr>
          <p:nvPr>
            <p:ph sz="quarter" idx="26"/>
          </p:nvPr>
        </p:nvSpPr>
        <p:spPr/>
        <p:txBody>
          <a:bodyPr>
            <a:normAutofit fontScale="85000" lnSpcReduction="10000"/>
          </a:bodyPr>
          <a:lstStyle/>
          <a:p>
            <a:r>
              <a:rPr lang="lt-LT" noProof="0" dirty="0"/>
              <a:t>21 užsiėmimas</a:t>
            </a:r>
          </a:p>
        </p:txBody>
      </p:sp>
      <p:sp>
        <p:nvSpPr>
          <p:cNvPr id="18" name="Content Placeholder 17">
            <a:extLst>
              <a:ext uri="{FF2B5EF4-FFF2-40B4-BE49-F238E27FC236}">
                <a16:creationId xmlns:a16="http://schemas.microsoft.com/office/drawing/2014/main" id="{98588B7D-7117-879E-CBDE-FDA602ACA4BC}"/>
              </a:ext>
            </a:extLst>
          </p:cNvPr>
          <p:cNvSpPr>
            <a:spLocks noGrp="1"/>
          </p:cNvSpPr>
          <p:nvPr>
            <p:ph sz="quarter" idx="27"/>
          </p:nvPr>
        </p:nvSpPr>
        <p:spPr>
          <a:xfrm>
            <a:off x="7781025" y="2251763"/>
            <a:ext cx="3237495" cy="594112"/>
          </a:xfrm>
        </p:spPr>
        <p:txBody>
          <a:bodyPr>
            <a:noAutofit/>
          </a:bodyPr>
          <a:lstStyle/>
          <a:p>
            <a:pPr marL="0" indent="0">
              <a:lnSpc>
                <a:spcPct val="110000"/>
              </a:lnSpc>
            </a:pPr>
            <a:r>
              <a:rPr lang="lt-LT" sz="1800" noProof="0" dirty="0"/>
              <a:t>Integracija su kitais AEŠ</a:t>
            </a:r>
          </a:p>
        </p:txBody>
      </p:sp>
      <p:sp>
        <p:nvSpPr>
          <p:cNvPr id="19" name="Content Placeholder 18">
            <a:extLst>
              <a:ext uri="{FF2B5EF4-FFF2-40B4-BE49-F238E27FC236}">
                <a16:creationId xmlns:a16="http://schemas.microsoft.com/office/drawing/2014/main" id="{5F86903A-74DA-598C-76EB-E18BB335DD34}"/>
              </a:ext>
            </a:extLst>
          </p:cNvPr>
          <p:cNvSpPr>
            <a:spLocks noGrp="1"/>
          </p:cNvSpPr>
          <p:nvPr>
            <p:ph sz="quarter" idx="28"/>
          </p:nvPr>
        </p:nvSpPr>
        <p:spPr/>
        <p:txBody>
          <a:bodyPr>
            <a:normAutofit fontScale="85000" lnSpcReduction="10000"/>
          </a:bodyPr>
          <a:lstStyle/>
          <a:p>
            <a:r>
              <a:rPr lang="lt-LT" noProof="0" dirty="0"/>
              <a:t>22 užsiėmimas</a:t>
            </a:r>
          </a:p>
        </p:txBody>
      </p:sp>
      <p:sp>
        <p:nvSpPr>
          <p:cNvPr id="20" name="Content Placeholder 19">
            <a:extLst>
              <a:ext uri="{FF2B5EF4-FFF2-40B4-BE49-F238E27FC236}">
                <a16:creationId xmlns:a16="http://schemas.microsoft.com/office/drawing/2014/main" id="{C8EEC60C-6E63-2C01-E1B9-BC4E17304C9B}"/>
              </a:ext>
            </a:extLst>
          </p:cNvPr>
          <p:cNvSpPr>
            <a:spLocks noGrp="1"/>
          </p:cNvSpPr>
          <p:nvPr>
            <p:ph sz="quarter" idx="29"/>
          </p:nvPr>
        </p:nvSpPr>
        <p:spPr>
          <a:xfrm>
            <a:off x="7863526" y="2976560"/>
            <a:ext cx="3077897" cy="528638"/>
          </a:xfrm>
        </p:spPr>
        <p:txBody>
          <a:bodyPr>
            <a:normAutofit/>
          </a:bodyPr>
          <a:lstStyle/>
          <a:p>
            <a:pPr marL="0" indent="0">
              <a:lnSpc>
                <a:spcPct val="110000"/>
              </a:lnSpc>
            </a:pPr>
            <a:r>
              <a:rPr lang="lt-LT" sz="1800" noProof="0" dirty="0"/>
              <a:t>Geoterminės sistemos</a:t>
            </a:r>
          </a:p>
        </p:txBody>
      </p:sp>
      <p:sp>
        <p:nvSpPr>
          <p:cNvPr id="21" name="Content Placeholder 20">
            <a:extLst>
              <a:ext uri="{FF2B5EF4-FFF2-40B4-BE49-F238E27FC236}">
                <a16:creationId xmlns:a16="http://schemas.microsoft.com/office/drawing/2014/main" id="{048CC72E-A252-1FF4-0266-BD96E34B85A3}"/>
              </a:ext>
            </a:extLst>
          </p:cNvPr>
          <p:cNvSpPr>
            <a:spLocks noGrp="1"/>
          </p:cNvSpPr>
          <p:nvPr>
            <p:ph sz="quarter" idx="30"/>
          </p:nvPr>
        </p:nvSpPr>
        <p:spPr/>
        <p:txBody>
          <a:bodyPr/>
          <a:lstStyle/>
          <a:p>
            <a:endParaRPr lang="lt-LT" noProof="0" dirty="0"/>
          </a:p>
        </p:txBody>
      </p:sp>
      <p:sp>
        <p:nvSpPr>
          <p:cNvPr id="22" name="Content Placeholder 21">
            <a:extLst>
              <a:ext uri="{FF2B5EF4-FFF2-40B4-BE49-F238E27FC236}">
                <a16:creationId xmlns:a16="http://schemas.microsoft.com/office/drawing/2014/main" id="{E7A4EEA4-7044-BD91-47A0-496BDA4207CC}"/>
              </a:ext>
            </a:extLst>
          </p:cNvPr>
          <p:cNvSpPr>
            <a:spLocks noGrp="1"/>
          </p:cNvSpPr>
          <p:nvPr>
            <p:ph sz="quarter" idx="31"/>
          </p:nvPr>
        </p:nvSpPr>
        <p:spPr/>
        <p:txBody>
          <a:bodyPr/>
          <a:lstStyle/>
          <a:p>
            <a:endParaRPr lang="lt-LT" noProof="0" dirty="0"/>
          </a:p>
        </p:txBody>
      </p:sp>
      <p:sp>
        <p:nvSpPr>
          <p:cNvPr id="23" name="Content Placeholder 22">
            <a:extLst>
              <a:ext uri="{FF2B5EF4-FFF2-40B4-BE49-F238E27FC236}">
                <a16:creationId xmlns:a16="http://schemas.microsoft.com/office/drawing/2014/main" id="{37EFB175-853D-B265-9D5A-11B3C27F12CF}"/>
              </a:ext>
            </a:extLst>
          </p:cNvPr>
          <p:cNvSpPr>
            <a:spLocks noGrp="1"/>
          </p:cNvSpPr>
          <p:nvPr>
            <p:ph sz="quarter" idx="32"/>
          </p:nvPr>
        </p:nvSpPr>
        <p:spPr/>
        <p:txBody>
          <a:bodyPr/>
          <a:lstStyle/>
          <a:p>
            <a:endParaRPr lang="lt-LT" noProof="0" dirty="0"/>
          </a:p>
        </p:txBody>
      </p:sp>
      <p:sp>
        <p:nvSpPr>
          <p:cNvPr id="24" name="Content Placeholder 23">
            <a:extLst>
              <a:ext uri="{FF2B5EF4-FFF2-40B4-BE49-F238E27FC236}">
                <a16:creationId xmlns:a16="http://schemas.microsoft.com/office/drawing/2014/main" id="{2333C34B-4B03-D91E-2C84-2A99074A2CA5}"/>
              </a:ext>
            </a:extLst>
          </p:cNvPr>
          <p:cNvSpPr>
            <a:spLocks noGrp="1"/>
          </p:cNvSpPr>
          <p:nvPr>
            <p:ph sz="quarter" idx="33"/>
          </p:nvPr>
        </p:nvSpPr>
        <p:spPr/>
        <p:txBody>
          <a:bodyPr/>
          <a:lstStyle/>
          <a:p>
            <a:endParaRPr lang="lt-LT" noProof="0" dirty="0"/>
          </a:p>
        </p:txBody>
      </p:sp>
      <p:sp>
        <p:nvSpPr>
          <p:cNvPr id="25" name="Content Placeholder 24">
            <a:extLst>
              <a:ext uri="{FF2B5EF4-FFF2-40B4-BE49-F238E27FC236}">
                <a16:creationId xmlns:a16="http://schemas.microsoft.com/office/drawing/2014/main" id="{239D9344-5D04-0665-E68A-A4AF2D19A881}"/>
              </a:ext>
            </a:extLst>
          </p:cNvPr>
          <p:cNvSpPr>
            <a:spLocks noGrp="1"/>
          </p:cNvSpPr>
          <p:nvPr>
            <p:ph sz="quarter" idx="34"/>
          </p:nvPr>
        </p:nvSpPr>
        <p:spPr/>
        <p:txBody>
          <a:bodyPr/>
          <a:lstStyle/>
          <a:p>
            <a:endParaRPr lang="lt-LT" noProof="0" dirty="0"/>
          </a:p>
        </p:txBody>
      </p:sp>
      <p:sp>
        <p:nvSpPr>
          <p:cNvPr id="26" name="Content Placeholder 25">
            <a:extLst>
              <a:ext uri="{FF2B5EF4-FFF2-40B4-BE49-F238E27FC236}">
                <a16:creationId xmlns:a16="http://schemas.microsoft.com/office/drawing/2014/main" id="{57CDEB93-484D-C7AA-1F7B-979E4BCC0CFC}"/>
              </a:ext>
            </a:extLst>
          </p:cNvPr>
          <p:cNvSpPr>
            <a:spLocks noGrp="1"/>
          </p:cNvSpPr>
          <p:nvPr>
            <p:ph sz="quarter" idx="35"/>
          </p:nvPr>
        </p:nvSpPr>
        <p:spPr/>
        <p:txBody>
          <a:bodyPr/>
          <a:lstStyle/>
          <a:p>
            <a:endParaRPr lang="lt-LT" noProof="0" dirty="0"/>
          </a:p>
        </p:txBody>
      </p:sp>
      <p:sp>
        <p:nvSpPr>
          <p:cNvPr id="28" name="Marcador de contenido 27">
            <a:extLst>
              <a:ext uri="{FF2B5EF4-FFF2-40B4-BE49-F238E27FC236}">
                <a16:creationId xmlns:a16="http://schemas.microsoft.com/office/drawing/2014/main" id="{A5E80191-97AC-686C-E1F0-4E72AC09F648}"/>
              </a:ext>
            </a:extLst>
          </p:cNvPr>
          <p:cNvSpPr>
            <a:spLocks noGrp="1"/>
          </p:cNvSpPr>
          <p:nvPr>
            <p:ph sz="quarter" idx="22"/>
          </p:nvPr>
        </p:nvSpPr>
        <p:spPr/>
        <p:txBody>
          <a:bodyPr>
            <a:normAutofit fontScale="85000" lnSpcReduction="10000"/>
          </a:bodyPr>
          <a:lstStyle/>
          <a:p>
            <a:r>
              <a:rPr lang="lt-LT" noProof="0" dirty="0"/>
              <a:t>19 užsiėmimas</a:t>
            </a:r>
          </a:p>
        </p:txBody>
      </p:sp>
    </p:spTree>
    <p:extLst>
      <p:ext uri="{BB962C8B-B14F-4D97-AF65-F5344CB8AC3E}">
        <p14:creationId xmlns:p14="http://schemas.microsoft.com/office/powerpoint/2010/main" val="4229342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A1318-3DEF-4195-6D3A-B269D44EC5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4B0E5-DD65-7A5B-CA2E-0C6385DDF93F}"/>
              </a:ext>
            </a:extLst>
          </p:cNvPr>
          <p:cNvSpPr>
            <a:spLocks noGrp="1"/>
          </p:cNvSpPr>
          <p:nvPr>
            <p:ph type="title"/>
          </p:nvPr>
        </p:nvSpPr>
        <p:spPr/>
        <p:txBody>
          <a:bodyPr/>
          <a:lstStyle/>
          <a:p>
            <a:r>
              <a:rPr lang="lt-LT" noProof="0" dirty="0"/>
              <a:t>16 užsiėmimas</a:t>
            </a:r>
          </a:p>
        </p:txBody>
      </p:sp>
      <p:sp>
        <p:nvSpPr>
          <p:cNvPr id="3" name="Text Placeholder 2">
            <a:extLst>
              <a:ext uri="{FF2B5EF4-FFF2-40B4-BE49-F238E27FC236}">
                <a16:creationId xmlns:a16="http://schemas.microsoft.com/office/drawing/2014/main" id="{4654D57D-E422-92D1-4EE1-DE82848EE90D}"/>
              </a:ext>
            </a:extLst>
          </p:cNvPr>
          <p:cNvSpPr>
            <a:spLocks noGrp="1"/>
          </p:cNvSpPr>
          <p:nvPr>
            <p:ph type="body" idx="1"/>
          </p:nvPr>
        </p:nvSpPr>
        <p:spPr/>
        <p:txBody>
          <a:bodyPr/>
          <a:lstStyle/>
          <a:p>
            <a:r>
              <a:rPr lang="lt-LT" noProof="0" dirty="0"/>
              <a:t>Buitinio karšto vandens gamyba naudojant šilumos siurbl</a:t>
            </a:r>
            <a:r>
              <a:rPr lang="lt-LT" dirty="0"/>
              <a:t>ius</a:t>
            </a:r>
            <a:endParaRPr lang="lt-LT" noProof="0" dirty="0"/>
          </a:p>
        </p:txBody>
      </p:sp>
    </p:spTree>
    <p:extLst>
      <p:ext uri="{BB962C8B-B14F-4D97-AF65-F5344CB8AC3E}">
        <p14:creationId xmlns:p14="http://schemas.microsoft.com/office/powerpoint/2010/main" val="4165339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D76E4-8224-294C-119C-6608A8E2B5C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18DFE23-29B5-52CF-0FC8-D0C1AE382218}"/>
              </a:ext>
            </a:extLst>
          </p:cNvPr>
          <p:cNvSpPr>
            <a:spLocks noGrp="1"/>
          </p:cNvSpPr>
          <p:nvPr>
            <p:ph type="title"/>
          </p:nvPr>
        </p:nvSpPr>
        <p:spPr>
          <a:xfrm>
            <a:off x="639146" y="511632"/>
            <a:ext cx="10382026" cy="933447"/>
          </a:xfrm>
        </p:spPr>
        <p:txBody>
          <a:bodyPr/>
          <a:lstStyle/>
          <a:p>
            <a:r>
              <a:rPr lang="lt-LT" sz="3600" u="sng" noProof="0" dirty="0">
                <a:solidFill>
                  <a:srgbClr val="00B0F0"/>
                </a:solidFill>
              </a:rPr>
              <a:t>16 užsiėmimo tikslai</a:t>
            </a:r>
          </a:p>
        </p:txBody>
      </p:sp>
      <p:sp>
        <p:nvSpPr>
          <p:cNvPr id="3" name="Marcador de contenido 2">
            <a:extLst>
              <a:ext uri="{FF2B5EF4-FFF2-40B4-BE49-F238E27FC236}">
                <a16:creationId xmlns:a16="http://schemas.microsoft.com/office/drawing/2014/main" id="{7BEDFF35-033B-9362-657D-AE03F555B213}"/>
              </a:ext>
            </a:extLst>
          </p:cNvPr>
          <p:cNvSpPr>
            <a:spLocks noGrp="1"/>
          </p:cNvSpPr>
          <p:nvPr>
            <p:ph idx="1"/>
          </p:nvPr>
        </p:nvSpPr>
        <p:spPr>
          <a:xfrm>
            <a:off x="718137" y="1895920"/>
            <a:ext cx="10379374" cy="3800250"/>
          </a:xfrm>
        </p:spPr>
        <p:txBody>
          <a:bodyPr>
            <a:normAutofit/>
          </a:bodyPr>
          <a:lstStyle/>
          <a:p>
            <a:pPr marL="502920" indent="-457200">
              <a:buFont typeface="+mj-lt"/>
              <a:buAutoNum type="arabicPeriod"/>
            </a:pPr>
            <a:r>
              <a:rPr lang="lt-LT" noProof="0" dirty="0">
                <a:solidFill>
                  <a:srgbClr val="0070C0"/>
                </a:solidFill>
              </a:rPr>
              <a:t>Suprasti karšto vandens paruošimo panaudojant šilumos siurblius iššūkius, ypač kalbant apie momentinio karšto vandens pateikimą ir ribotos šilumos siurblių šiluminės galios ir reakcijos laiko neatitikimą.
Nustatyti ir apibūdinti pagrindinius karšto vandens posistemių komponentus šilumos siurblių įrenginiuose: akumuliacines talpyklas, šilumokaičius, maišymo vožtuvus, recirkuliacijos kontūrus ir pagalbinius šildytuvus, atkreipiant dėmesį į temperatūros potencialą ir higienos reikalavimus.
Taikyti praktikoje patikrintus principus ir pagrindinius analitinius metodus</a:t>
            </a:r>
            <a:r>
              <a:rPr lang="lt-LT" dirty="0">
                <a:solidFill>
                  <a:srgbClr val="0070C0"/>
                </a:solidFill>
              </a:rPr>
              <a:t> nustatant</a:t>
            </a:r>
            <a:r>
              <a:rPr lang="lt-LT" noProof="0" dirty="0">
                <a:solidFill>
                  <a:srgbClr val="0070C0"/>
                </a:solidFill>
              </a:rPr>
              <a:t> tinkamus buitinio karšto vandens saugojimo talpų tūrius ir šilumos siurblio galią, atsižvelgiant į vartotojų poreikio diagramas, atsistatymo laiką, energijos vartojimo efektyvumą ir legionelių prevencijos rekomendacijas.</a:t>
            </a:r>
          </a:p>
        </p:txBody>
      </p:sp>
      <p:sp>
        <p:nvSpPr>
          <p:cNvPr id="4" name="Marcador de contenido 2">
            <a:extLst>
              <a:ext uri="{FF2B5EF4-FFF2-40B4-BE49-F238E27FC236}">
                <a16:creationId xmlns:a16="http://schemas.microsoft.com/office/drawing/2014/main" id="{B1EF6879-025A-8829-2FA4-20466E3E1560}"/>
              </a:ext>
            </a:extLst>
          </p:cNvPr>
          <p:cNvSpPr txBox="1">
            <a:spLocks/>
          </p:cNvSpPr>
          <p:nvPr/>
        </p:nvSpPr>
        <p:spPr>
          <a:xfrm>
            <a:off x="639146" y="1347956"/>
            <a:ext cx="10379374" cy="638995"/>
          </a:xfrm>
          <a:prstGeom prst="rect">
            <a:avLst/>
          </a:prstGeom>
          <a:noFill/>
          <a:ln>
            <a:noFill/>
          </a:ln>
        </p:spPr>
        <p:txBody>
          <a:bodyPr vert="horz" wrap="square" lIns="91440" tIns="45720" rIns="91440" bIns="45720" anchor="t" anchorCtr="0" compatLnSpc="1">
            <a:norm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noProof="0" dirty="0">
                <a:solidFill>
                  <a:srgbClr val="0070C0"/>
                </a:solidFill>
              </a:rPr>
              <a:t>Šio užsiėmimo pabaigoje dalyviai galės:</a:t>
            </a:r>
          </a:p>
        </p:txBody>
      </p:sp>
    </p:spTree>
    <p:extLst>
      <p:ext uri="{BB962C8B-B14F-4D97-AF65-F5344CB8AC3E}">
        <p14:creationId xmlns:p14="http://schemas.microsoft.com/office/powerpoint/2010/main" val="3456092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7D2A-054B-36B6-979C-4A008FD5A1D9}"/>
            </a:ext>
          </a:extLst>
        </p:cNvPr>
        <p:cNvGrpSpPr/>
        <p:nvPr/>
      </p:nvGrpSpPr>
      <p:grpSpPr>
        <a:xfrm>
          <a:off x="0" y="0"/>
          <a:ext cx="0" cy="0"/>
          <a:chOff x="0" y="0"/>
          <a:chExt cx="0" cy="0"/>
        </a:xfrm>
      </p:grpSpPr>
      <p:sp>
        <p:nvSpPr>
          <p:cNvPr id="158" name="Título 1">
            <a:extLst>
              <a:ext uri="{FF2B5EF4-FFF2-40B4-BE49-F238E27FC236}">
                <a16:creationId xmlns:a16="http://schemas.microsoft.com/office/drawing/2014/main" id="{EDEFE7A9-F045-1360-EC98-620ED85FE9FD}"/>
              </a:ext>
            </a:extLst>
          </p:cNvPr>
          <p:cNvSpPr>
            <a:spLocks noGrp="1"/>
          </p:cNvSpPr>
          <p:nvPr>
            <p:ph type="title"/>
          </p:nvPr>
        </p:nvSpPr>
        <p:spPr>
          <a:xfrm>
            <a:off x="466812" y="556817"/>
            <a:ext cx="9875520" cy="636491"/>
          </a:xfrm>
        </p:spPr>
        <p:txBody>
          <a:bodyPr>
            <a:normAutofit/>
          </a:bodyPr>
          <a:lstStyle/>
          <a:p>
            <a:r>
              <a:rPr lang="lt-LT" sz="3600" u="sng" noProof="0" dirty="0">
                <a:solidFill>
                  <a:srgbClr val="00B0F0"/>
                </a:solidFill>
              </a:rPr>
              <a:t>16 užsiėmimo turinys</a:t>
            </a:r>
          </a:p>
        </p:txBody>
      </p:sp>
      <p:grpSp>
        <p:nvGrpSpPr>
          <p:cNvPr id="52" name="Grupo 51">
            <a:extLst>
              <a:ext uri="{FF2B5EF4-FFF2-40B4-BE49-F238E27FC236}">
                <a16:creationId xmlns:a16="http://schemas.microsoft.com/office/drawing/2014/main" id="{384910EF-713A-D6BB-73AD-19B13370C28B}"/>
              </a:ext>
            </a:extLst>
          </p:cNvPr>
          <p:cNvGrpSpPr/>
          <p:nvPr/>
        </p:nvGrpSpPr>
        <p:grpSpPr>
          <a:xfrm>
            <a:off x="367222" y="1290844"/>
            <a:ext cx="11457555" cy="4859760"/>
            <a:chOff x="-118995" y="802361"/>
            <a:chExt cx="12229050" cy="5250707"/>
          </a:xfrm>
        </p:grpSpPr>
        <p:sp>
          <p:nvSpPr>
            <p:cNvPr id="53" name="Rectángulo: esquinas redondeadas 52">
              <a:extLst>
                <a:ext uri="{FF2B5EF4-FFF2-40B4-BE49-F238E27FC236}">
                  <a16:creationId xmlns:a16="http://schemas.microsoft.com/office/drawing/2014/main" id="{5570544D-1425-1760-F43C-579F935DCCE8}"/>
                </a:ext>
              </a:extLst>
            </p:cNvPr>
            <p:cNvSpPr/>
            <p:nvPr/>
          </p:nvSpPr>
          <p:spPr>
            <a:xfrm>
              <a:off x="1758950" y="802361"/>
              <a:ext cx="2476500" cy="722983"/>
            </a:xfrm>
            <a:prstGeom prst="roundRect">
              <a:avLst/>
            </a:prstGeom>
            <a:solidFill>
              <a:schemeClr val="tx2">
                <a:lumMod val="75000"/>
                <a:lumOff val="25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b="1" noProof="0" dirty="0">
                  <a:solidFill>
                    <a:schemeClr val="bg1"/>
                  </a:solidFill>
                </a:rPr>
                <a:t>Buitinio karšto vandens gamyba naudojant šilumos siurblius [L16]</a:t>
              </a:r>
            </a:p>
          </p:txBody>
        </p:sp>
        <p:sp>
          <p:nvSpPr>
            <p:cNvPr id="54" name="Rectángulo: esquinas redondeadas 53">
              <a:extLst>
                <a:ext uri="{FF2B5EF4-FFF2-40B4-BE49-F238E27FC236}">
                  <a16:creationId xmlns:a16="http://schemas.microsoft.com/office/drawing/2014/main" id="{7DABF36F-D039-C03A-9A5A-E893193BDA97}"/>
                </a:ext>
              </a:extLst>
            </p:cNvPr>
            <p:cNvSpPr/>
            <p:nvPr/>
          </p:nvSpPr>
          <p:spPr>
            <a:xfrm>
              <a:off x="77931" y="3398070"/>
              <a:ext cx="1618235"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Įvadas [16.1]</a:t>
              </a:r>
            </a:p>
          </p:txBody>
        </p:sp>
        <p:sp>
          <p:nvSpPr>
            <p:cNvPr id="55" name="Rectángulo 54">
              <a:extLst>
                <a:ext uri="{FF2B5EF4-FFF2-40B4-BE49-F238E27FC236}">
                  <a16:creationId xmlns:a16="http://schemas.microsoft.com/office/drawing/2014/main" id="{4437E312-23F6-6D74-F3FB-B56DE7B672AD}"/>
                </a:ext>
              </a:extLst>
            </p:cNvPr>
            <p:cNvSpPr/>
            <p:nvPr/>
          </p:nvSpPr>
          <p:spPr>
            <a:xfrm>
              <a:off x="-118995" y="1955800"/>
              <a:ext cx="2003142" cy="952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Karšto vandens poreikis yra periodinis su pikais, todėl būtina užtikrinti kaupimą</a:t>
              </a:r>
            </a:p>
          </p:txBody>
        </p:sp>
        <p:sp>
          <p:nvSpPr>
            <p:cNvPr id="56" name="Rectángulo 55">
              <a:extLst>
                <a:ext uri="{FF2B5EF4-FFF2-40B4-BE49-F238E27FC236}">
                  <a16:creationId xmlns:a16="http://schemas.microsoft.com/office/drawing/2014/main" id="{7B4127DB-8F4F-6D98-E31A-97C868BEA995}"/>
                </a:ext>
              </a:extLst>
            </p:cNvPr>
            <p:cNvSpPr/>
            <p:nvPr/>
          </p:nvSpPr>
          <p:spPr>
            <a:xfrm>
              <a:off x="4235451" y="2692400"/>
              <a:ext cx="2038563" cy="46324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Paprastas sistemas paprasta suprojektuoti</a:t>
              </a:r>
            </a:p>
          </p:txBody>
        </p:sp>
        <p:sp>
          <p:nvSpPr>
            <p:cNvPr id="57" name="Rectángulo: esquinas redondeadas 56">
              <a:extLst>
                <a:ext uri="{FF2B5EF4-FFF2-40B4-BE49-F238E27FC236}">
                  <a16:creationId xmlns:a16="http://schemas.microsoft.com/office/drawing/2014/main" id="{A11F8F11-85CB-4565-BA38-8C3E85557A59}"/>
                </a:ext>
              </a:extLst>
            </p:cNvPr>
            <p:cNvSpPr/>
            <p:nvPr/>
          </p:nvSpPr>
          <p:spPr>
            <a:xfrm>
              <a:off x="4065569" y="3431389"/>
              <a:ext cx="2404909"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„Dydžio pagal nykštį“ taisyklė </a:t>
              </a:r>
              <a:r>
                <a:rPr lang="lt-LT" sz="1400" noProof="0" dirty="0">
                  <a:solidFill>
                    <a:schemeClr val="tx1"/>
                  </a:solidFill>
                </a:rPr>
                <a:t>[16.3]</a:t>
              </a:r>
            </a:p>
          </p:txBody>
        </p:sp>
        <p:cxnSp>
          <p:nvCxnSpPr>
            <p:cNvPr id="58" name="Conector recto 57">
              <a:extLst>
                <a:ext uri="{FF2B5EF4-FFF2-40B4-BE49-F238E27FC236}">
                  <a16:creationId xmlns:a16="http://schemas.microsoft.com/office/drawing/2014/main" id="{0C4F8360-819B-5A08-8112-8415CB35DB6F}"/>
                </a:ext>
              </a:extLst>
            </p:cNvPr>
            <p:cNvCxnSpPr>
              <a:cxnSpLocks/>
              <a:stCxn id="57" idx="2"/>
              <a:endCxn id="60" idx="2"/>
            </p:cNvCxnSpPr>
            <p:nvPr/>
          </p:nvCxnSpPr>
          <p:spPr>
            <a:xfrm>
              <a:off x="5268023" y="4021939"/>
              <a:ext cx="47381" cy="1113266"/>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59" name="Rectángulo: esquinas redondeadas 58">
              <a:extLst>
                <a:ext uri="{FF2B5EF4-FFF2-40B4-BE49-F238E27FC236}">
                  <a16:creationId xmlns:a16="http://schemas.microsoft.com/office/drawing/2014/main" id="{F8604683-B1F8-5AEA-FC80-7C8268ED23BC}"/>
                </a:ext>
              </a:extLst>
            </p:cNvPr>
            <p:cNvSpPr/>
            <p:nvPr/>
          </p:nvSpPr>
          <p:spPr>
            <a:xfrm>
              <a:off x="4391766" y="4330971"/>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Rezervuaro tūris (V)</a:t>
              </a:r>
            </a:p>
          </p:txBody>
        </p:sp>
        <p:sp>
          <p:nvSpPr>
            <p:cNvPr id="60" name="Rectángulo: esquinas redondeadas 59">
              <a:extLst>
                <a:ext uri="{FF2B5EF4-FFF2-40B4-BE49-F238E27FC236}">
                  <a16:creationId xmlns:a16="http://schemas.microsoft.com/office/drawing/2014/main" id="{3E58A72B-164D-54BE-A93E-15EA00C74F3A}"/>
                </a:ext>
              </a:extLst>
            </p:cNvPr>
            <p:cNvSpPr/>
            <p:nvPr/>
          </p:nvSpPr>
          <p:spPr>
            <a:xfrm>
              <a:off x="4264765" y="4795899"/>
              <a:ext cx="2101279"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Šilumos siurblio galia(P)</a:t>
              </a:r>
            </a:p>
          </p:txBody>
        </p:sp>
        <p:cxnSp>
          <p:nvCxnSpPr>
            <p:cNvPr id="61" name="Conector: angular 60">
              <a:extLst>
                <a:ext uri="{FF2B5EF4-FFF2-40B4-BE49-F238E27FC236}">
                  <a16:creationId xmlns:a16="http://schemas.microsoft.com/office/drawing/2014/main" id="{D108E835-9A7E-0E41-31A2-76A345DB11BF}"/>
                </a:ext>
              </a:extLst>
            </p:cNvPr>
            <p:cNvCxnSpPr>
              <a:cxnSpLocks/>
              <a:stCxn id="53" idx="1"/>
              <a:endCxn id="55" idx="0"/>
            </p:cNvCxnSpPr>
            <p:nvPr/>
          </p:nvCxnSpPr>
          <p:spPr>
            <a:xfrm rot="10800000" flipV="1">
              <a:off x="882576" y="1163852"/>
              <a:ext cx="876374" cy="791947"/>
            </a:xfrm>
            <a:prstGeom prst="bentConnector2">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Conector recto 61">
              <a:extLst>
                <a:ext uri="{FF2B5EF4-FFF2-40B4-BE49-F238E27FC236}">
                  <a16:creationId xmlns:a16="http://schemas.microsoft.com/office/drawing/2014/main" id="{01F47D48-E17D-8926-704C-E9D7990361A2}"/>
                </a:ext>
              </a:extLst>
            </p:cNvPr>
            <p:cNvCxnSpPr>
              <a:cxnSpLocks/>
              <a:stCxn id="55" idx="2"/>
              <a:endCxn id="54" idx="0"/>
            </p:cNvCxnSpPr>
            <p:nvPr/>
          </p:nvCxnSpPr>
          <p:spPr>
            <a:xfrm>
              <a:off x="882576" y="2908300"/>
              <a:ext cx="4472" cy="48977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Conector: angular 62">
              <a:extLst>
                <a:ext uri="{FF2B5EF4-FFF2-40B4-BE49-F238E27FC236}">
                  <a16:creationId xmlns:a16="http://schemas.microsoft.com/office/drawing/2014/main" id="{B5A7A6B0-4ED7-F527-863C-CBC443A7B425}"/>
                </a:ext>
              </a:extLst>
            </p:cNvPr>
            <p:cNvCxnSpPr>
              <a:cxnSpLocks/>
              <a:stCxn id="53" idx="3"/>
              <a:endCxn id="56" idx="0"/>
            </p:cNvCxnSpPr>
            <p:nvPr/>
          </p:nvCxnSpPr>
          <p:spPr>
            <a:xfrm>
              <a:off x="4235450" y="1163853"/>
              <a:ext cx="1019283" cy="1528547"/>
            </a:xfrm>
            <a:prstGeom prst="bentConnector2">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06A3DB4B-774A-AC95-039E-8A2518297D52}"/>
                </a:ext>
              </a:extLst>
            </p:cNvPr>
            <p:cNvCxnSpPr>
              <a:cxnSpLocks/>
              <a:stCxn id="56" idx="2"/>
              <a:endCxn id="57" idx="0"/>
            </p:cNvCxnSpPr>
            <p:nvPr/>
          </p:nvCxnSpPr>
          <p:spPr>
            <a:xfrm>
              <a:off x="5254733" y="3155646"/>
              <a:ext cx="13290" cy="275743"/>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29" name="Rectángulo 128">
              <a:extLst>
                <a:ext uri="{FF2B5EF4-FFF2-40B4-BE49-F238E27FC236}">
                  <a16:creationId xmlns:a16="http://schemas.microsoft.com/office/drawing/2014/main" id="{540E2407-43F8-99EC-DE88-D2171C44955C}"/>
                </a:ext>
              </a:extLst>
            </p:cNvPr>
            <p:cNvSpPr/>
            <p:nvPr/>
          </p:nvSpPr>
          <p:spPr>
            <a:xfrm>
              <a:off x="1933704" y="2058959"/>
              <a:ext cx="2131865" cy="952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Paruošti posistemyje, sudarytame iš kelių komponentų</a:t>
              </a:r>
            </a:p>
          </p:txBody>
        </p:sp>
        <p:cxnSp>
          <p:nvCxnSpPr>
            <p:cNvPr id="130" name="Conector recto 129">
              <a:extLst>
                <a:ext uri="{FF2B5EF4-FFF2-40B4-BE49-F238E27FC236}">
                  <a16:creationId xmlns:a16="http://schemas.microsoft.com/office/drawing/2014/main" id="{DE6A4948-2AEB-9598-6361-6ED6F2183988}"/>
                </a:ext>
              </a:extLst>
            </p:cNvPr>
            <p:cNvCxnSpPr>
              <a:stCxn id="129" idx="0"/>
              <a:endCxn id="53" idx="2"/>
            </p:cNvCxnSpPr>
            <p:nvPr/>
          </p:nvCxnSpPr>
          <p:spPr>
            <a:xfrm flipH="1" flipV="1">
              <a:off x="2997200" y="1525344"/>
              <a:ext cx="2437" cy="533615"/>
            </a:xfrm>
            <a:prstGeom prst="line">
              <a:avLst/>
            </a:prstGeom>
            <a:ln w="15875">
              <a:solidFill>
                <a:schemeClr val="tx1"/>
              </a:solidFill>
            </a:ln>
          </p:spPr>
          <p:style>
            <a:lnRef idx="2">
              <a:schemeClr val="dk1"/>
            </a:lnRef>
            <a:fillRef idx="0">
              <a:schemeClr val="dk1"/>
            </a:fillRef>
            <a:effectRef idx="1">
              <a:schemeClr val="dk1"/>
            </a:effectRef>
            <a:fontRef idx="minor">
              <a:schemeClr val="tx1"/>
            </a:fontRef>
          </p:style>
        </p:cxnSp>
        <p:sp>
          <p:nvSpPr>
            <p:cNvPr id="131" name="Rectángulo: esquinas redondeadas 130">
              <a:extLst>
                <a:ext uri="{FF2B5EF4-FFF2-40B4-BE49-F238E27FC236}">
                  <a16:creationId xmlns:a16="http://schemas.microsoft.com/office/drawing/2014/main" id="{E0857AD0-CE08-64B9-6759-39913D518467}"/>
                </a:ext>
              </a:extLst>
            </p:cNvPr>
            <p:cNvSpPr/>
            <p:nvPr/>
          </p:nvSpPr>
          <p:spPr>
            <a:xfrm>
              <a:off x="1995629" y="3282525"/>
              <a:ext cx="2003142" cy="710648"/>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Pagrindinės karšto vandens posistemės [16.2]</a:t>
              </a:r>
            </a:p>
          </p:txBody>
        </p:sp>
        <p:cxnSp>
          <p:nvCxnSpPr>
            <p:cNvPr id="132" name="Conector recto 131">
              <a:extLst>
                <a:ext uri="{FF2B5EF4-FFF2-40B4-BE49-F238E27FC236}">
                  <a16:creationId xmlns:a16="http://schemas.microsoft.com/office/drawing/2014/main" id="{E65A46B8-59AA-8AC4-A373-336E1EED9C65}"/>
                </a:ext>
              </a:extLst>
            </p:cNvPr>
            <p:cNvCxnSpPr>
              <a:cxnSpLocks/>
              <a:stCxn id="131" idx="2"/>
              <a:endCxn id="137" idx="2"/>
            </p:cNvCxnSpPr>
            <p:nvPr/>
          </p:nvCxnSpPr>
          <p:spPr>
            <a:xfrm>
              <a:off x="2997201" y="3993173"/>
              <a:ext cx="22346" cy="2059895"/>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33" name="Rectángulo: esquinas redondeadas 132">
              <a:extLst>
                <a:ext uri="{FF2B5EF4-FFF2-40B4-BE49-F238E27FC236}">
                  <a16:creationId xmlns:a16="http://schemas.microsoft.com/office/drawing/2014/main" id="{3485FED1-838B-3B1F-6E00-810CAEA0F1E1}"/>
                </a:ext>
              </a:extLst>
            </p:cNvPr>
            <p:cNvSpPr/>
            <p:nvPr/>
          </p:nvSpPr>
          <p:spPr>
            <a:xfrm>
              <a:off x="1884147" y="4302205"/>
              <a:ext cx="2326141" cy="366564"/>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Akumuliacinė talpa</a:t>
              </a:r>
            </a:p>
          </p:txBody>
        </p:sp>
        <p:sp>
          <p:nvSpPr>
            <p:cNvPr id="134" name="Rectángulo: esquinas redondeadas 133">
              <a:extLst>
                <a:ext uri="{FF2B5EF4-FFF2-40B4-BE49-F238E27FC236}">
                  <a16:creationId xmlns:a16="http://schemas.microsoft.com/office/drawing/2014/main" id="{78ECF20C-DF34-4C63-A3C7-A989C12A5BFC}"/>
                </a:ext>
              </a:extLst>
            </p:cNvPr>
            <p:cNvSpPr/>
            <p:nvPr/>
          </p:nvSpPr>
          <p:spPr>
            <a:xfrm>
              <a:off x="1957528" y="4768641"/>
              <a:ext cx="2041244" cy="366565"/>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Termostatinis vožtuvas</a:t>
              </a:r>
            </a:p>
          </p:txBody>
        </p:sp>
        <p:sp>
          <p:nvSpPr>
            <p:cNvPr id="135" name="Rectángulo: esquinas redondeadas 134">
              <a:extLst>
                <a:ext uri="{FF2B5EF4-FFF2-40B4-BE49-F238E27FC236}">
                  <a16:creationId xmlns:a16="http://schemas.microsoft.com/office/drawing/2014/main" id="{9A582FE6-FDF7-0AAA-D4ED-BA6FB609FDB3}"/>
                </a:ext>
              </a:extLst>
            </p:cNvPr>
            <p:cNvSpPr/>
            <p:nvPr/>
          </p:nvSpPr>
          <p:spPr>
            <a:xfrm>
              <a:off x="2078423" y="5235077"/>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err="1">
                  <a:solidFill>
                    <a:schemeClr val="tx1"/>
                  </a:solidFill>
                </a:rPr>
                <a:t>Recirkuliacijos</a:t>
              </a:r>
              <a:r>
                <a:rPr lang="lt-LT" sz="1400" noProof="0" dirty="0">
                  <a:solidFill>
                    <a:schemeClr val="tx1"/>
                  </a:solidFill>
                </a:rPr>
                <a:t> kilpa</a:t>
              </a:r>
            </a:p>
          </p:txBody>
        </p:sp>
        <p:cxnSp>
          <p:nvCxnSpPr>
            <p:cNvPr id="136" name="Conector recto 135">
              <a:extLst>
                <a:ext uri="{FF2B5EF4-FFF2-40B4-BE49-F238E27FC236}">
                  <a16:creationId xmlns:a16="http://schemas.microsoft.com/office/drawing/2014/main" id="{7E43DE8F-3202-9791-CA25-D691856127C2}"/>
                </a:ext>
              </a:extLst>
            </p:cNvPr>
            <p:cNvCxnSpPr>
              <a:cxnSpLocks/>
              <a:stCxn id="129" idx="2"/>
              <a:endCxn id="131" idx="0"/>
            </p:cNvCxnSpPr>
            <p:nvPr/>
          </p:nvCxnSpPr>
          <p:spPr>
            <a:xfrm flipH="1">
              <a:off x="2997201" y="3011460"/>
              <a:ext cx="2436" cy="271065"/>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37" name="Rectángulo: esquinas redondeadas 136">
              <a:extLst>
                <a:ext uri="{FF2B5EF4-FFF2-40B4-BE49-F238E27FC236}">
                  <a16:creationId xmlns:a16="http://schemas.microsoft.com/office/drawing/2014/main" id="{9411A023-8778-E0C4-09CF-5EEFB804268B}"/>
                </a:ext>
              </a:extLst>
            </p:cNvPr>
            <p:cNvSpPr/>
            <p:nvPr/>
          </p:nvSpPr>
          <p:spPr>
            <a:xfrm>
              <a:off x="2078423" y="5713762"/>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Papildimi elementai</a:t>
              </a:r>
            </a:p>
          </p:txBody>
        </p:sp>
        <p:sp>
          <p:nvSpPr>
            <p:cNvPr id="138" name="Rectángulo 137">
              <a:extLst>
                <a:ext uri="{FF2B5EF4-FFF2-40B4-BE49-F238E27FC236}">
                  <a16:creationId xmlns:a16="http://schemas.microsoft.com/office/drawing/2014/main" id="{C29662F1-6AD5-285E-07C0-FC6816ABABB2}"/>
                </a:ext>
              </a:extLst>
            </p:cNvPr>
            <p:cNvSpPr/>
            <p:nvPr/>
          </p:nvSpPr>
          <p:spPr>
            <a:xfrm>
              <a:off x="6508578" y="2628655"/>
              <a:ext cx="1926942" cy="4632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Yra išsamesnių metodų</a:t>
              </a:r>
            </a:p>
          </p:txBody>
        </p:sp>
        <p:sp>
          <p:nvSpPr>
            <p:cNvPr id="139" name="Rectángulo 138">
              <a:extLst>
                <a:ext uri="{FF2B5EF4-FFF2-40B4-BE49-F238E27FC236}">
                  <a16:creationId xmlns:a16="http://schemas.microsoft.com/office/drawing/2014/main" id="{04E0B49C-A82A-484B-4759-C3BE3C0A4A00}"/>
                </a:ext>
              </a:extLst>
            </p:cNvPr>
            <p:cNvSpPr/>
            <p:nvPr/>
          </p:nvSpPr>
          <p:spPr>
            <a:xfrm>
              <a:off x="8670084" y="2628410"/>
              <a:ext cx="1926942" cy="4632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Kelia pavojų</a:t>
              </a:r>
            </a:p>
          </p:txBody>
        </p:sp>
        <p:cxnSp>
          <p:nvCxnSpPr>
            <p:cNvPr id="140" name="Conector: angular 139">
              <a:extLst>
                <a:ext uri="{FF2B5EF4-FFF2-40B4-BE49-F238E27FC236}">
                  <a16:creationId xmlns:a16="http://schemas.microsoft.com/office/drawing/2014/main" id="{1D6B9E61-F66E-52A5-52FD-E10F1AA8C92C}"/>
                </a:ext>
              </a:extLst>
            </p:cNvPr>
            <p:cNvCxnSpPr>
              <a:cxnSpLocks/>
              <a:stCxn id="53" idx="3"/>
              <a:endCxn id="138" idx="0"/>
            </p:cNvCxnSpPr>
            <p:nvPr/>
          </p:nvCxnSpPr>
          <p:spPr>
            <a:xfrm>
              <a:off x="4235450" y="1163853"/>
              <a:ext cx="3236599" cy="1464802"/>
            </a:xfrm>
            <a:prstGeom prst="bentConnector2">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41" name="Rectángulo: esquinas redondeadas 140">
              <a:extLst>
                <a:ext uri="{FF2B5EF4-FFF2-40B4-BE49-F238E27FC236}">
                  <a16:creationId xmlns:a16="http://schemas.microsoft.com/office/drawing/2014/main" id="{E87E185F-DE2D-C881-2AC3-A4F829FE4FCC}"/>
                </a:ext>
              </a:extLst>
            </p:cNvPr>
            <p:cNvSpPr/>
            <p:nvPr/>
          </p:nvSpPr>
          <p:spPr>
            <a:xfrm>
              <a:off x="6470478" y="3423228"/>
              <a:ext cx="2003142" cy="590550"/>
            </a:xfrm>
            <a:prstGeom prst="roundRect">
              <a:avLst/>
            </a:prstGeom>
            <a:solidFill>
              <a:srgbClr val="FFEC9B"/>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Analitinis alternatyvus parinkimas [16.4]</a:t>
              </a:r>
            </a:p>
          </p:txBody>
        </p:sp>
        <p:cxnSp>
          <p:nvCxnSpPr>
            <p:cNvPr id="142" name="Conector recto 141">
              <a:extLst>
                <a:ext uri="{FF2B5EF4-FFF2-40B4-BE49-F238E27FC236}">
                  <a16:creationId xmlns:a16="http://schemas.microsoft.com/office/drawing/2014/main" id="{3B50B063-8FC7-71FD-CB04-68434F8C142F}"/>
                </a:ext>
              </a:extLst>
            </p:cNvPr>
            <p:cNvCxnSpPr>
              <a:cxnSpLocks/>
              <a:stCxn id="138" idx="2"/>
              <a:endCxn id="141" idx="0"/>
            </p:cNvCxnSpPr>
            <p:nvPr/>
          </p:nvCxnSpPr>
          <p:spPr>
            <a:xfrm>
              <a:off x="7472049" y="3091901"/>
              <a:ext cx="0" cy="331327"/>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3" name="Conector: angular 142">
              <a:extLst>
                <a:ext uri="{FF2B5EF4-FFF2-40B4-BE49-F238E27FC236}">
                  <a16:creationId xmlns:a16="http://schemas.microsoft.com/office/drawing/2014/main" id="{10B33200-6492-69D5-ACBF-A1F67AD07A74}"/>
                </a:ext>
              </a:extLst>
            </p:cNvPr>
            <p:cNvCxnSpPr>
              <a:stCxn id="53" idx="3"/>
              <a:endCxn id="139" idx="0"/>
            </p:cNvCxnSpPr>
            <p:nvPr/>
          </p:nvCxnSpPr>
          <p:spPr>
            <a:xfrm>
              <a:off x="4235450" y="1163853"/>
              <a:ext cx="5398105" cy="1464557"/>
            </a:xfrm>
            <a:prstGeom prst="bentConnector2">
              <a:avLst/>
            </a:prstGeom>
            <a:ln w="15875">
              <a:solidFill>
                <a:schemeClr val="tx1"/>
              </a:solidFill>
            </a:ln>
          </p:spPr>
          <p:style>
            <a:lnRef idx="2">
              <a:schemeClr val="dk1"/>
            </a:lnRef>
            <a:fillRef idx="0">
              <a:schemeClr val="dk1"/>
            </a:fillRef>
            <a:effectRef idx="1">
              <a:schemeClr val="dk1"/>
            </a:effectRef>
            <a:fontRef idx="minor">
              <a:schemeClr val="tx1"/>
            </a:fontRef>
          </p:style>
        </p:cxnSp>
        <p:sp>
          <p:nvSpPr>
            <p:cNvPr id="144" name="Rectángulo: esquinas redondeadas 143">
              <a:extLst>
                <a:ext uri="{FF2B5EF4-FFF2-40B4-BE49-F238E27FC236}">
                  <a16:creationId xmlns:a16="http://schemas.microsoft.com/office/drawing/2014/main" id="{E594FBA9-156D-8CA6-DB5F-574718E49C91}"/>
                </a:ext>
              </a:extLst>
            </p:cNvPr>
            <p:cNvSpPr/>
            <p:nvPr/>
          </p:nvSpPr>
          <p:spPr>
            <a:xfrm>
              <a:off x="8631985" y="3423228"/>
              <a:ext cx="2003142"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err="1">
                  <a:solidFill>
                    <a:schemeClr val="tx1"/>
                  </a:solidFill>
                </a:rPr>
                <a:t>Legionelių</a:t>
              </a:r>
              <a:r>
                <a:rPr lang="lt-LT" sz="1400" noProof="0" dirty="0">
                  <a:solidFill>
                    <a:schemeClr val="tx1"/>
                  </a:solidFill>
                </a:rPr>
                <a:t> prevencija[16.5]</a:t>
              </a:r>
            </a:p>
          </p:txBody>
        </p:sp>
        <p:cxnSp>
          <p:nvCxnSpPr>
            <p:cNvPr id="145" name="Conector recto 144">
              <a:extLst>
                <a:ext uri="{FF2B5EF4-FFF2-40B4-BE49-F238E27FC236}">
                  <a16:creationId xmlns:a16="http://schemas.microsoft.com/office/drawing/2014/main" id="{4D9FCAAF-2E7F-81BC-46EB-99F59D351759}"/>
                </a:ext>
              </a:extLst>
            </p:cNvPr>
            <p:cNvCxnSpPr>
              <a:stCxn id="144" idx="0"/>
              <a:endCxn id="139" idx="2"/>
            </p:cNvCxnSpPr>
            <p:nvPr/>
          </p:nvCxnSpPr>
          <p:spPr>
            <a:xfrm flipH="1" flipV="1">
              <a:off x="9633555" y="3091656"/>
              <a:ext cx="1" cy="331572"/>
            </a:xfrm>
            <a:prstGeom prst="line">
              <a:avLst/>
            </a:prstGeom>
            <a:ln w="15875">
              <a:solidFill>
                <a:schemeClr val="tx1"/>
              </a:solidFill>
            </a:ln>
          </p:spPr>
          <p:style>
            <a:lnRef idx="2">
              <a:schemeClr val="dk1"/>
            </a:lnRef>
            <a:fillRef idx="0">
              <a:schemeClr val="dk1"/>
            </a:fillRef>
            <a:effectRef idx="1">
              <a:schemeClr val="dk1"/>
            </a:effectRef>
            <a:fontRef idx="minor">
              <a:schemeClr val="tx1"/>
            </a:fontRef>
          </p:style>
        </p:cxnSp>
        <p:sp>
          <p:nvSpPr>
            <p:cNvPr id="146" name="Rectángulo 145">
              <a:extLst>
                <a:ext uri="{FF2B5EF4-FFF2-40B4-BE49-F238E27FC236}">
                  <a16:creationId xmlns:a16="http://schemas.microsoft.com/office/drawing/2014/main" id="{EC3B8E25-FB7B-2B18-1E62-45401979643B}"/>
                </a:ext>
              </a:extLst>
            </p:cNvPr>
            <p:cNvSpPr/>
            <p:nvPr/>
          </p:nvSpPr>
          <p:spPr>
            <a:xfrm>
              <a:off x="10257088" y="847500"/>
              <a:ext cx="1702791" cy="72298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Karštam vandeniui gaminti</a:t>
              </a:r>
            </a:p>
          </p:txBody>
        </p:sp>
        <p:sp>
          <p:nvSpPr>
            <p:cNvPr id="147" name="Rectángulo: esquinas redondeadas 146">
              <a:extLst>
                <a:ext uri="{FF2B5EF4-FFF2-40B4-BE49-F238E27FC236}">
                  <a16:creationId xmlns:a16="http://schemas.microsoft.com/office/drawing/2014/main" id="{5FE3F255-A4A7-086B-249E-E6727C9E960D}"/>
                </a:ext>
              </a:extLst>
            </p:cNvPr>
            <p:cNvSpPr/>
            <p:nvPr/>
          </p:nvSpPr>
          <p:spPr>
            <a:xfrm>
              <a:off x="10106913" y="1895018"/>
              <a:ext cx="2003142"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Karšto vandens šilumos siurbliai [16.6]</a:t>
              </a:r>
            </a:p>
          </p:txBody>
        </p:sp>
        <p:cxnSp>
          <p:nvCxnSpPr>
            <p:cNvPr id="148" name="Conector recto 147">
              <a:extLst>
                <a:ext uri="{FF2B5EF4-FFF2-40B4-BE49-F238E27FC236}">
                  <a16:creationId xmlns:a16="http://schemas.microsoft.com/office/drawing/2014/main" id="{583022CB-716D-2134-C16B-C9B99F49942D}"/>
                </a:ext>
              </a:extLst>
            </p:cNvPr>
            <p:cNvCxnSpPr>
              <a:cxnSpLocks/>
              <a:stCxn id="147" idx="0"/>
              <a:endCxn id="146" idx="2"/>
            </p:cNvCxnSpPr>
            <p:nvPr/>
          </p:nvCxnSpPr>
          <p:spPr>
            <a:xfrm flipV="1">
              <a:off x="11108484" y="1570483"/>
              <a:ext cx="0" cy="324535"/>
            </a:xfrm>
            <a:prstGeom prst="line">
              <a:avLst/>
            </a:prstGeom>
            <a:ln w="15875">
              <a:solidFill>
                <a:schemeClr val="tx1"/>
              </a:solidFill>
            </a:ln>
          </p:spPr>
          <p:style>
            <a:lnRef idx="2">
              <a:schemeClr val="dk1"/>
            </a:lnRef>
            <a:fillRef idx="0">
              <a:schemeClr val="dk1"/>
            </a:fillRef>
            <a:effectRef idx="1">
              <a:schemeClr val="dk1"/>
            </a:effectRef>
            <a:fontRef idx="minor">
              <a:schemeClr val="tx1"/>
            </a:fontRef>
          </p:style>
        </p:cxnSp>
        <p:cxnSp>
          <p:nvCxnSpPr>
            <p:cNvPr id="149" name="Conector: angular 148">
              <a:extLst>
                <a:ext uri="{FF2B5EF4-FFF2-40B4-BE49-F238E27FC236}">
                  <a16:creationId xmlns:a16="http://schemas.microsoft.com/office/drawing/2014/main" id="{65931BD4-0977-A603-1DF6-50391E0EDBF7}"/>
                </a:ext>
              </a:extLst>
            </p:cNvPr>
            <p:cNvCxnSpPr>
              <a:stCxn id="53" idx="3"/>
              <a:endCxn id="146" idx="0"/>
            </p:cNvCxnSpPr>
            <p:nvPr/>
          </p:nvCxnSpPr>
          <p:spPr>
            <a:xfrm flipV="1">
              <a:off x="4235450" y="847500"/>
              <a:ext cx="6873034" cy="316353"/>
            </a:xfrm>
            <a:prstGeom prst="bentConnector4">
              <a:avLst>
                <a:gd name="adj1" fmla="val 43806"/>
                <a:gd name="adj2" fmla="val 186530"/>
              </a:avLst>
            </a:prstGeom>
            <a:ln w="15875">
              <a:solidFill>
                <a:schemeClr val="tx1"/>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202199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DA0D8-672F-5DC5-ABED-4A9ADEBB998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FF0F46A-C336-7C0D-DB79-A8D9D2D7B98C}"/>
              </a:ext>
            </a:extLst>
          </p:cNvPr>
          <p:cNvSpPr>
            <a:spLocks noGrp="1"/>
          </p:cNvSpPr>
          <p:nvPr>
            <p:ph type="title"/>
          </p:nvPr>
        </p:nvSpPr>
        <p:spPr>
          <a:xfrm>
            <a:off x="636493" y="537758"/>
            <a:ext cx="11099877" cy="858335"/>
          </a:xfrm>
        </p:spPr>
        <p:txBody>
          <a:bodyPr>
            <a:noAutofit/>
          </a:bodyPr>
          <a:lstStyle/>
          <a:p>
            <a:r>
              <a:rPr lang="lt-LT" sz="3200" noProof="0" dirty="0"/>
              <a:t>16.1 Įvadas</a:t>
            </a:r>
          </a:p>
        </p:txBody>
      </p:sp>
      <p:sp>
        <p:nvSpPr>
          <p:cNvPr id="3" name="Marcador de contenido 2">
            <a:extLst>
              <a:ext uri="{FF2B5EF4-FFF2-40B4-BE49-F238E27FC236}">
                <a16:creationId xmlns:a16="http://schemas.microsoft.com/office/drawing/2014/main" id="{D764D9CF-42DE-D86B-D4AE-3901C7F8BFC2}"/>
              </a:ext>
            </a:extLst>
          </p:cNvPr>
          <p:cNvSpPr>
            <a:spLocks noGrp="1"/>
          </p:cNvSpPr>
          <p:nvPr>
            <p:ph idx="1"/>
          </p:nvPr>
        </p:nvSpPr>
        <p:spPr>
          <a:xfrm>
            <a:off x="696296" y="1600200"/>
            <a:ext cx="10379374" cy="4038603"/>
          </a:xfrm>
        </p:spPr>
        <p:txBody>
          <a:bodyPr>
            <a:normAutofit/>
          </a:bodyPr>
          <a:lstStyle/>
          <a:p>
            <a:r>
              <a:rPr lang="lt-LT" sz="2000" noProof="0" dirty="0">
                <a:solidFill>
                  <a:srgbClr val="0070C0"/>
                </a:solidFill>
              </a:rPr>
              <a:t>Buitinis karštas vanduo (DHW) tiekiamas sanitarinėms reikmėms, tokioms kaip dušai, kriauklės ir kt. buitiniai prietaisai. 
Gyvenamuosiuose pastatuose tiekiamo karšto vandens temperatūra paprastai svyruoja nuo 40 °C iki 45 °C, tuo tarpu ruošimo metu reikalinga aukštesnė temperatūra, užtikrinant sanitarinę higieną ir pakankamą rezervą.
Šilumos siurblių sistemose DHW ruošimas kelia specifinių iššūkių, nes karšto vandens poreikis yra labai nepastovus ir pareikalaujamas trumpais laikotarpiais, tuo tarpu šilumos siurbliai tiekia santykinai mažą ir pastovią šilumą. Dėl šios priežasties karšto vandens sistemos, naudojančios šilumos siurblius, visada naudoja šiluminius saugojimo rezervuarus, kurie veikia kaip energijos šilumos talpyklos tarp </a:t>
            </a:r>
            <a:r>
              <a:rPr lang="lt-LT" sz="2000" dirty="0">
                <a:solidFill>
                  <a:srgbClr val="0070C0"/>
                </a:solidFill>
              </a:rPr>
              <a:t>karšto vandens </a:t>
            </a:r>
            <a:r>
              <a:rPr lang="lt-LT" sz="2000" noProof="0" dirty="0">
                <a:solidFill>
                  <a:srgbClr val="0070C0"/>
                </a:solidFill>
              </a:rPr>
              <a:t>gamybos ir vartojimo dalyvių.</a:t>
            </a:r>
          </a:p>
        </p:txBody>
      </p:sp>
    </p:spTree>
    <p:extLst>
      <p:ext uri="{BB962C8B-B14F-4D97-AF65-F5344CB8AC3E}">
        <p14:creationId xmlns:p14="http://schemas.microsoft.com/office/powerpoint/2010/main" val="1383445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CE0C4-6ED3-D531-DCE6-F196F8D2950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13160CF-98F1-6F5C-D3BE-A5DC0D6B5A9C}"/>
              </a:ext>
            </a:extLst>
          </p:cNvPr>
          <p:cNvSpPr>
            <a:spLocks noGrp="1"/>
          </p:cNvSpPr>
          <p:nvPr>
            <p:ph type="title"/>
          </p:nvPr>
        </p:nvSpPr>
        <p:spPr>
          <a:xfrm>
            <a:off x="462323" y="364814"/>
            <a:ext cx="10686826" cy="797859"/>
          </a:xfrm>
        </p:spPr>
        <p:txBody>
          <a:bodyPr>
            <a:normAutofit/>
          </a:bodyPr>
          <a:lstStyle/>
          <a:p>
            <a:r>
              <a:rPr lang="lt-LT" sz="3200" noProof="0" dirty="0"/>
              <a:t>16.1 Įvadas</a:t>
            </a:r>
          </a:p>
        </p:txBody>
      </p:sp>
      <p:sp>
        <p:nvSpPr>
          <p:cNvPr id="3" name="Marcador de contenido 2">
            <a:extLst>
              <a:ext uri="{FF2B5EF4-FFF2-40B4-BE49-F238E27FC236}">
                <a16:creationId xmlns:a16="http://schemas.microsoft.com/office/drawing/2014/main" id="{0383683E-6941-1952-635A-06CA8D31E491}"/>
              </a:ext>
            </a:extLst>
          </p:cNvPr>
          <p:cNvSpPr>
            <a:spLocks noGrp="1"/>
          </p:cNvSpPr>
          <p:nvPr>
            <p:ph idx="1"/>
          </p:nvPr>
        </p:nvSpPr>
        <p:spPr>
          <a:xfrm>
            <a:off x="429470" y="1162673"/>
            <a:ext cx="5946642" cy="4364548"/>
          </a:xfrm>
        </p:spPr>
        <p:txBody>
          <a:bodyPr>
            <a:noAutofit/>
          </a:bodyPr>
          <a:lstStyle/>
          <a:p>
            <a:r>
              <a:rPr lang="lt-LT" sz="1900" noProof="0" dirty="0">
                <a:solidFill>
                  <a:srgbClr val="0070C0"/>
                </a:solidFill>
              </a:rPr>
              <a:t>Buitinis šilumos siurblys paprastai užtikrina 5–10 kW šiluminę galią
Vienam dušui reikalinga daug didesnė momentinė šildymo galia. Pavyzdžiui, dušas, tiekiantis 12 L/min karšto vandens esant 45 °C iš 10 °C šalto vandens, reikalauja maždaug 30 kW šilumos galios. Per 5 minutes duše bendras energijos poreikis yra apie 2,44 kWh.
Kadangi šilumos siurblys negali tiekti tokios energijos akimirksniu, energiją reikia kaupti iš anksto.
Vienos šeimos namų talpyklos paprastai svyruoja nuo 180 iki 250 l, todėl galima kelis kartus iš eilės nusiprausti, o šilumos siurblys palaipsniui  tiekia pašildytą vandenį į rezervuarą.</a:t>
            </a:r>
          </a:p>
        </p:txBody>
      </p:sp>
      <p:sp>
        <p:nvSpPr>
          <p:cNvPr id="5" name="Text Placeholder 3">
            <a:extLst>
              <a:ext uri="{FF2B5EF4-FFF2-40B4-BE49-F238E27FC236}">
                <a16:creationId xmlns:a16="http://schemas.microsoft.com/office/drawing/2014/main" id="{8AAADF2D-0C52-7CFE-41A1-DC34E0B4BCF1}"/>
              </a:ext>
            </a:extLst>
          </p:cNvPr>
          <p:cNvSpPr txBox="1">
            <a:spLocks/>
          </p:cNvSpPr>
          <p:nvPr/>
        </p:nvSpPr>
        <p:spPr>
          <a:xfrm>
            <a:off x="6782765" y="5417672"/>
            <a:ext cx="4531924" cy="383925"/>
          </a:xfrm>
          <a:prstGeom prst="rect">
            <a:avLst/>
          </a:prstGeom>
          <a:noFill/>
          <a:ln>
            <a:noFill/>
          </a:ln>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400" i="1" noProof="0" dirty="0">
                <a:solidFill>
                  <a:srgbClr val="FF9900"/>
                </a:solidFill>
                <a:latin typeface="Corbel" panose="020B0503020204020204" pitchFamily="34" charset="0"/>
              </a:rPr>
              <a:t>Šilumos siurblys oras/vanduo su karšto vandens rezervuaru</a:t>
            </a:r>
          </a:p>
        </p:txBody>
      </p:sp>
      <p:pic>
        <p:nvPicPr>
          <p:cNvPr id="10" name="Imagen 9">
            <a:extLst>
              <a:ext uri="{FF2B5EF4-FFF2-40B4-BE49-F238E27FC236}">
                <a16:creationId xmlns:a16="http://schemas.microsoft.com/office/drawing/2014/main" id="{8C9AE178-F3E5-CD80-5441-092F746349EE}"/>
              </a:ext>
            </a:extLst>
          </p:cNvPr>
          <p:cNvPicPr>
            <a:picLocks noChangeAspect="1"/>
          </p:cNvPicPr>
          <p:nvPr/>
        </p:nvPicPr>
        <p:blipFill>
          <a:blip r:embed="rId2"/>
          <a:stretch>
            <a:fillRect/>
          </a:stretch>
        </p:blipFill>
        <p:spPr>
          <a:xfrm>
            <a:off x="7182152" y="1162673"/>
            <a:ext cx="4073133" cy="4083216"/>
          </a:xfrm>
          <a:prstGeom prst="rect">
            <a:avLst/>
          </a:prstGeom>
        </p:spPr>
      </p:pic>
    </p:spTree>
    <p:extLst>
      <p:ext uri="{BB962C8B-B14F-4D97-AF65-F5344CB8AC3E}">
        <p14:creationId xmlns:p14="http://schemas.microsoft.com/office/powerpoint/2010/main" val="2907582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F9A1F-3C7A-0C58-6C0E-8E022E071A6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E57457A-0459-0C60-B978-AF5026AF31ED}"/>
              </a:ext>
            </a:extLst>
          </p:cNvPr>
          <p:cNvSpPr>
            <a:spLocks noGrp="1"/>
          </p:cNvSpPr>
          <p:nvPr>
            <p:ph type="title"/>
          </p:nvPr>
        </p:nvSpPr>
        <p:spPr>
          <a:xfrm>
            <a:off x="462322" y="364814"/>
            <a:ext cx="11377743" cy="797859"/>
          </a:xfrm>
        </p:spPr>
        <p:txBody>
          <a:bodyPr>
            <a:noAutofit/>
          </a:bodyPr>
          <a:lstStyle/>
          <a:p>
            <a:r>
              <a:rPr lang="lt-LT" sz="3200" noProof="0" dirty="0"/>
              <a:t>16.2 Pagrindinės karšto vandens posistemės</a:t>
            </a:r>
          </a:p>
        </p:txBody>
      </p:sp>
      <p:sp>
        <p:nvSpPr>
          <p:cNvPr id="3" name="Marcador de contenido 2">
            <a:extLst>
              <a:ext uri="{FF2B5EF4-FFF2-40B4-BE49-F238E27FC236}">
                <a16:creationId xmlns:a16="http://schemas.microsoft.com/office/drawing/2014/main" id="{839FC0E0-9CF7-A8BC-642F-38ED1311DE34}"/>
              </a:ext>
            </a:extLst>
          </p:cNvPr>
          <p:cNvSpPr>
            <a:spLocks noGrp="1"/>
          </p:cNvSpPr>
          <p:nvPr>
            <p:ph idx="1"/>
          </p:nvPr>
        </p:nvSpPr>
        <p:spPr>
          <a:xfrm>
            <a:off x="472338" y="1057043"/>
            <a:ext cx="6416733" cy="4822896"/>
          </a:xfrm>
        </p:spPr>
        <p:txBody>
          <a:bodyPr>
            <a:noAutofit/>
          </a:bodyPr>
          <a:lstStyle/>
          <a:p>
            <a:pPr marL="45720" indent="0">
              <a:buNone/>
            </a:pPr>
            <a:r>
              <a:rPr lang="lt-LT" sz="1600" noProof="0" dirty="0">
                <a:solidFill>
                  <a:srgbClr val="0070C0"/>
                </a:solidFill>
              </a:rPr>
              <a:t>Šilumos siurblio buitinio karšto vandens posistemę sudaro keli pagrindiniai komponentai.</a:t>
            </a:r>
          </a:p>
          <a:p>
            <a:pPr>
              <a:buFont typeface="Arial" panose="020B0604020202020204" pitchFamily="34" charset="0"/>
              <a:buChar char="•"/>
            </a:pPr>
            <a:r>
              <a:rPr lang="lt-LT" sz="1600" noProof="0" dirty="0">
                <a:solidFill>
                  <a:srgbClr val="0070C0"/>
                </a:solidFill>
              </a:rPr>
              <a:t>Šilumos siurblys (A) perduoda šiluminę energiją į akumuliacinę talpą per vidinį arba išorinį šilumokaitį (C), įprastai per šilumokaitį, panardintą į rezervuarą.
Akumuliacinis rezervuaras palaiko karštą vandenį nustatytoje temperatūroje ~50–55 °C ir yra suprojektuota taip, kad skatintų šiluminę stratifikaciją: karštas vanduo kaupiasi viršuje, o šaltesnis vanduo lieka apačioje. 
Pagalbinis elektrinės varžos (D) šildytuvas dažnai yra integruotas, kad patenkintų didžiausią poreikį arba pakeltų vandens temperatūrą virš 60 °C, kad būtų užtikrinta sanitarinė dezinfekcija. 
Termostatinis maišymo vožtuvas (E) pasroviui nuo talpos maišo karštą (H) ir šaltą vandenį (F, tinklas), kad tiektų saugios temperatūros </a:t>
            </a:r>
            <a:r>
              <a:rPr lang="lt-LT" sz="1600" dirty="0">
                <a:solidFill>
                  <a:srgbClr val="0070C0"/>
                </a:solidFill>
              </a:rPr>
              <a:t>vandenį</a:t>
            </a:r>
            <a:r>
              <a:rPr lang="lt-LT" sz="1600" noProof="0" dirty="0">
                <a:solidFill>
                  <a:srgbClr val="0070C0"/>
                </a:solidFill>
              </a:rPr>
              <a:t> čiaupams ir dušams (I)
Re-cirkuliacijos kontūre (J) naudojamas pagalbinis siurblys, kuris pumpuoja karštą vandenį per paskirstymo tinklą nepriklausomai nuo vartotojo poreikio, užtikrinant, kad vanduo vamzdžiuose išliktų karštas ir nedelsiant prieinamas kiekvienoje išleidimo angoje.</a:t>
            </a:r>
          </a:p>
        </p:txBody>
      </p:sp>
      <p:sp>
        <p:nvSpPr>
          <p:cNvPr id="5" name="Text Placeholder 3">
            <a:extLst>
              <a:ext uri="{FF2B5EF4-FFF2-40B4-BE49-F238E27FC236}">
                <a16:creationId xmlns:a16="http://schemas.microsoft.com/office/drawing/2014/main" id="{042845CA-FF51-FB3D-43E1-1282238501B5}"/>
              </a:ext>
            </a:extLst>
          </p:cNvPr>
          <p:cNvSpPr txBox="1">
            <a:spLocks/>
          </p:cNvSpPr>
          <p:nvPr/>
        </p:nvSpPr>
        <p:spPr>
          <a:xfrm>
            <a:off x="6956847" y="4100478"/>
            <a:ext cx="4345352" cy="664721"/>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i="1" noProof="0" dirty="0">
                <a:solidFill>
                  <a:srgbClr val="FF9900"/>
                </a:solidFill>
                <a:latin typeface="Corbel" panose="020B0503020204020204" pitchFamily="34" charset="0"/>
              </a:rPr>
              <a:t>Tipiškas buitinio karšto vandens kontūras su oras/vanduo šilumos siurbliu</a:t>
            </a:r>
          </a:p>
        </p:txBody>
      </p:sp>
      <p:pic>
        <p:nvPicPr>
          <p:cNvPr id="4" name="Imagen 3">
            <a:extLst>
              <a:ext uri="{FF2B5EF4-FFF2-40B4-BE49-F238E27FC236}">
                <a16:creationId xmlns:a16="http://schemas.microsoft.com/office/drawing/2014/main" id="{0006D446-0790-FF91-2490-DD5934500E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1538" y="1728770"/>
            <a:ext cx="4990469" cy="2371708"/>
          </a:xfrm>
          <a:prstGeom prst="rect">
            <a:avLst/>
          </a:prstGeom>
          <a:noFill/>
          <a:ln>
            <a:noFill/>
          </a:ln>
        </p:spPr>
      </p:pic>
    </p:spTree>
    <p:extLst>
      <p:ext uri="{BB962C8B-B14F-4D97-AF65-F5344CB8AC3E}">
        <p14:creationId xmlns:p14="http://schemas.microsoft.com/office/powerpoint/2010/main" val="3881691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C2C26-7C41-6227-1558-4203AD83F50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4C24FB4-73D2-BB32-2F12-853A1D20089C}"/>
              </a:ext>
            </a:extLst>
          </p:cNvPr>
          <p:cNvSpPr>
            <a:spLocks noGrp="1"/>
          </p:cNvSpPr>
          <p:nvPr>
            <p:ph type="title"/>
          </p:nvPr>
        </p:nvSpPr>
        <p:spPr>
          <a:xfrm>
            <a:off x="462323" y="364814"/>
            <a:ext cx="10686826" cy="797859"/>
          </a:xfrm>
        </p:spPr>
        <p:txBody>
          <a:bodyPr>
            <a:normAutofit/>
          </a:bodyPr>
          <a:lstStyle/>
          <a:p>
            <a:r>
              <a:rPr lang="lt-LT" sz="3200" noProof="0" dirty="0"/>
              <a:t>16.3 „Dydžio pagal nykštį“taisyklė</a:t>
            </a:r>
          </a:p>
        </p:txBody>
      </p:sp>
      <p:sp>
        <p:nvSpPr>
          <p:cNvPr id="3" name="Marcador de contenido 2">
            <a:extLst>
              <a:ext uri="{FF2B5EF4-FFF2-40B4-BE49-F238E27FC236}">
                <a16:creationId xmlns:a16="http://schemas.microsoft.com/office/drawing/2014/main" id="{BA963A74-FBAB-D78C-357B-E638F2EC3BBD}"/>
              </a:ext>
            </a:extLst>
          </p:cNvPr>
          <p:cNvSpPr>
            <a:spLocks noGrp="1"/>
          </p:cNvSpPr>
          <p:nvPr>
            <p:ph idx="1"/>
          </p:nvPr>
        </p:nvSpPr>
        <p:spPr>
          <a:xfrm>
            <a:off x="559148" y="1136600"/>
            <a:ext cx="5946642" cy="4459175"/>
          </a:xfrm>
        </p:spPr>
        <p:txBody>
          <a:bodyPr>
            <a:noAutofit/>
          </a:bodyPr>
          <a:lstStyle/>
          <a:p>
            <a:pPr marL="45720" indent="0">
              <a:buNone/>
            </a:pPr>
            <a:r>
              <a:rPr lang="lt-LT" sz="1700" b="1" noProof="0" dirty="0">
                <a:solidFill>
                  <a:srgbClr val="0070C0"/>
                </a:solidFill>
              </a:rPr>
              <a:t>Rezervuaro tūris (V)</a:t>
            </a:r>
          </a:p>
          <a:p>
            <a:r>
              <a:rPr lang="lt-LT" sz="1700" noProof="0" dirty="0">
                <a:solidFill>
                  <a:srgbClr val="0070C0"/>
                </a:solidFill>
              </a:rPr>
              <a:t>Buitinio karšto vandens tapla veikia kaip energijos saugykla, o jos tūris turi būti suderintas su namų ūkio poreikiu. 
Bendra Europos taisyklė: vienam asmeniui tiekti nuo 35 iki 45 l  vandens maždaug 55 °C temperatūros.  
Mažam namų ūkiui, kuriame yra nuo vieno iki dviejų žmonių, dažnai pakanka 100–150 l bako. 
Vidutiniams namų ūkiams, kuriuose gyvena trys ar keturi gyventojai, paprastai reikia 180–200 l, kurie gali aprūpinti karštu vandeniu du ar tris iš eilės 5 minučių dušus 12 l/min. greičiu. 
Dideli namų ūkiai, kuriuose gyvena penki ar daugiau gyventojų, dažnai naudoja 250–300 l talpos rezervuarus.</a:t>
            </a:r>
          </a:p>
          <a:p>
            <a:endParaRPr lang="lt-LT" sz="1700" noProof="0" dirty="0">
              <a:solidFill>
                <a:srgbClr val="0070C0"/>
              </a:solidFill>
            </a:endParaRPr>
          </a:p>
          <a:p>
            <a:pPr marL="45720" indent="0">
              <a:buNone/>
            </a:pPr>
            <a:r>
              <a:rPr lang="lt-LT" sz="1700" noProof="0" dirty="0">
                <a:solidFill>
                  <a:srgbClr val="0070C0"/>
                </a:solidFill>
              </a:rPr>
              <a:t>Šilumos siurblių sistemoms paprastai reikia šiek tiek didesnių rezervuarų nei boilerinėms katilinėms dėl mažesnės įkrovimo galios (ps. 50 litrų papildomai šilumos siurbliams)</a:t>
            </a:r>
          </a:p>
        </p:txBody>
      </p:sp>
      <p:sp>
        <p:nvSpPr>
          <p:cNvPr id="5" name="Text Placeholder 3">
            <a:extLst>
              <a:ext uri="{FF2B5EF4-FFF2-40B4-BE49-F238E27FC236}">
                <a16:creationId xmlns:a16="http://schemas.microsoft.com/office/drawing/2014/main" id="{64BE439F-80A1-F0F2-385D-331374180945}"/>
              </a:ext>
            </a:extLst>
          </p:cNvPr>
          <p:cNvSpPr txBox="1">
            <a:spLocks/>
          </p:cNvSpPr>
          <p:nvPr/>
        </p:nvSpPr>
        <p:spPr>
          <a:xfrm>
            <a:off x="8167233" y="4787734"/>
            <a:ext cx="3361152" cy="420383"/>
          </a:xfrm>
          <a:prstGeom prst="rect">
            <a:avLst/>
          </a:prstGeom>
          <a:noFill/>
          <a:ln>
            <a:noFill/>
          </a:ln>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i="1" noProof="0" dirty="0">
                <a:solidFill>
                  <a:srgbClr val="FF9900"/>
                </a:solidFill>
                <a:latin typeface="Corbel" panose="020B0503020204020204" pitchFamily="34" charset="0"/>
              </a:rPr>
              <a:t>Skirtingų dydžių rezervuarai</a:t>
            </a:r>
          </a:p>
        </p:txBody>
      </p:sp>
      <p:pic>
        <p:nvPicPr>
          <p:cNvPr id="8" name="Imagen 7" descr="Imagen que contiene tabla, taza, mostrador, hombre&#10;&#10;El contenido generado por IA puede ser incorrecto.">
            <a:extLst>
              <a:ext uri="{FF2B5EF4-FFF2-40B4-BE49-F238E27FC236}">
                <a16:creationId xmlns:a16="http://schemas.microsoft.com/office/drawing/2014/main" id="{C7C7EBDA-F07C-7C10-7EEE-B37FE5C9A953}"/>
              </a:ext>
            </a:extLst>
          </p:cNvPr>
          <p:cNvPicPr>
            <a:picLocks noChangeAspect="1"/>
          </p:cNvPicPr>
          <p:nvPr/>
        </p:nvPicPr>
        <p:blipFill>
          <a:blip r:embed="rId2"/>
          <a:stretch>
            <a:fillRect/>
          </a:stretch>
        </p:blipFill>
        <p:spPr>
          <a:xfrm>
            <a:off x="6878530" y="1498265"/>
            <a:ext cx="4754322" cy="3164069"/>
          </a:xfrm>
          <a:prstGeom prst="rect">
            <a:avLst/>
          </a:prstGeom>
        </p:spPr>
      </p:pic>
    </p:spTree>
    <p:extLst>
      <p:ext uri="{BB962C8B-B14F-4D97-AF65-F5344CB8AC3E}">
        <p14:creationId xmlns:p14="http://schemas.microsoft.com/office/powerpoint/2010/main" val="1646562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49F2C-3F7E-3351-7EA1-19C830C0CF4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6465679-B33E-A7D7-904A-840830D67B87}"/>
              </a:ext>
            </a:extLst>
          </p:cNvPr>
          <p:cNvSpPr>
            <a:spLocks noGrp="1"/>
          </p:cNvSpPr>
          <p:nvPr>
            <p:ph type="title"/>
          </p:nvPr>
        </p:nvSpPr>
        <p:spPr>
          <a:xfrm>
            <a:off x="462323" y="364814"/>
            <a:ext cx="11237098" cy="797859"/>
          </a:xfrm>
        </p:spPr>
        <p:txBody>
          <a:bodyPr>
            <a:normAutofit/>
          </a:bodyPr>
          <a:lstStyle/>
          <a:p>
            <a:r>
              <a:rPr lang="lt-LT" sz="3200" noProof="0" dirty="0"/>
              <a:t>16.3 Ryšys tarp rezervuaro tūrio ir šilumos siurblio galios</a:t>
            </a:r>
          </a:p>
        </p:txBody>
      </p:sp>
      <p:sp>
        <p:nvSpPr>
          <p:cNvPr id="3" name="Marcador de contenido 2">
            <a:extLst>
              <a:ext uri="{FF2B5EF4-FFF2-40B4-BE49-F238E27FC236}">
                <a16:creationId xmlns:a16="http://schemas.microsoft.com/office/drawing/2014/main" id="{6F11BA69-A382-C9D4-DC49-8A3EFF3E5718}"/>
              </a:ext>
            </a:extLst>
          </p:cNvPr>
          <p:cNvSpPr>
            <a:spLocks noGrp="1"/>
          </p:cNvSpPr>
          <p:nvPr>
            <p:ph idx="1"/>
          </p:nvPr>
        </p:nvSpPr>
        <p:spPr>
          <a:xfrm>
            <a:off x="492578" y="1116571"/>
            <a:ext cx="6332427" cy="2647165"/>
          </a:xfrm>
        </p:spPr>
        <p:txBody>
          <a:bodyPr>
            <a:noAutofit/>
          </a:bodyPr>
          <a:lstStyle/>
          <a:p>
            <a:pPr marL="45720" indent="0">
              <a:buNone/>
            </a:pPr>
            <a:r>
              <a:rPr lang="lt-LT" sz="1600" b="1" noProof="0" dirty="0">
                <a:solidFill>
                  <a:srgbClr val="0070C0"/>
                </a:solidFill>
              </a:rPr>
              <a:t>Šilumos siurblio galia (P)</a:t>
            </a:r>
          </a:p>
          <a:p>
            <a:pPr marL="45720" indent="0">
              <a:buNone/>
            </a:pPr>
            <a:endParaRPr lang="lt-LT" sz="1400" b="1" noProof="0" dirty="0">
              <a:solidFill>
                <a:srgbClr val="0070C0"/>
              </a:solidFill>
            </a:endParaRPr>
          </a:p>
          <a:p>
            <a:r>
              <a:rPr lang="lt-LT" sz="1400" noProof="0" dirty="0">
                <a:solidFill>
                  <a:srgbClr val="0070C0"/>
                </a:solidFill>
              </a:rPr>
              <a:t>Santykis tarp </a:t>
            </a:r>
            <a:r>
              <a:rPr lang="lt-LT" sz="1400" dirty="0">
                <a:solidFill>
                  <a:srgbClr val="0070C0"/>
                </a:solidFill>
              </a:rPr>
              <a:t>saugojimo </a:t>
            </a:r>
            <a:r>
              <a:rPr lang="lt-LT" sz="1400" noProof="0" dirty="0">
                <a:solidFill>
                  <a:srgbClr val="0070C0"/>
                </a:solidFill>
              </a:rPr>
              <a:t>rezervuaro tūrio ir šilumos siurblio galios priklauso nuo norimo atstatymo laiko, t.y. laika, reikalingas vandens talpai pašildyti po visiško jo iškrovimo.</a:t>
            </a:r>
          </a:p>
          <a:p>
            <a:r>
              <a:rPr lang="lt-LT" sz="1400" noProof="0" dirty="0">
                <a:solidFill>
                  <a:srgbClr val="0070C0"/>
                </a:solidFill>
              </a:rPr>
              <a:t>Esant įprastiniam temperatūros padidėjimui 40 K, praktiškai patvirtinta taisyklė yra ta, kad kiekvienam šilumos siurblio kW reikalinga maždaug 22 L akumuliacinės talpos vienai valandai atstatymui. Pvz, sistema, suprojektuota 2 valandų atstatymui, reikalauja apie 40–45 L/kW, o lėtesnis 4 valandų atstatymas gali reikalauti daugiau nei 80 L/kW. Ilgesni atstatymo laikai leidžia naudoti mažesnius šilumos siurblius, tačiau riboja karšto vandens prieinamumą vartotojui piko metu.</a:t>
            </a:r>
          </a:p>
        </p:txBody>
      </p:sp>
      <p:sp>
        <p:nvSpPr>
          <p:cNvPr id="6" name="Text Placeholder 3">
            <a:extLst>
              <a:ext uri="{FF2B5EF4-FFF2-40B4-BE49-F238E27FC236}">
                <a16:creationId xmlns:a16="http://schemas.microsoft.com/office/drawing/2014/main" id="{E38DF5D4-3A0B-EC36-5843-663C430E5868}"/>
              </a:ext>
            </a:extLst>
          </p:cNvPr>
          <p:cNvSpPr txBox="1">
            <a:spLocks/>
          </p:cNvSpPr>
          <p:nvPr/>
        </p:nvSpPr>
        <p:spPr>
          <a:xfrm>
            <a:off x="7822704" y="5383784"/>
            <a:ext cx="3728830" cy="383925"/>
          </a:xfrm>
          <a:prstGeom prst="rect">
            <a:avLst/>
          </a:prstGeom>
          <a:noFill/>
          <a:ln>
            <a:noFill/>
          </a:ln>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i="1" noProof="0" dirty="0">
                <a:solidFill>
                  <a:srgbClr val="FF9900"/>
                </a:solidFill>
                <a:latin typeface="Corbel" panose="020B0503020204020204" pitchFamily="34" charset="0"/>
              </a:rPr>
              <a:t>Šilumos siurblio karšto vandens mazgas</a:t>
            </a:r>
          </a:p>
        </p:txBody>
      </p:sp>
      <p:pic>
        <p:nvPicPr>
          <p:cNvPr id="7" name="Imagen 6">
            <a:extLst>
              <a:ext uri="{FF2B5EF4-FFF2-40B4-BE49-F238E27FC236}">
                <a16:creationId xmlns:a16="http://schemas.microsoft.com/office/drawing/2014/main" id="{72B28DBC-BC97-3921-05CA-4473BB1D8B91}"/>
              </a:ext>
            </a:extLst>
          </p:cNvPr>
          <p:cNvPicPr>
            <a:picLocks noChangeAspect="1"/>
          </p:cNvPicPr>
          <p:nvPr/>
        </p:nvPicPr>
        <p:blipFill>
          <a:blip r:embed="rId2"/>
          <a:stretch>
            <a:fillRect/>
          </a:stretch>
        </p:blipFill>
        <p:spPr>
          <a:xfrm>
            <a:off x="7461399" y="1353973"/>
            <a:ext cx="3571273" cy="3838511"/>
          </a:xfrm>
          <a:prstGeom prst="rect">
            <a:avLst/>
          </a:prstGeom>
        </p:spPr>
      </p:pic>
      <p:graphicFrame>
        <p:nvGraphicFramePr>
          <p:cNvPr id="13" name="Tabla 12">
            <a:extLst>
              <a:ext uri="{FF2B5EF4-FFF2-40B4-BE49-F238E27FC236}">
                <a16:creationId xmlns:a16="http://schemas.microsoft.com/office/drawing/2014/main" id="{8CA03552-8AE6-DA25-5F52-DB5183AA3727}"/>
              </a:ext>
            </a:extLst>
          </p:cNvPr>
          <p:cNvGraphicFramePr>
            <a:graphicFrameLocks noGrp="1"/>
          </p:cNvGraphicFramePr>
          <p:nvPr>
            <p:extLst>
              <p:ext uri="{D42A27DB-BD31-4B8C-83A1-F6EECF244321}">
                <p14:modId xmlns:p14="http://schemas.microsoft.com/office/powerpoint/2010/main" val="1530108323"/>
              </p:ext>
            </p:extLst>
          </p:nvPr>
        </p:nvGraphicFramePr>
        <p:xfrm>
          <a:off x="775504" y="3868866"/>
          <a:ext cx="5663717" cy="1706880"/>
        </p:xfrm>
        <a:graphic>
          <a:graphicData uri="http://schemas.openxmlformats.org/drawingml/2006/table">
            <a:tbl>
              <a:tblPr firstRow="1" firstCol="1" bandRow="1">
                <a:tableStyleId>{5C22544A-7EE6-4342-B048-85BDC9FD1C3A}</a:tableStyleId>
              </a:tblPr>
              <a:tblGrid>
                <a:gridCol w="1264598">
                  <a:extLst>
                    <a:ext uri="{9D8B030D-6E8A-4147-A177-3AD203B41FA5}">
                      <a16:colId xmlns:a16="http://schemas.microsoft.com/office/drawing/2014/main" val="2364392984"/>
                    </a:ext>
                  </a:extLst>
                </a:gridCol>
                <a:gridCol w="1451715">
                  <a:extLst>
                    <a:ext uri="{9D8B030D-6E8A-4147-A177-3AD203B41FA5}">
                      <a16:colId xmlns:a16="http://schemas.microsoft.com/office/drawing/2014/main" val="2862685496"/>
                    </a:ext>
                  </a:extLst>
                </a:gridCol>
                <a:gridCol w="2947404">
                  <a:extLst>
                    <a:ext uri="{9D8B030D-6E8A-4147-A177-3AD203B41FA5}">
                      <a16:colId xmlns:a16="http://schemas.microsoft.com/office/drawing/2014/main" val="3627633255"/>
                    </a:ext>
                  </a:extLst>
                </a:gridCol>
              </a:tblGrid>
              <a:tr h="0">
                <a:tc>
                  <a:txBody>
                    <a:bodyPr/>
                    <a:lstStyle/>
                    <a:p>
                      <a:pPr algn="ctr">
                        <a:lnSpc>
                          <a:spcPct val="100000"/>
                        </a:lnSpc>
                        <a:spcAft>
                          <a:spcPts val="0"/>
                        </a:spcAft>
                        <a:buNone/>
                      </a:pPr>
                      <a:r>
                        <a:rPr lang="lt-LT" sz="1400" kern="100" noProof="0" dirty="0">
                          <a:effectLst/>
                          <a:latin typeface="Corbel" panose="020B0503020204020204" pitchFamily="34" charset="0"/>
                        </a:rPr>
                        <a:t>Atsistatymo laikas
(valandos)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buNone/>
                      </a:pPr>
                      <a:r>
                        <a:rPr lang="lt-LT" sz="1400" kern="100" noProof="0" dirty="0">
                          <a:effectLst/>
                          <a:latin typeface="Corbel" panose="020B0503020204020204" pitchFamily="34" charset="0"/>
                        </a:rPr>
                        <a:t>Tipiškas V/P 
(litras karšto vandens/</a:t>
                      </a:r>
                      <a:r>
                        <a:rPr lang="lt-LT" sz="1400" kern="100" noProof="0" dirty="0" err="1">
                          <a:effectLst/>
                          <a:latin typeface="Corbel" panose="020B0503020204020204" pitchFamily="34" charset="0"/>
                        </a:rPr>
                        <a:t>kWt</a:t>
                      </a:r>
                      <a:r>
                        <a:rPr lang="lt-LT" sz="1400" kern="100" noProof="0" dirty="0">
                          <a:effectLst/>
                          <a:latin typeface="Corbel" panose="020B0503020204020204" pitchFamily="34" charset="0"/>
                        </a:rPr>
                        <a:t>)</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buNone/>
                      </a:pPr>
                      <a:r>
                        <a:rPr lang="lt-LT" sz="1400" kern="100" noProof="0" dirty="0">
                          <a:effectLst/>
                          <a:latin typeface="Corbel" panose="020B0503020204020204" pitchFamily="34" charset="0"/>
                        </a:rPr>
                        <a:t>Komentaras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3201379"/>
                  </a:ext>
                </a:extLst>
              </a:tr>
              <a:tr h="0">
                <a:tc>
                  <a:txBody>
                    <a:bodyPr/>
                    <a:lstStyle/>
                    <a:p>
                      <a:pPr algn="ctr">
                        <a:lnSpc>
                          <a:spcPct val="100000"/>
                        </a:lnSpc>
                        <a:spcAft>
                          <a:spcPts val="0"/>
                        </a:spcAft>
                        <a:buNone/>
                      </a:pPr>
                      <a:r>
                        <a:rPr lang="lt-LT" sz="1400" kern="100" noProof="0" dirty="0">
                          <a:effectLst/>
                          <a:latin typeface="Corbel" panose="020B0503020204020204" pitchFamily="34" charset="0"/>
                        </a:rPr>
                        <a:t>1</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buNone/>
                      </a:pPr>
                      <a:r>
                        <a:rPr lang="lt-LT" sz="1400" kern="100" noProof="0" dirty="0">
                          <a:effectLst/>
                          <a:latin typeface="Corbel" panose="020B0503020204020204" pitchFamily="34" charset="0"/>
                        </a:rPr>
                        <a:t>20–25 L/kW</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buNone/>
                      </a:pPr>
                      <a:r>
                        <a:rPr lang="lt-LT" sz="1400" kern="100" noProof="0" dirty="0">
                          <a:effectLst/>
                          <a:latin typeface="Corbel" panose="020B0503020204020204" pitchFamily="34" charset="0"/>
                        </a:rPr>
                        <a:t>Greitas atstatymas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444072"/>
                  </a:ext>
                </a:extLst>
              </a:tr>
              <a:tr h="0">
                <a:tc>
                  <a:txBody>
                    <a:bodyPr/>
                    <a:lstStyle/>
                    <a:p>
                      <a:pPr algn="ctr">
                        <a:lnSpc>
                          <a:spcPct val="100000"/>
                        </a:lnSpc>
                        <a:spcAft>
                          <a:spcPts val="0"/>
                        </a:spcAft>
                        <a:buNone/>
                      </a:pPr>
                      <a:r>
                        <a:rPr lang="lt-LT" sz="1400" kern="100" noProof="0" dirty="0">
                          <a:effectLst/>
                          <a:latin typeface="Corbel" panose="020B0503020204020204" pitchFamily="34" charset="0"/>
                        </a:rPr>
                        <a:t>2</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buNone/>
                      </a:pPr>
                      <a:r>
                        <a:rPr lang="lt-LT" sz="1400" kern="100" noProof="0" dirty="0">
                          <a:effectLst/>
                          <a:latin typeface="Corbel" panose="020B0503020204020204" pitchFamily="34" charset="0"/>
                        </a:rPr>
                        <a:t>40–45 L/kW</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nSpc>
                          <a:spcPct val="100000"/>
                        </a:lnSpc>
                        <a:spcAft>
                          <a:spcPts val="0"/>
                        </a:spcAft>
                        <a:buNone/>
                      </a:pPr>
                      <a:r>
                        <a:rPr lang="lt-LT" sz="1400" kern="100" noProof="0" dirty="0">
                          <a:effectLst/>
                          <a:latin typeface="Corbel" panose="020B0503020204020204" pitchFamily="34" charset="0"/>
                        </a:rPr>
                        <a:t>Pageidautina buitinėms sistemoms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6574623"/>
                  </a:ext>
                </a:extLst>
              </a:tr>
              <a:tr h="0">
                <a:tc>
                  <a:txBody>
                    <a:bodyPr/>
                    <a:lstStyle/>
                    <a:p>
                      <a:pPr algn="ctr">
                        <a:lnSpc>
                          <a:spcPct val="100000"/>
                        </a:lnSpc>
                        <a:spcAft>
                          <a:spcPts val="0"/>
                        </a:spcAft>
                        <a:buNone/>
                      </a:pPr>
                      <a:r>
                        <a:rPr lang="lt-LT" sz="1400" kern="100" noProof="0" dirty="0">
                          <a:effectLst/>
                          <a:latin typeface="Corbel" panose="020B0503020204020204" pitchFamily="34" charset="0"/>
                        </a:rPr>
                        <a:t>3</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buNone/>
                      </a:pPr>
                      <a:r>
                        <a:rPr lang="lt-LT" sz="1400" kern="100" noProof="0" dirty="0">
                          <a:effectLst/>
                          <a:latin typeface="Corbel" panose="020B0503020204020204" pitchFamily="34" charset="0"/>
                        </a:rPr>
                        <a:t>60–65 L/kW</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extLst>
                  <a:ext uri="{0D108BD9-81ED-4DB2-BD59-A6C34878D82A}">
                    <a16:rowId xmlns:a16="http://schemas.microsoft.com/office/drawing/2014/main" val="716639083"/>
                  </a:ext>
                </a:extLst>
              </a:tr>
              <a:tr h="0">
                <a:tc>
                  <a:txBody>
                    <a:bodyPr/>
                    <a:lstStyle/>
                    <a:p>
                      <a:pPr algn="ctr">
                        <a:lnSpc>
                          <a:spcPct val="100000"/>
                        </a:lnSpc>
                        <a:spcAft>
                          <a:spcPts val="0"/>
                        </a:spcAft>
                        <a:buNone/>
                      </a:pPr>
                      <a:r>
                        <a:rPr lang="lt-LT" sz="1400" kern="100" noProof="0" dirty="0">
                          <a:effectLst/>
                          <a:latin typeface="Corbel" panose="020B0503020204020204" pitchFamily="34" charset="0"/>
                        </a:rPr>
                        <a:t>4 +</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buNone/>
                      </a:pPr>
                      <a:r>
                        <a:rPr lang="lt-LT" sz="1400" kern="100" noProof="0" dirty="0">
                          <a:effectLst/>
                          <a:latin typeface="Corbel" panose="020B0503020204020204" pitchFamily="34" charset="0"/>
                        </a:rPr>
                        <a:t>80 l/kW ir daugiau</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buNone/>
                      </a:pPr>
                      <a:r>
                        <a:rPr lang="lt-LT" sz="1400" kern="100" noProof="0" dirty="0">
                          <a:effectLst/>
                          <a:latin typeface="Corbel" panose="020B0503020204020204" pitchFamily="34" charset="0"/>
                        </a:rPr>
                        <a:t>Didelis piko poreikis ir lėtesnis atstatymas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4188012"/>
                  </a:ext>
                </a:extLst>
              </a:tr>
            </a:tbl>
          </a:graphicData>
        </a:graphic>
      </p:graphicFrame>
      <p:sp>
        <p:nvSpPr>
          <p:cNvPr id="17" name="CuadroTexto 16">
            <a:extLst>
              <a:ext uri="{FF2B5EF4-FFF2-40B4-BE49-F238E27FC236}">
                <a16:creationId xmlns:a16="http://schemas.microsoft.com/office/drawing/2014/main" id="{4BDC8A96-D981-46C9-ED17-180B13AC9F19}"/>
              </a:ext>
            </a:extLst>
          </p:cNvPr>
          <p:cNvSpPr txBox="1"/>
          <p:nvPr/>
        </p:nvSpPr>
        <p:spPr>
          <a:xfrm>
            <a:off x="8673059" y="3607256"/>
            <a:ext cx="396262" cy="523220"/>
          </a:xfrm>
          <a:prstGeom prst="rect">
            <a:avLst/>
          </a:prstGeom>
          <a:noFill/>
        </p:spPr>
        <p:txBody>
          <a:bodyPr wrap="none" rtlCol="0">
            <a:spAutoFit/>
          </a:bodyPr>
          <a:lstStyle/>
          <a:p>
            <a:r>
              <a:rPr lang="lt-LT" sz="2800" b="1" noProof="0" dirty="0">
                <a:solidFill>
                  <a:srgbClr val="FF00FF"/>
                </a:solidFill>
              </a:rPr>
              <a:t>V</a:t>
            </a:r>
          </a:p>
        </p:txBody>
      </p:sp>
      <p:sp>
        <p:nvSpPr>
          <p:cNvPr id="18" name="CuadroTexto 17">
            <a:extLst>
              <a:ext uri="{FF2B5EF4-FFF2-40B4-BE49-F238E27FC236}">
                <a16:creationId xmlns:a16="http://schemas.microsoft.com/office/drawing/2014/main" id="{801B3EBE-065C-73A4-6C18-5865A9AFD787}"/>
              </a:ext>
            </a:extLst>
          </p:cNvPr>
          <p:cNvSpPr txBox="1"/>
          <p:nvPr/>
        </p:nvSpPr>
        <p:spPr>
          <a:xfrm>
            <a:off x="9388929" y="2429846"/>
            <a:ext cx="375424" cy="523220"/>
          </a:xfrm>
          <a:prstGeom prst="rect">
            <a:avLst/>
          </a:prstGeom>
          <a:noFill/>
        </p:spPr>
        <p:txBody>
          <a:bodyPr wrap="none" rtlCol="0">
            <a:spAutoFit/>
          </a:bodyPr>
          <a:lstStyle/>
          <a:p>
            <a:r>
              <a:rPr lang="lt-LT" sz="2800" b="1" noProof="0" dirty="0">
                <a:solidFill>
                  <a:srgbClr val="FF00FF"/>
                </a:solidFill>
              </a:rPr>
              <a:t>P</a:t>
            </a:r>
          </a:p>
        </p:txBody>
      </p:sp>
    </p:spTree>
    <p:extLst>
      <p:ext uri="{BB962C8B-B14F-4D97-AF65-F5344CB8AC3E}">
        <p14:creationId xmlns:p14="http://schemas.microsoft.com/office/powerpoint/2010/main" val="3733830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57371-8FE4-975A-E903-D75D6B797FE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49AF10E-4B09-4AE4-75B3-2705E37469D6}"/>
              </a:ext>
            </a:extLst>
          </p:cNvPr>
          <p:cNvSpPr>
            <a:spLocks noGrp="1"/>
          </p:cNvSpPr>
          <p:nvPr>
            <p:ph type="title"/>
          </p:nvPr>
        </p:nvSpPr>
        <p:spPr>
          <a:xfrm>
            <a:off x="462323" y="364814"/>
            <a:ext cx="11237098" cy="797859"/>
          </a:xfrm>
        </p:spPr>
        <p:txBody>
          <a:bodyPr>
            <a:normAutofit/>
          </a:bodyPr>
          <a:lstStyle/>
          <a:p>
            <a:r>
              <a:rPr lang="lt-LT" sz="3200" noProof="0" dirty="0"/>
              <a:t>16.4 Analitinis dydžio/paklausos parinkimas</a:t>
            </a:r>
          </a:p>
        </p:txBody>
      </p:sp>
      <p:sp>
        <p:nvSpPr>
          <p:cNvPr id="5" name="Marcador de contenido 4">
            <a:extLst>
              <a:ext uri="{FF2B5EF4-FFF2-40B4-BE49-F238E27FC236}">
                <a16:creationId xmlns:a16="http://schemas.microsoft.com/office/drawing/2014/main" id="{769436A0-E4F1-F48E-F0E6-9BA393591858}"/>
              </a:ext>
            </a:extLst>
          </p:cNvPr>
          <p:cNvSpPr>
            <a:spLocks noGrp="1"/>
          </p:cNvSpPr>
          <p:nvPr>
            <p:ph idx="1"/>
          </p:nvPr>
        </p:nvSpPr>
        <p:spPr>
          <a:xfrm>
            <a:off x="462323" y="1228165"/>
            <a:ext cx="11310577" cy="665949"/>
          </a:xfrm>
        </p:spPr>
        <p:txBody>
          <a:bodyPr>
            <a:normAutofit fontScale="92500" lnSpcReduction="10000"/>
          </a:bodyPr>
          <a:lstStyle/>
          <a:p>
            <a:pPr marL="45720" indent="0">
              <a:buNone/>
            </a:pPr>
            <a:r>
              <a:rPr lang="lt-LT" noProof="0" dirty="0">
                <a:solidFill>
                  <a:srgbClr val="0070C0"/>
                </a:solidFill>
              </a:rPr>
              <a:t>Yra žinomas paprastas analitinis metodas, skirtas išsamiau nustatyti tūrio, šildymo galios santykį. Šio metodo tyrimas yra neprivalomas teisinėje bazėje.</a:t>
            </a:r>
          </a:p>
        </p:txBody>
      </p:sp>
      <p:pic>
        <p:nvPicPr>
          <p:cNvPr id="8" name="Imagen 7" descr="Icono&#10;&#10;El contenido generado por IA puede ser incorrecto.">
            <a:extLst>
              <a:ext uri="{FF2B5EF4-FFF2-40B4-BE49-F238E27FC236}">
                <a16:creationId xmlns:a16="http://schemas.microsoft.com/office/drawing/2014/main" id="{6EE90687-FD21-66BB-1886-8FCCBF6681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467" y="2008769"/>
            <a:ext cx="4645282" cy="3461657"/>
          </a:xfrm>
          <a:prstGeom prst="rect">
            <a:avLst/>
          </a:prstGeom>
          <a:noFill/>
        </p:spPr>
      </p:pic>
      <p:pic>
        <p:nvPicPr>
          <p:cNvPr id="9" name="Imagen 8">
            <a:extLst>
              <a:ext uri="{FF2B5EF4-FFF2-40B4-BE49-F238E27FC236}">
                <a16:creationId xmlns:a16="http://schemas.microsoft.com/office/drawing/2014/main" id="{67119003-123B-A09E-2547-D0553E777E9B}"/>
              </a:ext>
            </a:extLst>
          </p:cNvPr>
          <p:cNvPicPr>
            <a:picLocks noChangeAspect="1"/>
          </p:cNvPicPr>
          <p:nvPr/>
        </p:nvPicPr>
        <p:blipFill>
          <a:blip r:embed="rId3"/>
          <a:stretch>
            <a:fillRect/>
          </a:stretch>
        </p:blipFill>
        <p:spPr>
          <a:xfrm>
            <a:off x="5425720" y="1894114"/>
            <a:ext cx="5059050" cy="4432992"/>
          </a:xfrm>
          <a:prstGeom prst="rect">
            <a:avLst/>
          </a:prstGeom>
        </p:spPr>
      </p:pic>
    </p:spTree>
    <p:extLst>
      <p:ext uri="{BB962C8B-B14F-4D97-AF65-F5344CB8AC3E}">
        <p14:creationId xmlns:p14="http://schemas.microsoft.com/office/powerpoint/2010/main" val="1151886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2E3F3-39D1-DDD9-5038-321EDC91E19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11A0F9F-F01F-F083-1148-E56480062AA0}"/>
              </a:ext>
            </a:extLst>
          </p:cNvPr>
          <p:cNvSpPr>
            <a:spLocks noGrp="1"/>
          </p:cNvSpPr>
          <p:nvPr>
            <p:ph type="title"/>
          </p:nvPr>
        </p:nvSpPr>
        <p:spPr>
          <a:xfrm>
            <a:off x="462323" y="364814"/>
            <a:ext cx="11237098" cy="797859"/>
          </a:xfrm>
        </p:spPr>
        <p:txBody>
          <a:bodyPr>
            <a:normAutofit/>
          </a:bodyPr>
          <a:lstStyle/>
          <a:p>
            <a:r>
              <a:rPr lang="lt-LT" sz="3200" noProof="0" dirty="0"/>
              <a:t>16.5 </a:t>
            </a:r>
            <a:r>
              <a:rPr lang="lt-LT" sz="3200" noProof="0" dirty="0" err="1"/>
              <a:t>Legioneliozė</a:t>
            </a:r>
            <a:endParaRPr lang="lt-LT" sz="3200" noProof="0" dirty="0"/>
          </a:p>
        </p:txBody>
      </p:sp>
      <p:sp>
        <p:nvSpPr>
          <p:cNvPr id="3" name="Marcador de contenido 2">
            <a:extLst>
              <a:ext uri="{FF2B5EF4-FFF2-40B4-BE49-F238E27FC236}">
                <a16:creationId xmlns:a16="http://schemas.microsoft.com/office/drawing/2014/main" id="{FFE8FF54-AA19-5232-0274-6FF7FFB9962B}"/>
              </a:ext>
            </a:extLst>
          </p:cNvPr>
          <p:cNvSpPr>
            <a:spLocks noGrp="1"/>
          </p:cNvSpPr>
          <p:nvPr>
            <p:ph idx="1"/>
          </p:nvPr>
        </p:nvSpPr>
        <p:spPr>
          <a:xfrm>
            <a:off x="559887" y="1162673"/>
            <a:ext cx="6920825" cy="4549970"/>
          </a:xfrm>
        </p:spPr>
        <p:txBody>
          <a:bodyPr>
            <a:noAutofit/>
          </a:bodyPr>
          <a:lstStyle/>
          <a:p>
            <a:r>
              <a:rPr lang="lt-LT" sz="1800" noProof="0" dirty="0">
                <a:solidFill>
                  <a:srgbClr val="0070C0"/>
                </a:solidFill>
              </a:rPr>
              <a:t>Legionella pneumophila yra bakterija, kuri gali daugintis karšto vandens sistemose, kai temperatūra 20  - 45 °C.  
Buitinio karšto vandens sistemos su rezervuarais ir recirkuliacijos kontūrais yra ypač pažeidžiamos dėl </a:t>
            </a:r>
            <a:r>
              <a:rPr lang="lt-LT" sz="1800" u="sng" noProof="0" dirty="0">
                <a:solidFill>
                  <a:srgbClr val="0070C0"/>
                </a:solidFill>
              </a:rPr>
              <a:t>stovinčio</a:t>
            </a:r>
            <a:r>
              <a:rPr lang="lt-LT" sz="1800" noProof="0" dirty="0">
                <a:solidFill>
                  <a:srgbClr val="0070C0"/>
                </a:solidFill>
              </a:rPr>
              <a:t> vandens zonų ir temperatūros gradientų. 
Siekiant sumažinti riziką, daugumoje taisyklių reikalaujama, kad vandens rezervuaruose vandens temperatūra būtų ne mažesnė kaip 60 °C, o recirkuliacijos temperatūra būtų aukštesnė nei 50–55 °C.  
</a:t>
            </a:r>
            <a:r>
              <a:rPr lang="lt-LT" sz="2600" noProof="0" dirty="0">
                <a:solidFill>
                  <a:srgbClr val="FF0000"/>
                </a:solidFill>
              </a:rPr>
              <a:t>!</a:t>
            </a:r>
            <a:r>
              <a:rPr lang="en-GB" sz="2600" noProof="0" dirty="0">
                <a:solidFill>
                  <a:srgbClr val="FF0000"/>
                </a:solidFill>
              </a:rPr>
              <a:t> </a:t>
            </a:r>
            <a:r>
              <a:rPr lang="lt-LT" sz="1800" noProof="0" dirty="0">
                <a:solidFill>
                  <a:srgbClr val="0070C0"/>
                </a:solidFill>
              </a:rPr>
              <a:t>Dažnai privalomi periodiniai terminės dezinfekcijos ciklai, pakeliantys vandens temperatūrą virš 70 °C. 
Šie reikalavimai kelia iššūkių šilumos siurbliams, kurie yra efektyviausi žemesnėje temperatūroje ir gali reikalauti papildomų šildytuvų (</a:t>
            </a:r>
            <a:r>
              <a:rPr lang="en-GB" sz="1800" noProof="0" dirty="0" err="1">
                <a:solidFill>
                  <a:srgbClr val="0070C0"/>
                </a:solidFill>
              </a:rPr>
              <a:t>paprastai</a:t>
            </a:r>
            <a:r>
              <a:rPr lang="en-GB" sz="1800" noProof="0" dirty="0">
                <a:solidFill>
                  <a:srgbClr val="0070C0"/>
                </a:solidFill>
              </a:rPr>
              <a:t> </a:t>
            </a:r>
            <a:r>
              <a:rPr lang="lt-LT" sz="1800" noProof="0" dirty="0">
                <a:solidFill>
                  <a:srgbClr val="0070C0"/>
                </a:solidFill>
              </a:rPr>
              <a:t>elektrinės varžos) arba specialių aukštos temperatūros konstrukcijų (brangu).</a:t>
            </a:r>
          </a:p>
        </p:txBody>
      </p:sp>
      <p:sp>
        <p:nvSpPr>
          <p:cNvPr id="6" name="Text Placeholder 3">
            <a:extLst>
              <a:ext uri="{FF2B5EF4-FFF2-40B4-BE49-F238E27FC236}">
                <a16:creationId xmlns:a16="http://schemas.microsoft.com/office/drawing/2014/main" id="{554C840B-C179-6508-10FF-DECFDAC0F0C0}"/>
              </a:ext>
            </a:extLst>
          </p:cNvPr>
          <p:cNvSpPr txBox="1">
            <a:spLocks/>
          </p:cNvSpPr>
          <p:nvPr/>
        </p:nvSpPr>
        <p:spPr>
          <a:xfrm>
            <a:off x="8314157" y="2913549"/>
            <a:ext cx="2260188" cy="383925"/>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i="1" noProof="0" dirty="0" err="1">
                <a:solidFill>
                  <a:srgbClr val="FF9900"/>
                </a:solidFill>
                <a:latin typeface="Corbel" panose="020B0503020204020204" pitchFamily="34" charset="0"/>
              </a:rPr>
              <a:t>Legionella</a:t>
            </a:r>
            <a:r>
              <a:rPr lang="lt-LT" sz="1600" i="1" noProof="0" dirty="0">
                <a:solidFill>
                  <a:srgbClr val="FF9900"/>
                </a:solidFill>
                <a:latin typeface="Corbel" panose="020B0503020204020204" pitchFamily="34" charset="0"/>
              </a:rPr>
              <a:t> </a:t>
            </a:r>
            <a:r>
              <a:rPr lang="lt-LT" sz="1600" i="1" noProof="0" dirty="0" err="1">
                <a:solidFill>
                  <a:srgbClr val="FF9900"/>
                </a:solidFill>
                <a:latin typeface="Corbel" panose="020B0503020204020204" pitchFamily="34" charset="0"/>
              </a:rPr>
              <a:t>pneumophila</a:t>
            </a:r>
            <a:endParaRPr lang="lt-LT" sz="1600" i="1" noProof="0" dirty="0">
              <a:solidFill>
                <a:srgbClr val="FF9900"/>
              </a:solidFill>
              <a:latin typeface="Corbel" panose="020B0503020204020204" pitchFamily="34" charset="0"/>
            </a:endParaRPr>
          </a:p>
        </p:txBody>
      </p:sp>
      <p:pic>
        <p:nvPicPr>
          <p:cNvPr id="4" name="Imagen 3">
            <a:extLst>
              <a:ext uri="{FF2B5EF4-FFF2-40B4-BE49-F238E27FC236}">
                <a16:creationId xmlns:a16="http://schemas.microsoft.com/office/drawing/2014/main" id="{0D934052-67A8-2CDE-ACB9-5751949CB664}"/>
              </a:ext>
            </a:extLst>
          </p:cNvPr>
          <p:cNvPicPr>
            <a:picLocks noChangeAspect="1"/>
          </p:cNvPicPr>
          <p:nvPr/>
        </p:nvPicPr>
        <p:blipFill>
          <a:blip r:embed="rId2"/>
          <a:stretch>
            <a:fillRect/>
          </a:stretch>
        </p:blipFill>
        <p:spPr>
          <a:xfrm>
            <a:off x="8731954" y="1115618"/>
            <a:ext cx="1302675" cy="1761007"/>
          </a:xfrm>
          <a:prstGeom prst="rect">
            <a:avLst/>
          </a:prstGeom>
        </p:spPr>
      </p:pic>
      <p:pic>
        <p:nvPicPr>
          <p:cNvPr id="5" name="Imagen 4">
            <a:extLst>
              <a:ext uri="{FF2B5EF4-FFF2-40B4-BE49-F238E27FC236}">
                <a16:creationId xmlns:a16="http://schemas.microsoft.com/office/drawing/2014/main" id="{05B85347-54B1-0B05-A982-8337DEC3B6C9}"/>
              </a:ext>
            </a:extLst>
          </p:cNvPr>
          <p:cNvPicPr>
            <a:picLocks noChangeAspect="1"/>
          </p:cNvPicPr>
          <p:nvPr/>
        </p:nvPicPr>
        <p:blipFill>
          <a:blip r:embed="rId3"/>
          <a:stretch>
            <a:fillRect/>
          </a:stretch>
        </p:blipFill>
        <p:spPr>
          <a:xfrm>
            <a:off x="8024380" y="3247552"/>
            <a:ext cx="2743278" cy="2257527"/>
          </a:xfrm>
          <a:prstGeom prst="rect">
            <a:avLst/>
          </a:prstGeom>
        </p:spPr>
      </p:pic>
      <p:sp>
        <p:nvSpPr>
          <p:cNvPr id="8" name="Text Placeholder 3">
            <a:extLst>
              <a:ext uri="{FF2B5EF4-FFF2-40B4-BE49-F238E27FC236}">
                <a16:creationId xmlns:a16="http://schemas.microsoft.com/office/drawing/2014/main" id="{CEA1F7E2-4331-A373-DBAE-C9E0978CFA16}"/>
              </a:ext>
            </a:extLst>
          </p:cNvPr>
          <p:cNvSpPr txBox="1">
            <a:spLocks/>
          </p:cNvSpPr>
          <p:nvPr/>
        </p:nvSpPr>
        <p:spPr>
          <a:xfrm>
            <a:off x="7914652" y="5532872"/>
            <a:ext cx="3021572" cy="383925"/>
          </a:xfrm>
          <a:prstGeom prst="rect">
            <a:avLst/>
          </a:prstGeom>
          <a:noFill/>
          <a:ln>
            <a:noFill/>
          </a:ln>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i="1" noProof="0" dirty="0">
                <a:solidFill>
                  <a:srgbClr val="FF9900"/>
                </a:solidFill>
                <a:latin typeface="Corbel" panose="020B0503020204020204" pitchFamily="34" charset="0"/>
              </a:rPr>
              <a:t>Bakterijų augimas </a:t>
            </a:r>
            <a:r>
              <a:rPr lang="lt-LT" sz="1600" i="1" noProof="0" dirty="0" err="1">
                <a:solidFill>
                  <a:srgbClr val="FF9900"/>
                </a:solidFill>
                <a:latin typeface="Corbel" panose="020B0503020204020204" pitchFamily="34" charset="0"/>
              </a:rPr>
              <a:t>bioplėvelėje</a:t>
            </a:r>
            <a:endParaRPr lang="lt-LT" sz="1600" i="1" noProof="0" dirty="0">
              <a:solidFill>
                <a:srgbClr val="FF9900"/>
              </a:solidFill>
              <a:latin typeface="Corbel" panose="020B0503020204020204" pitchFamily="34" charset="0"/>
            </a:endParaRPr>
          </a:p>
        </p:txBody>
      </p:sp>
    </p:spTree>
    <p:extLst>
      <p:ext uri="{BB962C8B-B14F-4D97-AF65-F5344CB8AC3E}">
        <p14:creationId xmlns:p14="http://schemas.microsoft.com/office/powerpoint/2010/main" val="3624075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5109-E987-C37F-612E-C76A76CC0682}"/>
              </a:ext>
            </a:extLst>
          </p:cNvPr>
          <p:cNvSpPr>
            <a:spLocks noGrp="1"/>
          </p:cNvSpPr>
          <p:nvPr>
            <p:ph type="title"/>
          </p:nvPr>
        </p:nvSpPr>
        <p:spPr/>
        <p:txBody>
          <a:bodyPr/>
          <a:lstStyle/>
          <a:p>
            <a:r>
              <a:rPr lang="lt-LT" noProof="0" dirty="0"/>
              <a:t>14 užsiėmimas</a:t>
            </a:r>
          </a:p>
        </p:txBody>
      </p:sp>
      <p:sp>
        <p:nvSpPr>
          <p:cNvPr id="3" name="Text Placeholder 2">
            <a:extLst>
              <a:ext uri="{FF2B5EF4-FFF2-40B4-BE49-F238E27FC236}">
                <a16:creationId xmlns:a16="http://schemas.microsoft.com/office/drawing/2014/main" id="{861D9EEC-7D33-AD3C-C5FB-2BDD1815BB35}"/>
              </a:ext>
            </a:extLst>
          </p:cNvPr>
          <p:cNvSpPr>
            <a:spLocks noGrp="1"/>
          </p:cNvSpPr>
          <p:nvPr>
            <p:ph type="body" idx="1"/>
          </p:nvPr>
        </p:nvSpPr>
        <p:spPr/>
        <p:txBody>
          <a:bodyPr/>
          <a:lstStyle/>
          <a:p>
            <a:r>
              <a:rPr lang="lt-LT" noProof="0" dirty="0"/>
              <a:t>Šilumos siurblių eksploatacijos aspektai</a:t>
            </a:r>
          </a:p>
        </p:txBody>
      </p:sp>
    </p:spTree>
    <p:extLst>
      <p:ext uri="{BB962C8B-B14F-4D97-AF65-F5344CB8AC3E}">
        <p14:creationId xmlns:p14="http://schemas.microsoft.com/office/powerpoint/2010/main" val="2411651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9BCAB-16CC-8838-41FA-D24A7D280A9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1CD21AC-98CC-D748-5D8F-D8DAB1CCB3D3}"/>
              </a:ext>
            </a:extLst>
          </p:cNvPr>
          <p:cNvSpPr>
            <a:spLocks noGrp="1"/>
          </p:cNvSpPr>
          <p:nvPr>
            <p:ph type="title"/>
          </p:nvPr>
        </p:nvSpPr>
        <p:spPr>
          <a:xfrm>
            <a:off x="462323" y="364814"/>
            <a:ext cx="11237098" cy="797859"/>
          </a:xfrm>
        </p:spPr>
        <p:txBody>
          <a:bodyPr>
            <a:normAutofit/>
          </a:bodyPr>
          <a:lstStyle/>
          <a:p>
            <a:r>
              <a:rPr lang="lt-LT" sz="3200" noProof="0" dirty="0"/>
              <a:t>16.6 Karšto vandens šilumos siurbliai</a:t>
            </a:r>
          </a:p>
        </p:txBody>
      </p:sp>
      <p:sp>
        <p:nvSpPr>
          <p:cNvPr id="3" name="Marcador de contenido 2">
            <a:extLst>
              <a:ext uri="{FF2B5EF4-FFF2-40B4-BE49-F238E27FC236}">
                <a16:creationId xmlns:a16="http://schemas.microsoft.com/office/drawing/2014/main" id="{E388D00D-D094-80C0-4AA1-A6534FD94155}"/>
              </a:ext>
            </a:extLst>
          </p:cNvPr>
          <p:cNvSpPr>
            <a:spLocks noGrp="1"/>
          </p:cNvSpPr>
          <p:nvPr>
            <p:ph idx="1"/>
          </p:nvPr>
        </p:nvSpPr>
        <p:spPr>
          <a:xfrm>
            <a:off x="1133434" y="1162674"/>
            <a:ext cx="5946642" cy="2417558"/>
          </a:xfrm>
        </p:spPr>
        <p:txBody>
          <a:bodyPr>
            <a:noAutofit/>
          </a:bodyPr>
          <a:lstStyle/>
          <a:p>
            <a:pPr marL="45720" indent="0">
              <a:buNone/>
            </a:pPr>
            <a:r>
              <a:rPr lang="lt-LT" sz="1900" b="1" noProof="0" dirty="0">
                <a:solidFill>
                  <a:srgbClr val="0070C0"/>
                </a:solidFill>
              </a:rPr>
              <a:t>Specialūs buitinio karšto vandens šilumos siurbliai </a:t>
            </a:r>
            <a:r>
              <a:rPr lang="lt-LT" sz="1900" noProof="0" dirty="0">
                <a:solidFill>
                  <a:srgbClr val="0070C0"/>
                </a:solidFill>
              </a:rPr>
              <a:t>apjungia šilumos siurblį ir akumuliacininį rezervuarą (saugojimo talpą) į vieną kompaktišką įrenginį, kurio talpa </a:t>
            </a:r>
            <a:r>
              <a:rPr lang="lt-LT" sz="1900" dirty="0">
                <a:solidFill>
                  <a:srgbClr val="0070C0"/>
                </a:solidFill>
              </a:rPr>
              <a:t>įprastai </a:t>
            </a:r>
            <a:r>
              <a:rPr lang="lt-LT" sz="1900" noProof="0" dirty="0">
                <a:solidFill>
                  <a:srgbClr val="0070C0"/>
                </a:solidFill>
              </a:rPr>
              <a:t>nuo 150 iki 300 l. Šios sistemos siurblių šaltinis dažniausiai yra oras, šiluma išgaunama iš lauko, patalpų oro arba išmetamo oro. Jie plačiai naudojami vienos šeimos namuose dėl paprasto montavimo ir nuspėjamo veikimo.</a:t>
            </a:r>
          </a:p>
        </p:txBody>
      </p:sp>
      <p:pic>
        <p:nvPicPr>
          <p:cNvPr id="4" name="Imagen 3" descr="Diagrama, Esquemático&#10;&#10;El contenido generado por IA puede ser incorrecto.">
            <a:extLst>
              <a:ext uri="{FF2B5EF4-FFF2-40B4-BE49-F238E27FC236}">
                <a16:creationId xmlns:a16="http://schemas.microsoft.com/office/drawing/2014/main" id="{4880A15C-F062-6011-FF0E-C3F8685C711E}"/>
              </a:ext>
            </a:extLst>
          </p:cNvPr>
          <p:cNvPicPr>
            <a:picLocks noChangeAspect="1"/>
          </p:cNvPicPr>
          <p:nvPr/>
        </p:nvPicPr>
        <p:blipFill>
          <a:blip r:embed="rId2"/>
          <a:stretch>
            <a:fillRect/>
          </a:stretch>
        </p:blipFill>
        <p:spPr>
          <a:xfrm>
            <a:off x="7559078" y="1162673"/>
            <a:ext cx="1641269" cy="2417559"/>
          </a:xfrm>
          <a:prstGeom prst="rect">
            <a:avLst/>
          </a:prstGeom>
        </p:spPr>
      </p:pic>
      <p:pic>
        <p:nvPicPr>
          <p:cNvPr id="6146" name="Picture 2" descr="Alhudapk Com Co2 Heat Pump Water Heater Mitsubishi Mitsubishi Hcw Heat Pump Mitsubishi  Hot Water Cylinder">
            <a:extLst>
              <a:ext uri="{FF2B5EF4-FFF2-40B4-BE49-F238E27FC236}">
                <a16:creationId xmlns:a16="http://schemas.microsoft.com/office/drawing/2014/main" id="{6293601F-3633-361D-939C-F5166DF99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234" y="3738715"/>
            <a:ext cx="2499574" cy="2235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D44967B8-5259-EB9D-F1E0-D701802C4991}"/>
              </a:ext>
            </a:extLst>
          </p:cNvPr>
          <p:cNvSpPr txBox="1">
            <a:spLocks/>
          </p:cNvSpPr>
          <p:nvPr/>
        </p:nvSpPr>
        <p:spPr>
          <a:xfrm>
            <a:off x="7559077" y="5621117"/>
            <a:ext cx="2858137" cy="535157"/>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400" i="1" noProof="0" dirty="0">
                <a:solidFill>
                  <a:srgbClr val="FF9900"/>
                </a:solidFill>
                <a:latin typeface="Corbel" panose="020B0503020204020204" pitchFamily="34" charset="0"/>
              </a:rPr>
              <a:t>Mitsusbishi QTON CO2 karšto vandens generavimo šilumos siurblys</a:t>
            </a:r>
          </a:p>
        </p:txBody>
      </p:sp>
      <p:sp>
        <p:nvSpPr>
          <p:cNvPr id="7" name="Marcador de contenido 2">
            <a:extLst>
              <a:ext uri="{FF2B5EF4-FFF2-40B4-BE49-F238E27FC236}">
                <a16:creationId xmlns:a16="http://schemas.microsoft.com/office/drawing/2014/main" id="{E703428E-50D7-47D1-4B5F-9D0E073E7779}"/>
              </a:ext>
            </a:extLst>
          </p:cNvPr>
          <p:cNvSpPr txBox="1">
            <a:spLocks/>
          </p:cNvSpPr>
          <p:nvPr/>
        </p:nvSpPr>
        <p:spPr>
          <a:xfrm>
            <a:off x="2490894" y="3738715"/>
            <a:ext cx="5567340" cy="2356520"/>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sz="1900" noProof="0" dirty="0">
                <a:solidFill>
                  <a:srgbClr val="0070C0"/>
                </a:solidFill>
              </a:rPr>
              <a:t>Dideliuose ar nepertraukiamai aptarnaujamuose pastatuose, tokiuose kaip viešbučiai ir ligoninės, </a:t>
            </a:r>
            <a:r>
              <a:rPr lang="lt-LT" sz="1900" b="1" noProof="0" dirty="0">
                <a:solidFill>
                  <a:srgbClr val="0070C0"/>
                </a:solidFill>
              </a:rPr>
              <a:t>aukštos temperatūros šilumos siurbliai, naudojantys </a:t>
            </a:r>
            <a:r>
              <a:rPr lang="lt-LT" sz="1900" b="1" dirty="0">
                <a:solidFill>
                  <a:srgbClr val="0070C0"/>
                </a:solidFill>
              </a:rPr>
              <a:t>CO₂</a:t>
            </a:r>
            <a:r>
              <a:rPr lang="lt-LT" sz="1900" b="1" noProof="0" dirty="0">
                <a:solidFill>
                  <a:srgbClr val="0070C0"/>
                </a:solidFill>
              </a:rPr>
              <a:t> </a:t>
            </a:r>
            <a:r>
              <a:rPr lang="lt-LT" sz="1900" noProof="0" dirty="0">
                <a:solidFill>
                  <a:srgbClr val="0070C0"/>
                </a:solidFill>
              </a:rPr>
              <a:t>ar pan. šaltnešius, gali pašildyti vandenį iki T 70–90 °C , todėl galima efektyviai gaminti karštą vandenį ir visiškai atitikti saugos dėl </a:t>
            </a:r>
            <a:r>
              <a:rPr lang="lt-LT" sz="1900" i="1" dirty="0">
                <a:solidFill>
                  <a:srgbClr val="0070C0"/>
                </a:solidFill>
              </a:rPr>
              <a:t>l</a:t>
            </a:r>
            <a:r>
              <a:rPr lang="lt-LT" sz="1900" i="1" noProof="0" dirty="0">
                <a:solidFill>
                  <a:srgbClr val="0070C0"/>
                </a:solidFill>
              </a:rPr>
              <a:t>egionella</a:t>
            </a:r>
            <a:r>
              <a:rPr lang="lt-LT" sz="1900" noProof="0" dirty="0">
                <a:solidFill>
                  <a:srgbClr val="0070C0"/>
                </a:solidFill>
              </a:rPr>
              <a:t> reikalavimus.</a:t>
            </a:r>
          </a:p>
        </p:txBody>
      </p:sp>
      <p:sp>
        <p:nvSpPr>
          <p:cNvPr id="8" name="Rectángulo 7">
            <a:extLst>
              <a:ext uri="{FF2B5EF4-FFF2-40B4-BE49-F238E27FC236}">
                <a16:creationId xmlns:a16="http://schemas.microsoft.com/office/drawing/2014/main" id="{6A457D64-EDD1-6E2D-6070-A4626AA5D1D2}"/>
              </a:ext>
            </a:extLst>
          </p:cNvPr>
          <p:cNvSpPr/>
          <p:nvPr/>
        </p:nvSpPr>
        <p:spPr>
          <a:xfrm>
            <a:off x="1133434" y="1065229"/>
            <a:ext cx="8226879" cy="2576042"/>
          </a:xfrm>
          <a:prstGeom prst="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lt-LT" noProof="0" dirty="0"/>
          </a:p>
        </p:txBody>
      </p:sp>
      <p:sp>
        <p:nvSpPr>
          <p:cNvPr id="9" name="Rectángulo 8">
            <a:extLst>
              <a:ext uri="{FF2B5EF4-FFF2-40B4-BE49-F238E27FC236}">
                <a16:creationId xmlns:a16="http://schemas.microsoft.com/office/drawing/2014/main" id="{335FA028-7779-961B-47EB-40DE563FDA39}"/>
              </a:ext>
            </a:extLst>
          </p:cNvPr>
          <p:cNvSpPr/>
          <p:nvPr/>
        </p:nvSpPr>
        <p:spPr>
          <a:xfrm>
            <a:off x="2490894" y="3677676"/>
            <a:ext cx="8066914" cy="2576042"/>
          </a:xfrm>
          <a:prstGeom prst="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lt-LT" noProof="0" dirty="0"/>
          </a:p>
        </p:txBody>
      </p:sp>
    </p:spTree>
    <p:extLst>
      <p:ext uri="{BB962C8B-B14F-4D97-AF65-F5344CB8AC3E}">
        <p14:creationId xmlns:p14="http://schemas.microsoft.com/office/powerpoint/2010/main" val="4196929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D9147-C775-13C5-CF29-2E3B8F7585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A17993-0D92-4DAB-4AFB-F32266E7353F}"/>
              </a:ext>
            </a:extLst>
          </p:cNvPr>
          <p:cNvSpPr>
            <a:spLocks noGrp="1"/>
          </p:cNvSpPr>
          <p:nvPr>
            <p:ph type="title"/>
          </p:nvPr>
        </p:nvSpPr>
        <p:spPr/>
        <p:txBody>
          <a:bodyPr/>
          <a:lstStyle/>
          <a:p>
            <a:r>
              <a:rPr lang="lt-LT" noProof="0" dirty="0"/>
              <a:t>17 užsiėmimas</a:t>
            </a:r>
          </a:p>
        </p:txBody>
      </p:sp>
      <p:sp>
        <p:nvSpPr>
          <p:cNvPr id="3" name="Text Placeholder 2">
            <a:extLst>
              <a:ext uri="{FF2B5EF4-FFF2-40B4-BE49-F238E27FC236}">
                <a16:creationId xmlns:a16="http://schemas.microsoft.com/office/drawing/2014/main" id="{3C26BE7A-D17A-2AF6-5346-3BDF756D9840}"/>
              </a:ext>
            </a:extLst>
          </p:cNvPr>
          <p:cNvSpPr>
            <a:spLocks noGrp="1"/>
          </p:cNvSpPr>
          <p:nvPr>
            <p:ph type="body" idx="1"/>
          </p:nvPr>
        </p:nvSpPr>
        <p:spPr/>
        <p:txBody>
          <a:bodyPr/>
          <a:lstStyle/>
          <a:p>
            <a:r>
              <a:rPr lang="lt-LT" noProof="0" dirty="0"/>
              <a:t>Šilumos siurblių sistemos</a:t>
            </a:r>
          </a:p>
        </p:txBody>
      </p:sp>
    </p:spTree>
    <p:extLst>
      <p:ext uri="{BB962C8B-B14F-4D97-AF65-F5344CB8AC3E}">
        <p14:creationId xmlns:p14="http://schemas.microsoft.com/office/powerpoint/2010/main" val="3073604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45EFB-668A-BCE5-3C64-546263290A1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9D743A5-DFEB-1053-5BAD-EBDDE80664F8}"/>
              </a:ext>
            </a:extLst>
          </p:cNvPr>
          <p:cNvSpPr>
            <a:spLocks noGrp="1"/>
          </p:cNvSpPr>
          <p:nvPr>
            <p:ph type="title"/>
          </p:nvPr>
        </p:nvSpPr>
        <p:spPr>
          <a:xfrm>
            <a:off x="639146" y="511632"/>
            <a:ext cx="10382026" cy="933447"/>
          </a:xfrm>
        </p:spPr>
        <p:txBody>
          <a:bodyPr/>
          <a:lstStyle/>
          <a:p>
            <a:r>
              <a:rPr lang="lt-LT" sz="3600" u="sng" noProof="0" dirty="0">
                <a:solidFill>
                  <a:srgbClr val="00B0F0"/>
                </a:solidFill>
              </a:rPr>
              <a:t>17 užsiėmimo tikslai</a:t>
            </a:r>
          </a:p>
        </p:txBody>
      </p:sp>
      <p:sp>
        <p:nvSpPr>
          <p:cNvPr id="3" name="Marcador de contenido 2">
            <a:extLst>
              <a:ext uri="{FF2B5EF4-FFF2-40B4-BE49-F238E27FC236}">
                <a16:creationId xmlns:a16="http://schemas.microsoft.com/office/drawing/2014/main" id="{AAE067BE-D1D1-5CCE-CA99-CBD6EC77A9B2}"/>
              </a:ext>
            </a:extLst>
          </p:cNvPr>
          <p:cNvSpPr>
            <a:spLocks noGrp="1"/>
          </p:cNvSpPr>
          <p:nvPr>
            <p:ph idx="1"/>
          </p:nvPr>
        </p:nvSpPr>
        <p:spPr>
          <a:xfrm>
            <a:off x="718137" y="1798266"/>
            <a:ext cx="10379374" cy="3800250"/>
          </a:xfrm>
        </p:spPr>
        <p:txBody>
          <a:bodyPr>
            <a:normAutofit/>
          </a:bodyPr>
          <a:lstStyle/>
          <a:p>
            <a:pPr marL="502920" indent="-457200">
              <a:buFont typeface="+mj-lt"/>
              <a:buAutoNum type="arabicPeriod"/>
            </a:pPr>
            <a:r>
              <a:rPr lang="lt-LT" noProof="0" dirty="0">
                <a:solidFill>
                  <a:srgbClr val="0070C0"/>
                </a:solidFill>
              </a:rPr>
              <a:t>Nustatyti pagrindinius šilumos siurblių sistemose naudojamus hidraulinius komponentus ir suprasti jų funkcijas, užtikrinant saugų, stabilų ir efektyvų veikimą (cirkuliacija, apsauga, atskyrimas ir valdymas)
Suprasti ir atskirti skirtingas hidraulines konfigūracijas (tiesioginis sujungimas, pirminiai ir antriniai kontūrai, buferinių rezervuarų ir separatorių naudojimas) ir tinkamo išdėstymo pasirinkimo kriterijus
Analizuoti sistemos apsaugos ir patikimumo strategijas, įskaitant prieš-užšalimo sprendimus, minimalaus srauto užtikrinimą, slėgio sistemoje valdymą, oro ir nešvarumų kontūre pašalinimą bei jų poveikį ilgalaikiam veikimui.</a:t>
            </a:r>
          </a:p>
        </p:txBody>
      </p:sp>
      <p:sp>
        <p:nvSpPr>
          <p:cNvPr id="4" name="Marcador de contenido 2">
            <a:extLst>
              <a:ext uri="{FF2B5EF4-FFF2-40B4-BE49-F238E27FC236}">
                <a16:creationId xmlns:a16="http://schemas.microsoft.com/office/drawing/2014/main" id="{DC358A81-1136-0698-84C1-E00BF69E5C2E}"/>
              </a:ext>
            </a:extLst>
          </p:cNvPr>
          <p:cNvSpPr txBox="1">
            <a:spLocks/>
          </p:cNvSpPr>
          <p:nvPr/>
        </p:nvSpPr>
        <p:spPr>
          <a:xfrm>
            <a:off x="639146" y="1347956"/>
            <a:ext cx="10379374" cy="638995"/>
          </a:xfrm>
          <a:prstGeom prst="rect">
            <a:avLst/>
          </a:prstGeom>
          <a:noFill/>
          <a:ln>
            <a:noFill/>
          </a:ln>
        </p:spPr>
        <p:txBody>
          <a:bodyPr vert="horz" wrap="square" lIns="91440" tIns="45720" rIns="91440" bIns="45720" anchor="t" anchorCtr="0" compatLnSpc="1">
            <a:norm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noProof="0" dirty="0">
                <a:solidFill>
                  <a:srgbClr val="0070C0"/>
                </a:solidFill>
              </a:rPr>
              <a:t>Šio užsiėmimo pabaigoje dalyviai galės:</a:t>
            </a:r>
          </a:p>
        </p:txBody>
      </p:sp>
    </p:spTree>
    <p:extLst>
      <p:ext uri="{BB962C8B-B14F-4D97-AF65-F5344CB8AC3E}">
        <p14:creationId xmlns:p14="http://schemas.microsoft.com/office/powerpoint/2010/main" val="3389902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0230D-59D6-0B79-740A-215C33FED388}"/>
            </a:ext>
          </a:extLst>
        </p:cNvPr>
        <p:cNvGrpSpPr/>
        <p:nvPr/>
      </p:nvGrpSpPr>
      <p:grpSpPr>
        <a:xfrm>
          <a:off x="0" y="0"/>
          <a:ext cx="0" cy="0"/>
          <a:chOff x="0" y="0"/>
          <a:chExt cx="0" cy="0"/>
        </a:xfrm>
      </p:grpSpPr>
      <p:sp>
        <p:nvSpPr>
          <p:cNvPr id="158" name="Título 1">
            <a:extLst>
              <a:ext uri="{FF2B5EF4-FFF2-40B4-BE49-F238E27FC236}">
                <a16:creationId xmlns:a16="http://schemas.microsoft.com/office/drawing/2014/main" id="{A0BB1987-36D8-0845-2F5F-C9D2F75AC8FB}"/>
              </a:ext>
            </a:extLst>
          </p:cNvPr>
          <p:cNvSpPr>
            <a:spLocks noGrp="1"/>
          </p:cNvSpPr>
          <p:nvPr>
            <p:ph type="title"/>
          </p:nvPr>
        </p:nvSpPr>
        <p:spPr>
          <a:xfrm>
            <a:off x="466811" y="438075"/>
            <a:ext cx="9875520" cy="636491"/>
          </a:xfrm>
        </p:spPr>
        <p:txBody>
          <a:bodyPr>
            <a:normAutofit/>
          </a:bodyPr>
          <a:lstStyle/>
          <a:p>
            <a:r>
              <a:rPr lang="lt-LT" sz="3600" u="sng" noProof="0" dirty="0">
                <a:solidFill>
                  <a:srgbClr val="00B0F0"/>
                </a:solidFill>
              </a:rPr>
              <a:t>17 užsiėmimo turinys</a:t>
            </a:r>
          </a:p>
        </p:txBody>
      </p:sp>
      <p:grpSp>
        <p:nvGrpSpPr>
          <p:cNvPr id="282" name="Grupo 281">
            <a:extLst>
              <a:ext uri="{FF2B5EF4-FFF2-40B4-BE49-F238E27FC236}">
                <a16:creationId xmlns:a16="http://schemas.microsoft.com/office/drawing/2014/main" id="{362B031D-3FF5-5CD4-829B-8E237AE0FB74}"/>
              </a:ext>
            </a:extLst>
          </p:cNvPr>
          <p:cNvGrpSpPr/>
          <p:nvPr/>
        </p:nvGrpSpPr>
        <p:grpSpPr>
          <a:xfrm>
            <a:off x="275045" y="743712"/>
            <a:ext cx="10770907" cy="5786778"/>
            <a:chOff x="311621" y="136722"/>
            <a:chExt cx="11772327" cy="6393768"/>
          </a:xfrm>
        </p:grpSpPr>
        <p:sp>
          <p:nvSpPr>
            <p:cNvPr id="283" name="Rectángulo: esquinas redondeadas 282">
              <a:extLst>
                <a:ext uri="{FF2B5EF4-FFF2-40B4-BE49-F238E27FC236}">
                  <a16:creationId xmlns:a16="http://schemas.microsoft.com/office/drawing/2014/main" id="{78B6C58A-7EB2-1C5F-5D27-504DBA9D0EC8}"/>
                </a:ext>
              </a:extLst>
            </p:cNvPr>
            <p:cNvSpPr/>
            <p:nvPr/>
          </p:nvSpPr>
          <p:spPr>
            <a:xfrm>
              <a:off x="395815" y="3441980"/>
              <a:ext cx="2003141"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Apsauga nuo užšalimo[</a:t>
              </a:r>
              <a:r>
                <a:rPr lang="lt-LT" sz="1400" b="1" noProof="0" dirty="0">
                  <a:solidFill>
                    <a:schemeClr val="tx1"/>
                  </a:solidFill>
                </a:rPr>
                <a:t>17.2</a:t>
              </a:r>
              <a:r>
                <a:rPr lang="lt-LT" sz="1400" noProof="0" dirty="0">
                  <a:solidFill>
                    <a:schemeClr val="tx1"/>
                  </a:solidFill>
                </a:rPr>
                <a:t>]</a:t>
              </a:r>
            </a:p>
          </p:txBody>
        </p:sp>
        <p:sp>
          <p:nvSpPr>
            <p:cNvPr id="284" name="Rectángulo 283">
              <a:extLst>
                <a:ext uri="{FF2B5EF4-FFF2-40B4-BE49-F238E27FC236}">
                  <a16:creationId xmlns:a16="http://schemas.microsoft.com/office/drawing/2014/main" id="{332B8763-C457-DB96-71B0-58C778013194}"/>
                </a:ext>
              </a:extLst>
            </p:cNvPr>
            <p:cNvSpPr/>
            <p:nvPr/>
          </p:nvSpPr>
          <p:spPr>
            <a:xfrm>
              <a:off x="311621" y="2025387"/>
              <a:ext cx="2171533" cy="32055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dirty="0"/>
                <a:t>U</a:t>
              </a:r>
              <a:r>
                <a:rPr lang="lt-LT" sz="1400" b="1" noProof="0" dirty="0"/>
                <a:t>žšalimo pavojai</a:t>
              </a:r>
            </a:p>
          </p:txBody>
        </p:sp>
        <p:cxnSp>
          <p:nvCxnSpPr>
            <p:cNvPr id="285" name="Conector: angular 284">
              <a:extLst>
                <a:ext uri="{FF2B5EF4-FFF2-40B4-BE49-F238E27FC236}">
                  <a16:creationId xmlns:a16="http://schemas.microsoft.com/office/drawing/2014/main" id="{377DF827-CE4F-255A-4F46-CBDBF740A379}"/>
                </a:ext>
              </a:extLst>
            </p:cNvPr>
            <p:cNvCxnSpPr>
              <a:cxnSpLocks/>
              <a:endCxn id="284" idx="0"/>
            </p:cNvCxnSpPr>
            <p:nvPr/>
          </p:nvCxnSpPr>
          <p:spPr>
            <a:xfrm rot="10800000" flipV="1">
              <a:off x="1397388" y="615687"/>
              <a:ext cx="3138912" cy="1409698"/>
            </a:xfrm>
            <a:prstGeom prst="bentConnector2">
              <a:avLst/>
            </a:prstGeom>
            <a:ln w="19050"/>
          </p:spPr>
          <p:style>
            <a:lnRef idx="1">
              <a:schemeClr val="dk1"/>
            </a:lnRef>
            <a:fillRef idx="0">
              <a:schemeClr val="dk1"/>
            </a:fillRef>
            <a:effectRef idx="0">
              <a:schemeClr val="dk1"/>
            </a:effectRef>
            <a:fontRef idx="minor">
              <a:schemeClr val="tx1"/>
            </a:fontRef>
          </p:style>
        </p:cxnSp>
        <p:cxnSp>
          <p:nvCxnSpPr>
            <p:cNvPr id="286" name="Conector recto 285">
              <a:extLst>
                <a:ext uri="{FF2B5EF4-FFF2-40B4-BE49-F238E27FC236}">
                  <a16:creationId xmlns:a16="http://schemas.microsoft.com/office/drawing/2014/main" id="{03A585BE-D1B2-580A-1956-247B4C36375A}"/>
                </a:ext>
              </a:extLst>
            </p:cNvPr>
            <p:cNvCxnSpPr>
              <a:cxnSpLocks/>
              <a:stCxn id="284" idx="2"/>
              <a:endCxn id="283" idx="0"/>
            </p:cNvCxnSpPr>
            <p:nvPr/>
          </p:nvCxnSpPr>
          <p:spPr>
            <a:xfrm flipH="1">
              <a:off x="1397386" y="2345941"/>
              <a:ext cx="1" cy="109603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87" name="Rectángulo 286">
              <a:extLst>
                <a:ext uri="{FF2B5EF4-FFF2-40B4-BE49-F238E27FC236}">
                  <a16:creationId xmlns:a16="http://schemas.microsoft.com/office/drawing/2014/main" id="{D0810BF1-729E-D7A0-E67A-9B61B1F46A24}"/>
                </a:ext>
              </a:extLst>
            </p:cNvPr>
            <p:cNvSpPr/>
            <p:nvPr/>
          </p:nvSpPr>
          <p:spPr>
            <a:xfrm>
              <a:off x="2961058" y="1964663"/>
              <a:ext cx="1284962" cy="5750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Rėžimai</a:t>
              </a:r>
            </a:p>
          </p:txBody>
        </p:sp>
        <p:sp>
          <p:nvSpPr>
            <p:cNvPr id="288" name="Rectángulo: esquinas redondeadas 287">
              <a:extLst>
                <a:ext uri="{FF2B5EF4-FFF2-40B4-BE49-F238E27FC236}">
                  <a16:creationId xmlns:a16="http://schemas.microsoft.com/office/drawing/2014/main" id="{B10B55E1-A40C-586D-B2C9-EB217DEBE083}"/>
                </a:ext>
              </a:extLst>
            </p:cNvPr>
            <p:cNvSpPr/>
            <p:nvPr/>
          </p:nvSpPr>
          <p:spPr>
            <a:xfrm>
              <a:off x="2584404" y="3441980"/>
              <a:ext cx="2003141"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Perjungimo vožtuvas
[17.3]</a:t>
              </a:r>
            </a:p>
          </p:txBody>
        </p:sp>
        <p:cxnSp>
          <p:nvCxnSpPr>
            <p:cNvPr id="289" name="Conector recto 288">
              <a:extLst>
                <a:ext uri="{FF2B5EF4-FFF2-40B4-BE49-F238E27FC236}">
                  <a16:creationId xmlns:a16="http://schemas.microsoft.com/office/drawing/2014/main" id="{8967BE13-09F9-0AE7-C6BF-90CE8E521655}"/>
                </a:ext>
              </a:extLst>
            </p:cNvPr>
            <p:cNvCxnSpPr>
              <a:cxnSpLocks/>
              <a:endCxn id="288" idx="0"/>
            </p:cNvCxnSpPr>
            <p:nvPr/>
          </p:nvCxnSpPr>
          <p:spPr>
            <a:xfrm flipH="1">
              <a:off x="3585975" y="2345940"/>
              <a:ext cx="17564" cy="109604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0" name="Conector: angular 289">
              <a:extLst>
                <a:ext uri="{FF2B5EF4-FFF2-40B4-BE49-F238E27FC236}">
                  <a16:creationId xmlns:a16="http://schemas.microsoft.com/office/drawing/2014/main" id="{63B45AC1-9C3B-0D4A-B54F-AF299CCC24F4}"/>
                </a:ext>
              </a:extLst>
            </p:cNvPr>
            <p:cNvCxnSpPr>
              <a:cxnSpLocks/>
              <a:endCxn id="287" idx="0"/>
            </p:cNvCxnSpPr>
            <p:nvPr/>
          </p:nvCxnSpPr>
          <p:spPr>
            <a:xfrm rot="10800000" flipV="1">
              <a:off x="3603539" y="627374"/>
              <a:ext cx="3563746" cy="1337288"/>
            </a:xfrm>
            <a:prstGeom prst="bentConnector2">
              <a:avLst/>
            </a:prstGeom>
            <a:ln w="19050"/>
          </p:spPr>
          <p:style>
            <a:lnRef idx="2">
              <a:schemeClr val="dk1"/>
            </a:lnRef>
            <a:fillRef idx="0">
              <a:schemeClr val="dk1"/>
            </a:fillRef>
            <a:effectRef idx="1">
              <a:schemeClr val="dk1"/>
            </a:effectRef>
            <a:fontRef idx="minor">
              <a:schemeClr val="tx1"/>
            </a:fontRef>
          </p:style>
        </p:cxnSp>
        <p:sp>
          <p:nvSpPr>
            <p:cNvPr id="291" name="Rectángulo 290">
              <a:extLst>
                <a:ext uri="{FF2B5EF4-FFF2-40B4-BE49-F238E27FC236}">
                  <a16:creationId xmlns:a16="http://schemas.microsoft.com/office/drawing/2014/main" id="{AC6ECA2B-9CAF-24AF-9ABB-6A2935C42B12}"/>
                </a:ext>
              </a:extLst>
            </p:cNvPr>
            <p:cNvSpPr/>
            <p:nvPr/>
          </p:nvSpPr>
          <p:spPr>
            <a:xfrm>
              <a:off x="4702502" y="2142440"/>
              <a:ext cx="2262308" cy="5403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Vieno cirkuliacinio siurblio naudojimas</a:t>
              </a:r>
            </a:p>
          </p:txBody>
        </p:sp>
        <p:sp>
          <p:nvSpPr>
            <p:cNvPr id="292" name="Rectángulo: esquinas redondeadas 291">
              <a:extLst>
                <a:ext uri="{FF2B5EF4-FFF2-40B4-BE49-F238E27FC236}">
                  <a16:creationId xmlns:a16="http://schemas.microsoft.com/office/drawing/2014/main" id="{231D3D37-45AD-94A4-C9E7-D9296AC5516F}"/>
                </a:ext>
              </a:extLst>
            </p:cNvPr>
            <p:cNvSpPr/>
            <p:nvPr/>
          </p:nvSpPr>
          <p:spPr>
            <a:xfrm>
              <a:off x="4790557" y="3441979"/>
              <a:ext cx="2003141"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Tiesioginis ryšys
[17.4]</a:t>
              </a:r>
            </a:p>
          </p:txBody>
        </p:sp>
        <p:cxnSp>
          <p:nvCxnSpPr>
            <p:cNvPr id="293" name="Conector recto 292">
              <a:extLst>
                <a:ext uri="{FF2B5EF4-FFF2-40B4-BE49-F238E27FC236}">
                  <a16:creationId xmlns:a16="http://schemas.microsoft.com/office/drawing/2014/main" id="{6C7CAA18-DAE6-8BEA-D672-A73363B1406B}"/>
                </a:ext>
              </a:extLst>
            </p:cNvPr>
            <p:cNvCxnSpPr>
              <a:cxnSpLocks/>
              <a:endCxn id="292" idx="0"/>
            </p:cNvCxnSpPr>
            <p:nvPr/>
          </p:nvCxnSpPr>
          <p:spPr>
            <a:xfrm flipH="1">
              <a:off x="5792128" y="2826663"/>
              <a:ext cx="2" cy="61531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4" name="Conector recto 293">
              <a:extLst>
                <a:ext uri="{FF2B5EF4-FFF2-40B4-BE49-F238E27FC236}">
                  <a16:creationId xmlns:a16="http://schemas.microsoft.com/office/drawing/2014/main" id="{DA424A2A-40D2-97FF-7D64-C28855EF3779}"/>
                </a:ext>
              </a:extLst>
            </p:cNvPr>
            <p:cNvCxnSpPr>
              <a:cxnSpLocks/>
              <a:stCxn id="292" idx="2"/>
              <a:endCxn id="297" idx="2"/>
            </p:cNvCxnSpPr>
            <p:nvPr/>
          </p:nvCxnSpPr>
          <p:spPr>
            <a:xfrm flipH="1">
              <a:off x="5790680" y="4032529"/>
              <a:ext cx="1448" cy="165779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95" name="Rectángulo: esquinas redondeadas 294">
              <a:extLst>
                <a:ext uri="{FF2B5EF4-FFF2-40B4-BE49-F238E27FC236}">
                  <a16:creationId xmlns:a16="http://schemas.microsoft.com/office/drawing/2014/main" id="{FDFCE91D-3792-7FBA-1A2F-5F171D0AA8B5}"/>
                </a:ext>
              </a:extLst>
            </p:cNvPr>
            <p:cNvSpPr/>
            <p:nvPr/>
          </p:nvSpPr>
          <p:spPr>
            <a:xfrm>
              <a:off x="4849556" y="4238573"/>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Koncepcija</a:t>
              </a:r>
            </a:p>
          </p:txBody>
        </p:sp>
        <p:sp>
          <p:nvSpPr>
            <p:cNvPr id="296" name="Rectángulo: esquinas redondeadas 295">
              <a:extLst>
                <a:ext uri="{FF2B5EF4-FFF2-40B4-BE49-F238E27FC236}">
                  <a16:creationId xmlns:a16="http://schemas.microsoft.com/office/drawing/2014/main" id="{5364E465-7A82-F632-1EDD-DAE8C2CD6087}"/>
                </a:ext>
              </a:extLst>
            </p:cNvPr>
            <p:cNvSpPr/>
            <p:nvPr/>
          </p:nvSpPr>
          <p:spPr>
            <a:xfrm>
              <a:off x="4849556" y="4755657"/>
              <a:ext cx="1882247" cy="429085"/>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200" noProof="0" dirty="0">
                  <a:solidFill>
                    <a:schemeClr val="tx1"/>
                  </a:solidFill>
                </a:rPr>
                <a:t>Diferencinio slėgio vožtuvas</a:t>
              </a:r>
            </a:p>
          </p:txBody>
        </p:sp>
        <p:sp>
          <p:nvSpPr>
            <p:cNvPr id="297" name="Rectángulo: esquinas redondeadas 296">
              <a:extLst>
                <a:ext uri="{FF2B5EF4-FFF2-40B4-BE49-F238E27FC236}">
                  <a16:creationId xmlns:a16="http://schemas.microsoft.com/office/drawing/2014/main" id="{88DE6981-F23C-BBA2-BE0B-B2FBE7CDE8DF}"/>
                </a:ext>
              </a:extLst>
            </p:cNvPr>
            <p:cNvSpPr/>
            <p:nvPr/>
          </p:nvSpPr>
          <p:spPr>
            <a:xfrm>
              <a:off x="4849556" y="5351020"/>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Inercijos rezervuaras</a:t>
              </a:r>
            </a:p>
          </p:txBody>
        </p:sp>
        <p:cxnSp>
          <p:nvCxnSpPr>
            <p:cNvPr id="298" name="Conector recto 297">
              <a:extLst>
                <a:ext uri="{FF2B5EF4-FFF2-40B4-BE49-F238E27FC236}">
                  <a16:creationId xmlns:a16="http://schemas.microsoft.com/office/drawing/2014/main" id="{E26FD314-7105-49A8-9A90-62C801D99559}"/>
                </a:ext>
              </a:extLst>
            </p:cNvPr>
            <p:cNvCxnSpPr>
              <a:cxnSpLocks/>
              <a:stCxn id="283" idx="2"/>
              <a:endCxn id="300" idx="2"/>
            </p:cNvCxnSpPr>
            <p:nvPr/>
          </p:nvCxnSpPr>
          <p:spPr>
            <a:xfrm>
              <a:off x="1397386" y="4032530"/>
              <a:ext cx="2728" cy="102832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99" name="Rectángulo: esquinas redondeadas 298">
              <a:extLst>
                <a:ext uri="{FF2B5EF4-FFF2-40B4-BE49-F238E27FC236}">
                  <a16:creationId xmlns:a16="http://schemas.microsoft.com/office/drawing/2014/main" id="{AAF217C5-35CD-C560-4AFF-65302A4FB831}"/>
                </a:ext>
              </a:extLst>
            </p:cNvPr>
            <p:cNvSpPr/>
            <p:nvPr/>
          </p:nvSpPr>
          <p:spPr>
            <a:xfrm>
              <a:off x="458992" y="4238573"/>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Pasyvūs metodai</a:t>
              </a:r>
            </a:p>
          </p:txBody>
        </p:sp>
        <p:sp>
          <p:nvSpPr>
            <p:cNvPr id="300" name="Rectángulo: esquinas redondeadas 299">
              <a:extLst>
                <a:ext uri="{FF2B5EF4-FFF2-40B4-BE49-F238E27FC236}">
                  <a16:creationId xmlns:a16="http://schemas.microsoft.com/office/drawing/2014/main" id="{B942040E-2107-F9B3-CEE0-456B39E774B0}"/>
                </a:ext>
              </a:extLst>
            </p:cNvPr>
            <p:cNvSpPr/>
            <p:nvPr/>
          </p:nvSpPr>
          <p:spPr>
            <a:xfrm>
              <a:off x="458990" y="4721548"/>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Aktyvūs metodai</a:t>
              </a:r>
            </a:p>
          </p:txBody>
        </p:sp>
        <p:cxnSp>
          <p:nvCxnSpPr>
            <p:cNvPr id="301" name="Conector recto 300">
              <a:extLst>
                <a:ext uri="{FF2B5EF4-FFF2-40B4-BE49-F238E27FC236}">
                  <a16:creationId xmlns:a16="http://schemas.microsoft.com/office/drawing/2014/main" id="{567FC6D6-1215-F49E-BF48-1979B8A9D026}"/>
                </a:ext>
              </a:extLst>
            </p:cNvPr>
            <p:cNvCxnSpPr>
              <a:cxnSpLocks/>
              <a:endCxn id="291" idx="0"/>
            </p:cNvCxnSpPr>
            <p:nvPr/>
          </p:nvCxnSpPr>
          <p:spPr>
            <a:xfrm>
              <a:off x="5815490" y="890145"/>
              <a:ext cx="18166" cy="1252295"/>
            </a:xfrm>
            <a:prstGeom prst="line">
              <a:avLst/>
            </a:prstGeom>
            <a:ln w="19050"/>
          </p:spPr>
          <p:style>
            <a:lnRef idx="2">
              <a:schemeClr val="dk1"/>
            </a:lnRef>
            <a:fillRef idx="0">
              <a:schemeClr val="dk1"/>
            </a:fillRef>
            <a:effectRef idx="1">
              <a:schemeClr val="dk1"/>
            </a:effectRef>
            <a:fontRef idx="minor">
              <a:schemeClr val="tx1"/>
            </a:fontRef>
          </p:style>
        </p:cxnSp>
        <p:sp>
          <p:nvSpPr>
            <p:cNvPr id="302" name="Rectángulo 301">
              <a:extLst>
                <a:ext uri="{FF2B5EF4-FFF2-40B4-BE49-F238E27FC236}">
                  <a16:creationId xmlns:a16="http://schemas.microsoft.com/office/drawing/2014/main" id="{E5F52FFC-6C78-6E9F-431B-C686E528AD98}"/>
                </a:ext>
              </a:extLst>
            </p:cNvPr>
            <p:cNvSpPr/>
            <p:nvPr/>
          </p:nvSpPr>
          <p:spPr>
            <a:xfrm>
              <a:off x="7148679" y="1964662"/>
              <a:ext cx="2171533" cy="95992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Du ar daugiau cirkuliacinių siurblių naudojimas</a:t>
              </a:r>
            </a:p>
          </p:txBody>
        </p:sp>
        <p:sp>
          <p:nvSpPr>
            <p:cNvPr id="303" name="Rectángulo: esquinas redondeadas 302">
              <a:extLst>
                <a:ext uri="{FF2B5EF4-FFF2-40B4-BE49-F238E27FC236}">
                  <a16:creationId xmlns:a16="http://schemas.microsoft.com/office/drawing/2014/main" id="{07B4C09D-2FF4-BFF0-77D8-038CEE3E3563}"/>
                </a:ext>
              </a:extLst>
            </p:cNvPr>
            <p:cNvSpPr/>
            <p:nvPr/>
          </p:nvSpPr>
          <p:spPr>
            <a:xfrm>
              <a:off x="7035418" y="3363013"/>
              <a:ext cx="2434910" cy="709282"/>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Pirminio / antrinio kontūro konfigūracija
[17.5]</a:t>
              </a:r>
            </a:p>
          </p:txBody>
        </p:sp>
        <p:cxnSp>
          <p:nvCxnSpPr>
            <p:cNvPr id="304" name="Conector recto 303">
              <a:extLst>
                <a:ext uri="{FF2B5EF4-FFF2-40B4-BE49-F238E27FC236}">
                  <a16:creationId xmlns:a16="http://schemas.microsoft.com/office/drawing/2014/main" id="{6CFFF416-071A-E338-1E17-77FF9B430FC9}"/>
                </a:ext>
              </a:extLst>
            </p:cNvPr>
            <p:cNvCxnSpPr>
              <a:cxnSpLocks/>
              <a:stCxn id="302" idx="2"/>
              <a:endCxn id="303" idx="0"/>
            </p:cNvCxnSpPr>
            <p:nvPr/>
          </p:nvCxnSpPr>
          <p:spPr>
            <a:xfrm>
              <a:off x="8234446" y="2924590"/>
              <a:ext cx="18428" cy="43842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5" name="Conector recto 304">
              <a:extLst>
                <a:ext uri="{FF2B5EF4-FFF2-40B4-BE49-F238E27FC236}">
                  <a16:creationId xmlns:a16="http://schemas.microsoft.com/office/drawing/2014/main" id="{EDE739D5-8AE9-FA5F-4FA5-CB207CCFDCD3}"/>
                </a:ext>
              </a:extLst>
            </p:cNvPr>
            <p:cNvCxnSpPr>
              <a:cxnSpLocks/>
              <a:stCxn id="303" idx="2"/>
              <a:endCxn id="307" idx="2"/>
            </p:cNvCxnSpPr>
            <p:nvPr/>
          </p:nvCxnSpPr>
          <p:spPr>
            <a:xfrm>
              <a:off x="8252873" y="4072295"/>
              <a:ext cx="20051" cy="159878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06" name="Rectángulo: esquinas redondeadas 305">
              <a:extLst>
                <a:ext uri="{FF2B5EF4-FFF2-40B4-BE49-F238E27FC236}">
                  <a16:creationId xmlns:a16="http://schemas.microsoft.com/office/drawing/2014/main" id="{DADF22C7-BFDA-7511-86A7-F6C6D93D1E0A}"/>
                </a:ext>
              </a:extLst>
            </p:cNvPr>
            <p:cNvSpPr/>
            <p:nvPr/>
          </p:nvSpPr>
          <p:spPr>
            <a:xfrm>
              <a:off x="7335877" y="4238573"/>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Koncepcija</a:t>
              </a:r>
            </a:p>
          </p:txBody>
        </p:sp>
        <p:sp>
          <p:nvSpPr>
            <p:cNvPr id="307" name="Rectángulo: esquinas redondeadas 306">
              <a:extLst>
                <a:ext uri="{FF2B5EF4-FFF2-40B4-BE49-F238E27FC236}">
                  <a16:creationId xmlns:a16="http://schemas.microsoft.com/office/drawing/2014/main" id="{6E35C2C9-B701-30BC-6636-A03F8BC628CA}"/>
                </a:ext>
              </a:extLst>
            </p:cNvPr>
            <p:cNvSpPr/>
            <p:nvPr/>
          </p:nvSpPr>
          <p:spPr>
            <a:xfrm>
              <a:off x="7192137" y="5258834"/>
              <a:ext cx="2161574" cy="412248"/>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Kombinuoti elementai</a:t>
              </a:r>
            </a:p>
          </p:txBody>
        </p:sp>
        <p:sp>
          <p:nvSpPr>
            <p:cNvPr id="308" name="Rectángulo: esquinas redondeadas 307">
              <a:extLst>
                <a:ext uri="{FF2B5EF4-FFF2-40B4-BE49-F238E27FC236}">
                  <a16:creationId xmlns:a16="http://schemas.microsoft.com/office/drawing/2014/main" id="{AE2045E1-ADF2-74F4-8794-B66B32A233EA}"/>
                </a:ext>
              </a:extLst>
            </p:cNvPr>
            <p:cNvSpPr/>
            <p:nvPr/>
          </p:nvSpPr>
          <p:spPr>
            <a:xfrm>
              <a:off x="7248917" y="4748704"/>
              <a:ext cx="2114752"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Hidraulinis separatorius</a:t>
              </a:r>
            </a:p>
          </p:txBody>
        </p:sp>
        <p:sp>
          <p:nvSpPr>
            <p:cNvPr id="309" name="Rectángulo 308">
              <a:extLst>
                <a:ext uri="{FF2B5EF4-FFF2-40B4-BE49-F238E27FC236}">
                  <a16:creationId xmlns:a16="http://schemas.microsoft.com/office/drawing/2014/main" id="{86FCA900-3A04-48D3-86F1-43A0D6EAF374}"/>
                </a:ext>
              </a:extLst>
            </p:cNvPr>
            <p:cNvSpPr/>
            <p:nvPr/>
          </p:nvSpPr>
          <p:spPr>
            <a:xfrm>
              <a:off x="9590996" y="2079102"/>
              <a:ext cx="2171533" cy="7990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Pagalbiniai komponentai</a:t>
              </a:r>
            </a:p>
          </p:txBody>
        </p:sp>
        <p:sp>
          <p:nvSpPr>
            <p:cNvPr id="310" name="Rectángulo: esquinas redondeadas 309">
              <a:extLst>
                <a:ext uri="{FF2B5EF4-FFF2-40B4-BE49-F238E27FC236}">
                  <a16:creationId xmlns:a16="http://schemas.microsoft.com/office/drawing/2014/main" id="{4DC9C62B-7453-43E4-CC3F-2EFC54323A50}"/>
                </a:ext>
              </a:extLst>
            </p:cNvPr>
            <p:cNvSpPr/>
            <p:nvPr/>
          </p:nvSpPr>
          <p:spPr>
            <a:xfrm>
              <a:off x="9684217" y="3363160"/>
              <a:ext cx="1991351" cy="630316"/>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Kiti komponentai
[17.6]</a:t>
              </a:r>
            </a:p>
          </p:txBody>
        </p:sp>
        <p:cxnSp>
          <p:nvCxnSpPr>
            <p:cNvPr id="311" name="Conector recto 310">
              <a:extLst>
                <a:ext uri="{FF2B5EF4-FFF2-40B4-BE49-F238E27FC236}">
                  <a16:creationId xmlns:a16="http://schemas.microsoft.com/office/drawing/2014/main" id="{21D6BFEF-E61A-FBE3-A2D9-635206E8BBE6}"/>
                </a:ext>
              </a:extLst>
            </p:cNvPr>
            <p:cNvCxnSpPr>
              <a:cxnSpLocks/>
              <a:stCxn id="310" idx="2"/>
              <a:endCxn id="316" idx="2"/>
            </p:cNvCxnSpPr>
            <p:nvPr/>
          </p:nvCxnSpPr>
          <p:spPr>
            <a:xfrm flipH="1">
              <a:off x="10674913" y="3993476"/>
              <a:ext cx="4980" cy="253701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12" name="Rectángulo: esquinas redondeadas 311">
              <a:extLst>
                <a:ext uri="{FF2B5EF4-FFF2-40B4-BE49-F238E27FC236}">
                  <a16:creationId xmlns:a16="http://schemas.microsoft.com/office/drawing/2014/main" id="{21D69683-06AE-8B77-4D7F-8A2445BE3492}"/>
                </a:ext>
              </a:extLst>
            </p:cNvPr>
            <p:cNvSpPr/>
            <p:nvPr/>
          </p:nvSpPr>
          <p:spPr>
            <a:xfrm>
              <a:off x="9733789" y="4159754"/>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Apsauginis vožtuvas</a:t>
              </a:r>
            </a:p>
          </p:txBody>
        </p:sp>
        <p:sp>
          <p:nvSpPr>
            <p:cNvPr id="313" name="Rectángulo: esquinas redondeadas 312">
              <a:extLst>
                <a:ext uri="{FF2B5EF4-FFF2-40B4-BE49-F238E27FC236}">
                  <a16:creationId xmlns:a16="http://schemas.microsoft.com/office/drawing/2014/main" id="{270A6981-564D-B47C-3F97-A6481066793F}"/>
                </a:ext>
              </a:extLst>
            </p:cNvPr>
            <p:cNvSpPr/>
            <p:nvPr/>
          </p:nvSpPr>
          <p:spPr>
            <a:xfrm>
              <a:off x="9733789" y="5180016"/>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Oro atskyrimas</a:t>
              </a:r>
            </a:p>
          </p:txBody>
        </p:sp>
        <p:sp>
          <p:nvSpPr>
            <p:cNvPr id="314" name="Rectángulo: esquinas redondeadas 313">
              <a:extLst>
                <a:ext uri="{FF2B5EF4-FFF2-40B4-BE49-F238E27FC236}">
                  <a16:creationId xmlns:a16="http://schemas.microsoft.com/office/drawing/2014/main" id="{693C21B3-1A71-3335-EC1B-E2C757066322}"/>
                </a:ext>
              </a:extLst>
            </p:cNvPr>
            <p:cNvSpPr/>
            <p:nvPr/>
          </p:nvSpPr>
          <p:spPr>
            <a:xfrm>
              <a:off x="9733789" y="4669885"/>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P</a:t>
              </a:r>
              <a:r>
                <a:rPr lang="lt-LT" sz="1400" noProof="0" dirty="0">
                  <a:solidFill>
                    <a:schemeClr val="tx1"/>
                  </a:solidFill>
                </a:rPr>
                <a:t>lėtimosi indas</a:t>
              </a:r>
            </a:p>
          </p:txBody>
        </p:sp>
        <p:cxnSp>
          <p:nvCxnSpPr>
            <p:cNvPr id="315" name="Conector recto 314">
              <a:extLst>
                <a:ext uri="{FF2B5EF4-FFF2-40B4-BE49-F238E27FC236}">
                  <a16:creationId xmlns:a16="http://schemas.microsoft.com/office/drawing/2014/main" id="{64F74FFF-2F19-E2BF-F2A6-BF13A0D3AE67}"/>
                </a:ext>
              </a:extLst>
            </p:cNvPr>
            <p:cNvCxnSpPr>
              <a:cxnSpLocks/>
              <a:stCxn id="310" idx="0"/>
              <a:endCxn id="309" idx="2"/>
            </p:cNvCxnSpPr>
            <p:nvPr/>
          </p:nvCxnSpPr>
          <p:spPr>
            <a:xfrm flipH="1" flipV="1">
              <a:off x="10676763" y="2878199"/>
              <a:ext cx="3130" cy="484961"/>
            </a:xfrm>
            <a:prstGeom prst="line">
              <a:avLst/>
            </a:prstGeom>
            <a:ln w="19050"/>
          </p:spPr>
          <p:style>
            <a:lnRef idx="2">
              <a:schemeClr val="dk1"/>
            </a:lnRef>
            <a:fillRef idx="0">
              <a:schemeClr val="dk1"/>
            </a:fillRef>
            <a:effectRef idx="1">
              <a:schemeClr val="dk1"/>
            </a:effectRef>
            <a:fontRef idx="minor">
              <a:schemeClr val="tx1"/>
            </a:fontRef>
          </p:style>
        </p:cxnSp>
        <p:sp>
          <p:nvSpPr>
            <p:cNvPr id="316" name="Rectángulo: esquinas redondeadas 315">
              <a:extLst>
                <a:ext uri="{FF2B5EF4-FFF2-40B4-BE49-F238E27FC236}">
                  <a16:creationId xmlns:a16="http://schemas.microsoft.com/office/drawing/2014/main" id="{034809CB-1E36-B90A-85DE-20043C48DC35}"/>
                </a:ext>
              </a:extLst>
            </p:cNvPr>
            <p:cNvSpPr/>
            <p:nvPr/>
          </p:nvSpPr>
          <p:spPr>
            <a:xfrm>
              <a:off x="9733789" y="6191184"/>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Vandens kokybė</a:t>
              </a:r>
            </a:p>
          </p:txBody>
        </p:sp>
        <p:sp>
          <p:nvSpPr>
            <p:cNvPr id="317" name="Rectángulo: esquinas redondeadas 316">
              <a:extLst>
                <a:ext uri="{FF2B5EF4-FFF2-40B4-BE49-F238E27FC236}">
                  <a16:creationId xmlns:a16="http://schemas.microsoft.com/office/drawing/2014/main" id="{D4428671-E38A-DA01-8ED8-1C9D66BFB054}"/>
                </a:ext>
              </a:extLst>
            </p:cNvPr>
            <p:cNvSpPr/>
            <p:nvPr/>
          </p:nvSpPr>
          <p:spPr>
            <a:xfrm>
              <a:off x="9590996" y="5685600"/>
              <a:ext cx="2168633"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Nešvarumų pašalinimas</a:t>
              </a:r>
            </a:p>
          </p:txBody>
        </p:sp>
        <p:sp>
          <p:nvSpPr>
            <p:cNvPr id="318" name="Rectángulo 317">
              <a:extLst>
                <a:ext uri="{FF2B5EF4-FFF2-40B4-BE49-F238E27FC236}">
                  <a16:creationId xmlns:a16="http://schemas.microsoft.com/office/drawing/2014/main" id="{C1982D94-EE7F-143F-B3D0-B77E010E521C}"/>
                </a:ext>
              </a:extLst>
            </p:cNvPr>
            <p:cNvSpPr/>
            <p:nvPr/>
          </p:nvSpPr>
          <p:spPr>
            <a:xfrm>
              <a:off x="7553475" y="136722"/>
              <a:ext cx="2171533" cy="7990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Šilumos siurbliai gali veikti kartu su boileriais</a:t>
              </a:r>
            </a:p>
          </p:txBody>
        </p:sp>
        <p:sp>
          <p:nvSpPr>
            <p:cNvPr id="319" name="Rectángulo: esquinas redondeadas 318">
              <a:extLst>
                <a:ext uri="{FF2B5EF4-FFF2-40B4-BE49-F238E27FC236}">
                  <a16:creationId xmlns:a16="http://schemas.microsoft.com/office/drawing/2014/main" id="{BFF34F10-8D8C-7527-09C7-D0BC24B4A2A7}"/>
                </a:ext>
              </a:extLst>
            </p:cNvPr>
            <p:cNvSpPr/>
            <p:nvPr/>
          </p:nvSpPr>
          <p:spPr>
            <a:xfrm>
              <a:off x="10092597" y="228498"/>
              <a:ext cx="1991351" cy="630316"/>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Hibridinės sistemos
[17.8]</a:t>
              </a:r>
            </a:p>
          </p:txBody>
        </p:sp>
        <p:cxnSp>
          <p:nvCxnSpPr>
            <p:cNvPr id="320" name="Conector recto 319">
              <a:extLst>
                <a:ext uri="{FF2B5EF4-FFF2-40B4-BE49-F238E27FC236}">
                  <a16:creationId xmlns:a16="http://schemas.microsoft.com/office/drawing/2014/main" id="{D4A8DBE3-D9E4-5533-3107-A73647755846}"/>
                </a:ext>
              </a:extLst>
            </p:cNvPr>
            <p:cNvCxnSpPr>
              <a:cxnSpLocks/>
              <a:stCxn id="318" idx="3"/>
              <a:endCxn id="319" idx="1"/>
            </p:cNvCxnSpPr>
            <p:nvPr/>
          </p:nvCxnSpPr>
          <p:spPr>
            <a:xfrm>
              <a:off x="9725008" y="536271"/>
              <a:ext cx="367589" cy="7385"/>
            </a:xfrm>
            <a:prstGeom prst="line">
              <a:avLst/>
            </a:prstGeom>
            <a:ln w="19050"/>
          </p:spPr>
          <p:style>
            <a:lnRef idx="2">
              <a:schemeClr val="dk1"/>
            </a:lnRef>
            <a:fillRef idx="0">
              <a:schemeClr val="dk1"/>
            </a:fillRef>
            <a:effectRef idx="1">
              <a:schemeClr val="dk1"/>
            </a:effectRef>
            <a:fontRef idx="minor">
              <a:schemeClr val="tx1"/>
            </a:fontRef>
          </p:style>
        </p:cxnSp>
        <p:sp>
          <p:nvSpPr>
            <p:cNvPr id="321" name="Rectángulo: esquinas redondeadas 320">
              <a:extLst>
                <a:ext uri="{FF2B5EF4-FFF2-40B4-BE49-F238E27FC236}">
                  <a16:creationId xmlns:a16="http://schemas.microsoft.com/office/drawing/2014/main" id="{DD23B1F6-08F7-4E5D-5FF3-4C7FA39A69B8}"/>
                </a:ext>
              </a:extLst>
            </p:cNvPr>
            <p:cNvSpPr/>
            <p:nvPr/>
          </p:nvSpPr>
          <p:spPr>
            <a:xfrm>
              <a:off x="4809805" y="247982"/>
              <a:ext cx="2476500" cy="590550"/>
            </a:xfrm>
            <a:prstGeom prst="roundRect">
              <a:avLst/>
            </a:prstGeom>
            <a:solidFill>
              <a:schemeClr val="tx2">
                <a:lumMod val="75000"/>
                <a:lumOff val="25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b="1" noProof="0" dirty="0">
                  <a:solidFill>
                    <a:schemeClr val="bg1"/>
                  </a:solidFill>
                </a:rPr>
                <a:t>Šilumos siurblių sistemos [L17]</a:t>
              </a:r>
            </a:p>
          </p:txBody>
        </p:sp>
        <p:cxnSp>
          <p:nvCxnSpPr>
            <p:cNvPr id="322" name="Conector: angular 321">
              <a:extLst>
                <a:ext uri="{FF2B5EF4-FFF2-40B4-BE49-F238E27FC236}">
                  <a16:creationId xmlns:a16="http://schemas.microsoft.com/office/drawing/2014/main" id="{802491B1-F892-CF7C-D3E0-0895BDCD9DB2}"/>
                </a:ext>
              </a:extLst>
            </p:cNvPr>
            <p:cNvCxnSpPr>
              <a:stCxn id="321" idx="2"/>
              <a:endCxn id="302" idx="0"/>
            </p:cNvCxnSpPr>
            <p:nvPr/>
          </p:nvCxnSpPr>
          <p:spPr>
            <a:xfrm rot="16200000" flipH="1">
              <a:off x="6578186" y="308401"/>
              <a:ext cx="1126130" cy="2186391"/>
            </a:xfrm>
            <a:prstGeom prst="bentConnector3">
              <a:avLst/>
            </a:prstGeom>
            <a:ln w="19050"/>
          </p:spPr>
          <p:style>
            <a:lnRef idx="2">
              <a:schemeClr val="dk1"/>
            </a:lnRef>
            <a:fillRef idx="0">
              <a:schemeClr val="dk1"/>
            </a:fillRef>
            <a:effectRef idx="1">
              <a:schemeClr val="dk1"/>
            </a:effectRef>
            <a:fontRef idx="minor">
              <a:schemeClr val="tx1"/>
            </a:fontRef>
          </p:style>
        </p:cxnSp>
        <p:cxnSp>
          <p:nvCxnSpPr>
            <p:cNvPr id="323" name="Conector: angular 322">
              <a:extLst>
                <a:ext uri="{FF2B5EF4-FFF2-40B4-BE49-F238E27FC236}">
                  <a16:creationId xmlns:a16="http://schemas.microsoft.com/office/drawing/2014/main" id="{62733B15-5B19-EDB8-41A1-30742168E744}"/>
                </a:ext>
              </a:extLst>
            </p:cNvPr>
            <p:cNvCxnSpPr>
              <a:cxnSpLocks/>
              <a:endCxn id="309" idx="0"/>
            </p:cNvCxnSpPr>
            <p:nvPr/>
          </p:nvCxnSpPr>
          <p:spPr>
            <a:xfrm>
              <a:off x="6035870" y="1117372"/>
              <a:ext cx="4640893" cy="961730"/>
            </a:xfrm>
            <a:prstGeom prst="bentConnector2">
              <a:avLst/>
            </a:prstGeom>
            <a:ln w="19050"/>
          </p:spPr>
          <p:style>
            <a:lnRef idx="2">
              <a:schemeClr val="dk1"/>
            </a:lnRef>
            <a:fillRef idx="0">
              <a:schemeClr val="dk1"/>
            </a:fillRef>
            <a:effectRef idx="1">
              <a:schemeClr val="dk1"/>
            </a:effectRef>
            <a:fontRef idx="minor">
              <a:schemeClr val="tx1"/>
            </a:fontRef>
          </p:style>
        </p:cxnSp>
        <p:cxnSp>
          <p:nvCxnSpPr>
            <p:cNvPr id="324" name="Conector recto 323">
              <a:extLst>
                <a:ext uri="{FF2B5EF4-FFF2-40B4-BE49-F238E27FC236}">
                  <a16:creationId xmlns:a16="http://schemas.microsoft.com/office/drawing/2014/main" id="{D093A74D-C565-1622-D3E1-84A8F122CEE1}"/>
                </a:ext>
              </a:extLst>
            </p:cNvPr>
            <p:cNvCxnSpPr>
              <a:cxnSpLocks/>
              <a:stCxn id="321" idx="3"/>
              <a:endCxn id="318" idx="1"/>
            </p:cNvCxnSpPr>
            <p:nvPr/>
          </p:nvCxnSpPr>
          <p:spPr>
            <a:xfrm flipV="1">
              <a:off x="7286305" y="536271"/>
              <a:ext cx="267170" cy="6986"/>
            </a:xfrm>
            <a:prstGeom prst="line">
              <a:avLst/>
            </a:prstGeom>
            <a:ln w="19050"/>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105942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35F0-E557-B1B0-4458-662692E70C6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FDCC076-D3FF-D1B6-5330-36196B5DF5B8}"/>
              </a:ext>
            </a:extLst>
          </p:cNvPr>
          <p:cNvSpPr>
            <a:spLocks noGrp="1"/>
          </p:cNvSpPr>
          <p:nvPr>
            <p:ph type="title"/>
          </p:nvPr>
        </p:nvSpPr>
        <p:spPr>
          <a:xfrm>
            <a:off x="636494" y="537758"/>
            <a:ext cx="10382026" cy="858335"/>
          </a:xfrm>
        </p:spPr>
        <p:txBody>
          <a:bodyPr>
            <a:normAutofit/>
          </a:bodyPr>
          <a:lstStyle/>
          <a:p>
            <a:r>
              <a:rPr lang="lt-LT" sz="3200" noProof="0" dirty="0"/>
              <a:t>17.1 Apžvalga</a:t>
            </a:r>
          </a:p>
        </p:txBody>
      </p:sp>
      <p:sp>
        <p:nvSpPr>
          <p:cNvPr id="3" name="Marcador de contenido 2">
            <a:extLst>
              <a:ext uri="{FF2B5EF4-FFF2-40B4-BE49-F238E27FC236}">
                <a16:creationId xmlns:a16="http://schemas.microsoft.com/office/drawing/2014/main" id="{BF62E30E-984A-553F-FFCA-5B1DD447D757}"/>
              </a:ext>
            </a:extLst>
          </p:cNvPr>
          <p:cNvSpPr>
            <a:spLocks noGrp="1"/>
          </p:cNvSpPr>
          <p:nvPr>
            <p:ph idx="1"/>
          </p:nvPr>
        </p:nvSpPr>
        <p:spPr>
          <a:xfrm>
            <a:off x="679657" y="1409698"/>
            <a:ext cx="10832685" cy="4038603"/>
          </a:xfrm>
        </p:spPr>
        <p:txBody>
          <a:bodyPr>
            <a:normAutofit/>
          </a:bodyPr>
          <a:lstStyle/>
          <a:p>
            <a:r>
              <a:rPr lang="lt-LT" sz="2000" noProof="0" dirty="0">
                <a:solidFill>
                  <a:srgbClr val="0070C0"/>
                </a:solidFill>
              </a:rPr>
              <a:t>Šilumos siurblių sistemos reikalauja rinkinio hidroninių komponentų, kuriesu jungia šilumos siurblį su pastato</a:t>
            </a:r>
            <a:r>
              <a:rPr lang="lt-LT" sz="2000" dirty="0">
                <a:solidFill>
                  <a:srgbClr val="0070C0"/>
                </a:solidFill>
              </a:rPr>
              <a:t> poreikiais</a:t>
            </a:r>
            <a:r>
              <a:rPr lang="lt-LT" sz="2000" noProof="0" dirty="0">
                <a:solidFill>
                  <a:srgbClr val="0070C0"/>
                </a:solidFill>
              </a:rPr>
              <a:t>, įskaitant patalpų šildymą, vėsinimą ir karšto vandens ruošimą.</a:t>
            </a:r>
          </a:p>
          <a:p>
            <a:endParaRPr lang="lt-LT" sz="2000" noProof="0" dirty="0">
              <a:solidFill>
                <a:srgbClr val="0070C0"/>
              </a:solidFill>
            </a:endParaRPr>
          </a:p>
          <a:p>
            <a:r>
              <a:rPr lang="lt-LT" sz="2000" noProof="0" dirty="0">
                <a:solidFill>
                  <a:srgbClr val="0070C0"/>
                </a:solidFill>
              </a:rPr>
              <a:t>Šie komponentai užtikrina tinkamą vandens cirkuliaciją, šilumos paskirstymą, hidraulinį stabilumą, slėgio kontrolę, oro ir nešvarumų pašalinimą, vandens kokybės valdymą bei apsaugą nuo užšalimo.</a:t>
            </a:r>
          </a:p>
          <a:p>
            <a:endParaRPr lang="lt-LT" sz="2000" noProof="0" dirty="0">
              <a:solidFill>
                <a:srgbClr val="0070C0"/>
              </a:solidFill>
            </a:endParaRPr>
          </a:p>
          <a:p>
            <a:r>
              <a:rPr lang="lt-LT" sz="2000" noProof="0" dirty="0">
                <a:solidFill>
                  <a:srgbClr val="0070C0"/>
                </a:solidFill>
              </a:rPr>
              <a:t>Tinkama komponentų integracija yra būtina norint garantuoti stabilų sistemos veikimą, išvengiant šilumos siurblio pažeidimų ir užtikrinanat ilgalaikį patikimumą.</a:t>
            </a:r>
          </a:p>
          <a:p>
            <a:endParaRPr lang="lt-LT" sz="2000" b="1" noProof="0" dirty="0">
              <a:solidFill>
                <a:srgbClr val="0070C0"/>
              </a:solidFill>
            </a:endParaRPr>
          </a:p>
          <a:p>
            <a:r>
              <a:rPr lang="lt-LT" sz="2000" b="1" noProof="0" dirty="0">
                <a:solidFill>
                  <a:srgbClr val="FF9900"/>
                </a:solidFill>
              </a:rPr>
              <a:t>Šiame užsiėmime pagrindinis dėmesys skiriamas uždaro ciklo hidraulinėms sistemoms, įprastai naudojamoms su šilumos siurbliais oras-vanduo ir žemė-vanduo.</a:t>
            </a:r>
          </a:p>
        </p:txBody>
      </p:sp>
    </p:spTree>
    <p:extLst>
      <p:ext uri="{BB962C8B-B14F-4D97-AF65-F5344CB8AC3E}">
        <p14:creationId xmlns:p14="http://schemas.microsoft.com/office/powerpoint/2010/main" val="1082023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E214B-39D9-985B-27FB-BF60B98BC9E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9244579-1424-E81C-2715-3E9CB1C84713}"/>
              </a:ext>
            </a:extLst>
          </p:cNvPr>
          <p:cNvSpPr>
            <a:spLocks noGrp="1"/>
          </p:cNvSpPr>
          <p:nvPr>
            <p:ph type="title"/>
          </p:nvPr>
        </p:nvSpPr>
        <p:spPr>
          <a:xfrm>
            <a:off x="470487" y="274188"/>
            <a:ext cx="10686826" cy="797859"/>
          </a:xfrm>
        </p:spPr>
        <p:txBody>
          <a:bodyPr>
            <a:normAutofit/>
          </a:bodyPr>
          <a:lstStyle/>
          <a:p>
            <a:r>
              <a:rPr lang="lt-LT" sz="3200" noProof="0" dirty="0"/>
              <a:t>17.1 Apžvalga</a:t>
            </a:r>
          </a:p>
        </p:txBody>
      </p:sp>
      <p:sp>
        <p:nvSpPr>
          <p:cNvPr id="3" name="Marcador de contenido 2">
            <a:extLst>
              <a:ext uri="{FF2B5EF4-FFF2-40B4-BE49-F238E27FC236}">
                <a16:creationId xmlns:a16="http://schemas.microsoft.com/office/drawing/2014/main" id="{3800711D-58F2-63B1-F302-35EA8B2000DD}"/>
              </a:ext>
            </a:extLst>
          </p:cNvPr>
          <p:cNvSpPr>
            <a:spLocks noGrp="1"/>
          </p:cNvSpPr>
          <p:nvPr>
            <p:ph idx="1"/>
          </p:nvPr>
        </p:nvSpPr>
        <p:spPr>
          <a:xfrm>
            <a:off x="547534" y="972202"/>
            <a:ext cx="4687824" cy="4638284"/>
          </a:xfrm>
        </p:spPr>
        <p:txBody>
          <a:bodyPr>
            <a:noAutofit/>
          </a:bodyPr>
          <a:lstStyle/>
          <a:p>
            <a:r>
              <a:rPr lang="lt-LT" sz="1500" noProof="0" dirty="0">
                <a:solidFill>
                  <a:srgbClr val="0070C0"/>
                </a:solidFill>
              </a:rPr>
              <a:t>Vandens kontūrų šilumos siurbliai gali būti komplektuojami žemė-vanduo arba oras-vanduo įrenginiais, kurie gali būti monoblokiniai (tiesioginis) arba atskirų (sudėtingesnis) blokų konfigūracijos. 
Hidraulinėje kontūro dalyje dažniausiai naudojami du pagrindiniai išdėstymai. </a:t>
            </a:r>
            <a:r>
              <a:rPr lang="lt-LT" sz="1500" b="1" noProof="0" dirty="0">
                <a:solidFill>
                  <a:srgbClr val="0070C0"/>
                </a:solidFill>
              </a:rPr>
              <a:t>Tiesioginio prijungimo </a:t>
            </a:r>
            <a:r>
              <a:rPr lang="lt-LT" sz="1500" noProof="0" dirty="0">
                <a:solidFill>
                  <a:srgbClr val="0070C0"/>
                </a:solidFill>
              </a:rPr>
              <a:t>sistemose šilumos siurblys yra tiesiogiai prijungtas prie pastato paskirstymo tinklo, srautas tas pats (yra tik vienas cirkuliacinis siurblys).</a:t>
            </a:r>
          </a:p>
          <a:p>
            <a:r>
              <a:rPr lang="lt-LT" sz="1500" b="1" noProof="0" dirty="0">
                <a:solidFill>
                  <a:srgbClr val="0070C0"/>
                </a:solidFill>
              </a:rPr>
              <a:t>Sudėtingesnėse sistemose </a:t>
            </a:r>
            <a:r>
              <a:rPr lang="lt-LT" sz="1500" noProof="0" dirty="0">
                <a:solidFill>
                  <a:srgbClr val="0070C0"/>
                </a:solidFill>
              </a:rPr>
              <a:t>naudojami pirminiai ir antriniai kontūrai, atskirti buferiniu rezervuaru arba hidrauliniu separatoriumi, kurie leidžia šilumos siurbliui ir paskirstymo tinklui veikti nepriklausomais srautais.</a:t>
            </a:r>
          </a:p>
          <a:p>
            <a:r>
              <a:rPr lang="lt-LT" sz="1500" noProof="0" dirty="0">
                <a:solidFill>
                  <a:srgbClr val="0070C0"/>
                </a:solidFill>
              </a:rPr>
              <a:t>Speciali karšto vandens namų reikmėms posistemė, įskaitant rezervuarinę talpą ir šilumokaitį, paprastai prijungiama lygiagrečiai, kaip buvo kalbama 16-ame užsiėmime.</a:t>
            </a:r>
          </a:p>
        </p:txBody>
      </p:sp>
      <p:pic>
        <p:nvPicPr>
          <p:cNvPr id="7" name="Imagen 6">
            <a:extLst>
              <a:ext uri="{FF2B5EF4-FFF2-40B4-BE49-F238E27FC236}">
                <a16:creationId xmlns:a16="http://schemas.microsoft.com/office/drawing/2014/main" id="{C8FCCE57-B829-95FB-D60E-397165261E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5358" y="778748"/>
            <a:ext cx="6177289" cy="5330302"/>
          </a:xfrm>
          <a:prstGeom prst="rect">
            <a:avLst/>
          </a:prstGeom>
          <a:noFill/>
          <a:ln>
            <a:noFill/>
          </a:ln>
        </p:spPr>
      </p:pic>
    </p:spTree>
    <p:extLst>
      <p:ext uri="{BB962C8B-B14F-4D97-AF65-F5344CB8AC3E}">
        <p14:creationId xmlns:p14="http://schemas.microsoft.com/office/powerpoint/2010/main" val="384924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E39DD-893E-7427-9A40-DF7F235D999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E58D26D-5CE5-352F-B7ED-EFB5BC5B6DA6}"/>
              </a:ext>
            </a:extLst>
          </p:cNvPr>
          <p:cNvSpPr>
            <a:spLocks noGrp="1"/>
          </p:cNvSpPr>
          <p:nvPr>
            <p:ph type="title"/>
          </p:nvPr>
        </p:nvSpPr>
        <p:spPr>
          <a:xfrm>
            <a:off x="462323" y="364814"/>
            <a:ext cx="10686826" cy="797859"/>
          </a:xfrm>
        </p:spPr>
        <p:txBody>
          <a:bodyPr>
            <a:normAutofit/>
          </a:bodyPr>
          <a:lstStyle/>
          <a:p>
            <a:r>
              <a:rPr lang="lt-LT" sz="3200" noProof="0" dirty="0"/>
              <a:t>17.2 Apsauga nuo užšalimo</a:t>
            </a:r>
          </a:p>
        </p:txBody>
      </p:sp>
      <p:sp>
        <p:nvSpPr>
          <p:cNvPr id="3" name="Marcador de contenido 2">
            <a:extLst>
              <a:ext uri="{FF2B5EF4-FFF2-40B4-BE49-F238E27FC236}">
                <a16:creationId xmlns:a16="http://schemas.microsoft.com/office/drawing/2014/main" id="{B76B4DBE-44C9-2922-1BC6-800567A11672}"/>
              </a:ext>
            </a:extLst>
          </p:cNvPr>
          <p:cNvSpPr>
            <a:spLocks noGrp="1"/>
          </p:cNvSpPr>
          <p:nvPr>
            <p:ph idx="1"/>
          </p:nvPr>
        </p:nvSpPr>
        <p:spPr>
          <a:xfrm>
            <a:off x="487491" y="1236153"/>
            <a:ext cx="10661658" cy="2270618"/>
          </a:xfrm>
        </p:spPr>
        <p:txBody>
          <a:bodyPr>
            <a:noAutofit/>
          </a:bodyPr>
          <a:lstStyle/>
          <a:p>
            <a:pPr marL="45720" indent="0">
              <a:buNone/>
            </a:pPr>
            <a:r>
              <a:rPr lang="lt-LT" sz="1700" noProof="0" dirty="0">
                <a:solidFill>
                  <a:srgbClr val="0070C0"/>
                </a:solidFill>
              </a:rPr>
              <a:t>Užšalimo rizika egzistuoja ten, kur vandeniu užpildyti sistemos komponentai kontaktuoja  su lauko temperatūra žemesne nei 0 °C, pavyzdžiui, monoblokiniuose oro–vandens šilumos siurbliuose ir gruntinio šilumos siurblio kontūruose, tai aktualu. Nors kai kurie šaltnešiai užšąla itin žemoje temperatūroje (pvz., -136 °C R32 arba -78 °C CO₂), vanduo užšąla prie 0 °C ir tai gali padaryti didelę žalą - vamzdžių plyšimas ar plokštelinio šilumokaičio įtrūkimai. </a:t>
            </a:r>
          </a:p>
          <a:p>
            <a:pPr marL="45720" indent="0">
              <a:buNone/>
            </a:pPr>
            <a:r>
              <a:rPr lang="lt-LT" sz="1700" noProof="0" dirty="0">
                <a:solidFill>
                  <a:srgbClr val="0070C0"/>
                </a:solidFill>
              </a:rPr>
              <a:t>
Apsaugos nuo užšalimo strategijos gali būti:</a:t>
            </a:r>
          </a:p>
          <a:p>
            <a:r>
              <a:rPr lang="lt-LT" sz="1700" b="1" noProof="0" dirty="0">
                <a:solidFill>
                  <a:srgbClr val="0070C0"/>
                </a:solidFill>
              </a:rPr>
              <a:t>Aktyvios</a:t>
            </a:r>
            <a:r>
              <a:rPr lang="lt-LT" sz="1700" noProof="0" dirty="0">
                <a:solidFill>
                  <a:srgbClr val="0070C0"/>
                </a:solidFill>
              </a:rPr>
              <a:t>, reikalaujančios elektros energijos</a:t>
            </a:r>
          </a:p>
          <a:p>
            <a:r>
              <a:rPr lang="lt-LT" sz="1700" b="1" noProof="0" dirty="0">
                <a:solidFill>
                  <a:srgbClr val="0070C0"/>
                </a:solidFill>
              </a:rPr>
              <a:t>Pasyvios</a:t>
            </a:r>
            <a:r>
              <a:rPr lang="lt-LT" sz="1700" noProof="0" dirty="0">
                <a:solidFill>
                  <a:srgbClr val="0070C0"/>
                </a:solidFill>
              </a:rPr>
              <a:t>, užtikrinančios vidinę apsaugą net</a:t>
            </a:r>
            <a:r>
              <a:rPr lang="lt-LT" sz="1700" dirty="0">
                <a:solidFill>
                  <a:srgbClr val="0070C0"/>
                </a:solidFill>
              </a:rPr>
              <a:t> ir</a:t>
            </a:r>
            <a:r>
              <a:rPr lang="lt-LT" sz="1700" noProof="0" dirty="0">
                <a:solidFill>
                  <a:srgbClr val="0070C0"/>
                </a:solidFill>
              </a:rPr>
              <a:t> nutrūkus elektros tiekimui.</a:t>
            </a:r>
          </a:p>
        </p:txBody>
      </p:sp>
      <p:pic>
        <p:nvPicPr>
          <p:cNvPr id="4" name="Imagen 3">
            <a:extLst>
              <a:ext uri="{FF2B5EF4-FFF2-40B4-BE49-F238E27FC236}">
                <a16:creationId xmlns:a16="http://schemas.microsoft.com/office/drawing/2014/main" id="{F659B825-3DF4-9582-A898-C22F70036B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248" y="3506771"/>
            <a:ext cx="7301998" cy="2368608"/>
          </a:xfrm>
          <a:prstGeom prst="rect">
            <a:avLst/>
          </a:prstGeom>
          <a:noFill/>
        </p:spPr>
      </p:pic>
      <p:graphicFrame>
        <p:nvGraphicFramePr>
          <p:cNvPr id="9" name="Tabla 8">
            <a:extLst>
              <a:ext uri="{FF2B5EF4-FFF2-40B4-BE49-F238E27FC236}">
                <a16:creationId xmlns:a16="http://schemas.microsoft.com/office/drawing/2014/main" id="{65ACF41B-3F36-97AC-4C19-A2BE5047E2A9}"/>
              </a:ext>
            </a:extLst>
          </p:cNvPr>
          <p:cNvGraphicFramePr>
            <a:graphicFrameLocks noGrp="1"/>
          </p:cNvGraphicFramePr>
          <p:nvPr>
            <p:extLst>
              <p:ext uri="{D42A27DB-BD31-4B8C-83A1-F6EECF244321}">
                <p14:modId xmlns:p14="http://schemas.microsoft.com/office/powerpoint/2010/main" val="1838940881"/>
              </p:ext>
            </p:extLst>
          </p:nvPr>
        </p:nvGraphicFramePr>
        <p:xfrm>
          <a:off x="8371002" y="2371462"/>
          <a:ext cx="3186260" cy="2255330"/>
        </p:xfrm>
        <a:graphic>
          <a:graphicData uri="http://schemas.openxmlformats.org/drawingml/2006/table">
            <a:tbl>
              <a:tblPr firstRow="1" firstCol="1" bandRow="1">
                <a:tableStyleId>{5C22544A-7EE6-4342-B048-85BDC9FD1C3A}</a:tableStyleId>
              </a:tblPr>
              <a:tblGrid>
                <a:gridCol w="1508759">
                  <a:extLst>
                    <a:ext uri="{9D8B030D-6E8A-4147-A177-3AD203B41FA5}">
                      <a16:colId xmlns:a16="http://schemas.microsoft.com/office/drawing/2014/main" val="3239387042"/>
                    </a:ext>
                  </a:extLst>
                </a:gridCol>
                <a:gridCol w="1677501">
                  <a:extLst>
                    <a:ext uri="{9D8B030D-6E8A-4147-A177-3AD203B41FA5}">
                      <a16:colId xmlns:a16="http://schemas.microsoft.com/office/drawing/2014/main" val="2115081282"/>
                    </a:ext>
                  </a:extLst>
                </a:gridCol>
              </a:tblGrid>
              <a:tr h="144145">
                <a:tc>
                  <a:txBody>
                    <a:bodyPr/>
                    <a:lstStyle/>
                    <a:p>
                      <a:pPr algn="ctr">
                        <a:lnSpc>
                          <a:spcPct val="107000"/>
                        </a:lnSpc>
                        <a:spcAft>
                          <a:spcPts val="800"/>
                        </a:spcAft>
                        <a:buNone/>
                      </a:pPr>
                      <a:r>
                        <a:rPr lang="lt-LT" sz="1600" kern="100" noProof="0" dirty="0">
                          <a:effectLst/>
                          <a:latin typeface="Corbel" panose="020B0503020204020204" pitchFamily="34" charset="0"/>
                        </a:rPr>
                        <a:t>ŠALTNEŠIS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buNone/>
                      </a:pPr>
                      <a:r>
                        <a:rPr lang="lt-LT" sz="1600" kern="100" noProof="0" dirty="0">
                          <a:effectLst/>
                          <a:latin typeface="Corbel" panose="020B0503020204020204" pitchFamily="34" charset="0"/>
                        </a:rPr>
                        <a:t>UŽŠALIMO TEMPERATŪRA</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87662172"/>
                  </a:ext>
                </a:extLst>
              </a:tr>
              <a:tr h="144145">
                <a:tc>
                  <a:txBody>
                    <a:bodyPr/>
                    <a:lstStyle/>
                    <a:p>
                      <a:pPr algn="ctr">
                        <a:lnSpc>
                          <a:spcPct val="107000"/>
                        </a:lnSpc>
                        <a:spcAft>
                          <a:spcPts val="800"/>
                        </a:spcAft>
                        <a:buNone/>
                      </a:pPr>
                      <a:r>
                        <a:rPr lang="lt-LT" sz="1600" kern="100" noProof="0" dirty="0" err="1">
                          <a:effectLst/>
                          <a:latin typeface="Corbel" panose="020B0503020204020204" pitchFamily="34" charset="0"/>
                        </a:rPr>
                        <a:t>Water</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buNone/>
                      </a:pPr>
                      <a:r>
                        <a:rPr lang="lt-LT" sz="1600" kern="100" noProof="0" dirty="0">
                          <a:effectLst/>
                          <a:latin typeface="Corbel" panose="020B0503020204020204" pitchFamily="34" charset="0"/>
                        </a:rPr>
                        <a:t>0 °C</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33737421"/>
                  </a:ext>
                </a:extLst>
              </a:tr>
              <a:tr h="144145">
                <a:tc>
                  <a:txBody>
                    <a:bodyPr/>
                    <a:lstStyle/>
                    <a:p>
                      <a:pPr algn="ctr">
                        <a:lnSpc>
                          <a:spcPct val="107000"/>
                        </a:lnSpc>
                        <a:spcAft>
                          <a:spcPts val="800"/>
                        </a:spcAft>
                        <a:buNone/>
                      </a:pPr>
                      <a:r>
                        <a:rPr lang="lt-LT" sz="1600" kern="100" noProof="0" dirty="0">
                          <a:effectLst/>
                          <a:latin typeface="Corbel" panose="020B0503020204020204" pitchFamily="34" charset="0"/>
                        </a:rPr>
                        <a:t>R134a</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buNone/>
                      </a:pPr>
                      <a:r>
                        <a:rPr lang="lt-LT" sz="1600" kern="100" noProof="0" dirty="0">
                          <a:effectLst/>
                          <a:latin typeface="Corbel" panose="020B0503020204020204" pitchFamily="34" charset="0"/>
                        </a:rPr>
                        <a:t>-103.3 °C</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8015578"/>
                  </a:ext>
                </a:extLst>
              </a:tr>
              <a:tr h="144145">
                <a:tc>
                  <a:txBody>
                    <a:bodyPr/>
                    <a:lstStyle/>
                    <a:p>
                      <a:pPr algn="ctr">
                        <a:lnSpc>
                          <a:spcPct val="107000"/>
                        </a:lnSpc>
                        <a:spcAft>
                          <a:spcPts val="800"/>
                        </a:spcAft>
                        <a:buNone/>
                      </a:pPr>
                      <a:r>
                        <a:rPr lang="lt-LT" sz="1600" kern="100" noProof="0" dirty="0">
                          <a:effectLst/>
                          <a:latin typeface="Corbel" panose="020B0503020204020204" pitchFamily="34" charset="0"/>
                        </a:rPr>
                        <a:t>R410A</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buNone/>
                      </a:pPr>
                      <a:r>
                        <a:rPr lang="lt-LT" sz="1600" kern="100" noProof="0" dirty="0">
                          <a:effectLst/>
                          <a:latin typeface="Corbel" panose="020B0503020204020204" pitchFamily="34" charset="0"/>
                        </a:rPr>
                        <a:t>−155 °C</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46415371"/>
                  </a:ext>
                </a:extLst>
              </a:tr>
              <a:tr h="144145">
                <a:tc>
                  <a:txBody>
                    <a:bodyPr/>
                    <a:lstStyle/>
                    <a:p>
                      <a:pPr algn="ctr">
                        <a:lnSpc>
                          <a:spcPct val="107000"/>
                        </a:lnSpc>
                        <a:spcAft>
                          <a:spcPts val="800"/>
                        </a:spcAft>
                        <a:buNone/>
                      </a:pPr>
                      <a:r>
                        <a:rPr lang="lt-LT" sz="1600" kern="100" noProof="0" dirty="0">
                          <a:effectLst/>
                          <a:latin typeface="Corbel" panose="020B0503020204020204" pitchFamily="34" charset="0"/>
                        </a:rPr>
                        <a:t>R32</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buNone/>
                      </a:pPr>
                      <a:r>
                        <a:rPr lang="lt-LT" sz="1600" kern="100" noProof="0" dirty="0">
                          <a:effectLst/>
                          <a:latin typeface="Corbel" panose="020B0503020204020204" pitchFamily="34" charset="0"/>
                        </a:rPr>
                        <a:t>−136 °C</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48349812"/>
                  </a:ext>
                </a:extLst>
              </a:tr>
              <a:tr h="144145">
                <a:tc>
                  <a:txBody>
                    <a:bodyPr/>
                    <a:lstStyle/>
                    <a:p>
                      <a:pPr algn="ctr">
                        <a:lnSpc>
                          <a:spcPct val="107000"/>
                        </a:lnSpc>
                        <a:spcAft>
                          <a:spcPts val="800"/>
                        </a:spcAft>
                        <a:buNone/>
                      </a:pPr>
                      <a:r>
                        <a:rPr lang="lt-LT" sz="1600" kern="100" noProof="0" dirty="0">
                          <a:effectLst/>
                          <a:latin typeface="Corbel" panose="020B0503020204020204" pitchFamily="34" charset="0"/>
                        </a:rPr>
                        <a:t>R290</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buNone/>
                      </a:pPr>
                      <a:r>
                        <a:rPr lang="lt-LT" sz="1600" kern="100" noProof="0" dirty="0">
                          <a:effectLst/>
                          <a:latin typeface="Corbel" panose="020B0503020204020204" pitchFamily="34" charset="0"/>
                        </a:rPr>
                        <a:t>-188 °C</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42330943"/>
                  </a:ext>
                </a:extLst>
              </a:tr>
              <a:tr h="144145">
                <a:tc>
                  <a:txBody>
                    <a:bodyPr/>
                    <a:lstStyle/>
                    <a:p>
                      <a:pPr algn="ctr">
                        <a:lnSpc>
                          <a:spcPct val="107000"/>
                        </a:lnSpc>
                        <a:spcAft>
                          <a:spcPts val="800"/>
                        </a:spcAft>
                        <a:buNone/>
                      </a:pPr>
                      <a:r>
                        <a:rPr lang="lt-LT" sz="1600" kern="100" noProof="0" dirty="0">
                          <a:effectLst/>
                          <a:latin typeface="Corbel" panose="020B0503020204020204" pitchFamily="34" charset="0"/>
                        </a:rPr>
                        <a:t>R717</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buNone/>
                      </a:pPr>
                      <a:r>
                        <a:rPr lang="lt-LT" sz="1600" kern="100" noProof="0" dirty="0">
                          <a:effectLst/>
                          <a:latin typeface="Corbel" panose="020B0503020204020204" pitchFamily="34" charset="0"/>
                        </a:rPr>
                        <a:t>−78 °C</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71902185"/>
                  </a:ext>
                </a:extLst>
              </a:tr>
              <a:tr h="144145">
                <a:tc>
                  <a:txBody>
                    <a:bodyPr/>
                    <a:lstStyle/>
                    <a:p>
                      <a:pPr algn="ctr">
                        <a:lnSpc>
                          <a:spcPct val="107000"/>
                        </a:lnSpc>
                        <a:spcAft>
                          <a:spcPts val="800"/>
                        </a:spcAft>
                        <a:buNone/>
                      </a:pPr>
                      <a:r>
                        <a:rPr lang="lt-LT" sz="1600" kern="100" noProof="0" dirty="0">
                          <a:effectLst/>
                          <a:latin typeface="Corbel" panose="020B0503020204020204" pitchFamily="34" charset="0"/>
                        </a:rPr>
                        <a:t>R744</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buNone/>
                      </a:pPr>
                      <a:r>
                        <a:rPr lang="lt-LT" sz="1600" kern="100" noProof="0" dirty="0">
                          <a:effectLst/>
                          <a:latin typeface="Corbel" panose="020B0503020204020204" pitchFamily="34" charset="0"/>
                        </a:rPr>
                        <a:t>-78.5 °C</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41317763"/>
                  </a:ext>
                </a:extLst>
              </a:tr>
            </a:tbl>
          </a:graphicData>
        </a:graphic>
      </p:graphicFrame>
    </p:spTree>
    <p:extLst>
      <p:ext uri="{BB962C8B-B14F-4D97-AF65-F5344CB8AC3E}">
        <p14:creationId xmlns:p14="http://schemas.microsoft.com/office/powerpoint/2010/main" val="3546850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5EB4-FD25-8022-02DA-5117871556A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CB9D69-D53D-49CB-62BB-A502EAC33AAA}"/>
              </a:ext>
            </a:extLst>
          </p:cNvPr>
          <p:cNvSpPr>
            <a:spLocks noGrp="1"/>
          </p:cNvSpPr>
          <p:nvPr>
            <p:ph type="title"/>
          </p:nvPr>
        </p:nvSpPr>
        <p:spPr>
          <a:xfrm>
            <a:off x="462323" y="364814"/>
            <a:ext cx="11237098" cy="797859"/>
          </a:xfrm>
        </p:spPr>
        <p:txBody>
          <a:bodyPr>
            <a:normAutofit/>
          </a:bodyPr>
          <a:lstStyle/>
          <a:p>
            <a:r>
              <a:rPr lang="lt-LT" sz="3200" noProof="0" dirty="0"/>
              <a:t>17.2 Apsauga nuo užšalimo</a:t>
            </a:r>
          </a:p>
        </p:txBody>
      </p:sp>
      <p:sp>
        <p:nvSpPr>
          <p:cNvPr id="3" name="Marcador de contenido 2">
            <a:extLst>
              <a:ext uri="{FF2B5EF4-FFF2-40B4-BE49-F238E27FC236}">
                <a16:creationId xmlns:a16="http://schemas.microsoft.com/office/drawing/2014/main" id="{F927E964-3A5B-4DDA-A0B4-EAA2FC74D7C8}"/>
              </a:ext>
            </a:extLst>
          </p:cNvPr>
          <p:cNvSpPr>
            <a:spLocks noGrp="1"/>
          </p:cNvSpPr>
          <p:nvPr>
            <p:ph idx="1"/>
          </p:nvPr>
        </p:nvSpPr>
        <p:spPr>
          <a:xfrm>
            <a:off x="560271" y="1030891"/>
            <a:ext cx="7192599" cy="4571068"/>
          </a:xfrm>
        </p:spPr>
        <p:txBody>
          <a:bodyPr>
            <a:noAutofit/>
          </a:bodyPr>
          <a:lstStyle/>
          <a:p>
            <a:pPr marL="45720" indent="0">
              <a:buNone/>
            </a:pPr>
            <a:r>
              <a:rPr lang="lt-LT" sz="1600" b="1" noProof="0" dirty="0">
                <a:solidFill>
                  <a:srgbClr val="0070C0"/>
                </a:solidFill>
              </a:rPr>
              <a:t>Aktyvi apsauga nuo užšalimo:</a:t>
            </a:r>
          </a:p>
          <a:p>
            <a:r>
              <a:rPr lang="lt-LT" sz="1600" noProof="0" dirty="0">
                <a:solidFill>
                  <a:srgbClr val="0070C0"/>
                </a:solidFill>
              </a:rPr>
              <a:t>Vandens cirkuliacinio siurblio veikimas su pertraukomis 
Kompresoriaus veikimas mažu greičiu, kad vandens temperatūra lauko įrangoje būtų aukštesnis nei maždaug 5 °C (kondensatorius lauke)
Naudoti elektrinius šilumos šildytuvus vamzdžiams ir aplink šaldymo agento–vandens šilumokaitį (juostiniai).</a:t>
            </a:r>
          </a:p>
          <a:p>
            <a:pPr marL="45720" indent="0">
              <a:buNone/>
            </a:pPr>
            <a:r>
              <a:rPr lang="lt-LT" sz="1600" noProof="0" dirty="0">
                <a:solidFill>
                  <a:srgbClr val="0070C0"/>
                </a:solidFill>
              </a:rPr>
              <a:t>Šie metodai veiksmingi tik tada, kai tiekiama elektra. </a:t>
            </a:r>
            <a:r>
              <a:rPr lang="en-GB" sz="1600" dirty="0">
                <a:solidFill>
                  <a:srgbClr val="0070C0"/>
                </a:solidFill>
              </a:rPr>
              <a:t>!</a:t>
            </a:r>
            <a:endParaRPr lang="lt-LT" sz="1600" noProof="0" dirty="0">
              <a:solidFill>
                <a:srgbClr val="0070C0"/>
              </a:solidFill>
            </a:endParaRPr>
          </a:p>
          <a:p>
            <a:pPr marL="45720" indent="0">
              <a:buNone/>
            </a:pPr>
            <a:endParaRPr lang="lt-LT" sz="1600" noProof="0" dirty="0">
              <a:solidFill>
                <a:srgbClr val="0070C0"/>
              </a:solidFill>
            </a:endParaRPr>
          </a:p>
          <a:p>
            <a:pPr marL="45720" indent="0">
              <a:buNone/>
            </a:pPr>
            <a:r>
              <a:rPr lang="lt-LT" sz="1600" b="1" noProof="0" dirty="0">
                <a:solidFill>
                  <a:srgbClr val="0070C0"/>
                </a:solidFill>
              </a:rPr>
              <a:t>Pasyvioji apsauga:</a:t>
            </a:r>
          </a:p>
          <a:p>
            <a:r>
              <a:rPr lang="lt-LT" sz="1600" noProof="0" dirty="0">
                <a:solidFill>
                  <a:srgbClr val="0070C0"/>
                </a:solidFill>
              </a:rPr>
              <a:t>Propilenglikolio mišiniai. P</a:t>
            </a:r>
            <a:r>
              <a:rPr lang="en-GB" sz="1600" noProof="0" dirty="0" err="1">
                <a:solidFill>
                  <a:srgbClr val="0070C0"/>
                </a:solidFill>
              </a:rPr>
              <a:t>vz</a:t>
            </a:r>
            <a:r>
              <a:rPr lang="en-GB" sz="1600" noProof="0" dirty="0">
                <a:solidFill>
                  <a:srgbClr val="0070C0"/>
                </a:solidFill>
              </a:rPr>
              <a:t>.</a:t>
            </a:r>
            <a:r>
              <a:rPr lang="lt-LT" sz="1600" noProof="0" dirty="0">
                <a:solidFill>
                  <a:srgbClr val="0070C0"/>
                </a:solidFill>
              </a:rPr>
              <a:t>, 40 % propilenglikolio tirpalas apsaugo nuo užšalimo kai temperatūra nukrenta maždaug -20 °C.  Glikolis dažniausiai naudojamas </a:t>
            </a:r>
            <a:r>
              <a:rPr lang="lt-LT" sz="1600" i="1" noProof="0" dirty="0">
                <a:solidFill>
                  <a:srgbClr val="0070C0"/>
                </a:solidFill>
              </a:rPr>
              <a:t>gruntinuose</a:t>
            </a:r>
            <a:r>
              <a:rPr lang="lt-LT" sz="1600" noProof="0" dirty="0">
                <a:solidFill>
                  <a:srgbClr val="0070C0"/>
                </a:solidFill>
              </a:rPr>
              <a:t> šilumos siurbliuose ir </a:t>
            </a:r>
            <a:r>
              <a:rPr lang="en-GB" sz="1600" noProof="0" dirty="0" err="1">
                <a:solidFill>
                  <a:srgbClr val="0070C0"/>
                </a:solidFill>
              </a:rPr>
              <a:t>pasirinktinai</a:t>
            </a:r>
            <a:r>
              <a:rPr lang="lt-LT" sz="1600" noProof="0" dirty="0">
                <a:solidFill>
                  <a:srgbClr val="0070C0"/>
                </a:solidFill>
              </a:rPr>
              <a:t> oras-vanduo sistem</a:t>
            </a:r>
            <a:r>
              <a:rPr lang="en-GB" sz="1600" noProof="0" dirty="0" err="1">
                <a:solidFill>
                  <a:srgbClr val="0070C0"/>
                </a:solidFill>
              </a:rPr>
              <a:t>ose</a:t>
            </a:r>
            <a:r>
              <a:rPr lang="lt-LT" sz="1600" noProof="0" dirty="0">
                <a:solidFill>
                  <a:srgbClr val="0070C0"/>
                </a:solidFill>
              </a:rPr>
              <a:t>.
</a:t>
            </a:r>
            <a:r>
              <a:rPr lang="lt-LT" sz="1600" dirty="0">
                <a:solidFill>
                  <a:srgbClr val="0070C0"/>
                </a:solidFill>
              </a:rPr>
              <a:t>Prieš</a:t>
            </a:r>
            <a:r>
              <a:rPr lang="lt-LT" sz="1600" noProof="0" dirty="0">
                <a:solidFill>
                  <a:srgbClr val="0070C0"/>
                </a:solidFill>
              </a:rPr>
              <a:t>-užšalimo vožtuvai, kurie apsaugo lauko kontūrus , išleisdami vandenį, kai temperatūra artėja prie užšalimo. Šie vožtuvai paprastai atsidaro maždaug 3 °C temperatūroje ir vėl užsidaro aukštesnėje nei 4 °C temperatūroje.  Slėgiui atkurti reikalingi automatiniai vandens užpildymo vožtuvai, o oro separatoriai pašalina įstrigusį orą. </a:t>
            </a:r>
          </a:p>
        </p:txBody>
      </p:sp>
      <p:sp>
        <p:nvSpPr>
          <p:cNvPr id="6" name="Text Placeholder 3">
            <a:extLst>
              <a:ext uri="{FF2B5EF4-FFF2-40B4-BE49-F238E27FC236}">
                <a16:creationId xmlns:a16="http://schemas.microsoft.com/office/drawing/2014/main" id="{68DC3413-5F63-A74D-A970-19F7332AF9BB}"/>
              </a:ext>
            </a:extLst>
          </p:cNvPr>
          <p:cNvSpPr txBox="1">
            <a:spLocks/>
          </p:cNvSpPr>
          <p:nvPr/>
        </p:nvSpPr>
        <p:spPr>
          <a:xfrm>
            <a:off x="7565623" y="526757"/>
            <a:ext cx="4106634" cy="635916"/>
          </a:xfrm>
          <a:prstGeom prst="rect">
            <a:avLst/>
          </a:prstGeom>
          <a:noFill/>
          <a:ln>
            <a:noFill/>
          </a:ln>
        </p:spPr>
        <p:txBody>
          <a:bodyPr vert="horz" wrap="square" lIns="91440" tIns="45720" rIns="91440" bIns="45720" anchor="t" anchorCtr="0" compatLnSpc="1">
            <a:normAutofit fontScale="85000" lnSpcReduction="10000"/>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b="1" i="1" noProof="0" dirty="0">
                <a:solidFill>
                  <a:srgbClr val="FF9900"/>
                </a:solidFill>
                <a:latin typeface="Corbel" panose="020B0503020204020204" pitchFamily="34" charset="0"/>
              </a:rPr>
              <a:t>(1) pasyvus metodas: išoriniame vandens kontūre naudojamas vandenuo + propilenglikolis (PG)</a:t>
            </a:r>
            <a:endParaRPr lang="lt-LT" sz="1600" i="1" noProof="0" dirty="0">
              <a:solidFill>
                <a:srgbClr val="FF9900"/>
              </a:solidFill>
              <a:latin typeface="Corbel" panose="020B0503020204020204" pitchFamily="34" charset="0"/>
            </a:endParaRPr>
          </a:p>
        </p:txBody>
      </p:sp>
      <p:sp>
        <p:nvSpPr>
          <p:cNvPr id="8" name="Text Placeholder 3">
            <a:extLst>
              <a:ext uri="{FF2B5EF4-FFF2-40B4-BE49-F238E27FC236}">
                <a16:creationId xmlns:a16="http://schemas.microsoft.com/office/drawing/2014/main" id="{A7B69948-0F51-50FF-D5A0-C475C4DBE8B7}"/>
              </a:ext>
            </a:extLst>
          </p:cNvPr>
          <p:cNvSpPr txBox="1">
            <a:spLocks/>
          </p:cNvSpPr>
          <p:nvPr/>
        </p:nvSpPr>
        <p:spPr>
          <a:xfrm>
            <a:off x="7461261" y="3695760"/>
            <a:ext cx="3223120" cy="383925"/>
          </a:xfrm>
          <a:prstGeom prst="rect">
            <a:avLst/>
          </a:prstGeom>
          <a:noFill/>
          <a:ln>
            <a:noFill/>
          </a:ln>
        </p:spPr>
        <p:txBody>
          <a:bodyPr vert="horz" wrap="square" lIns="91440" tIns="45720" rIns="91440" bIns="45720" anchor="t" anchorCtr="0" compatLnSpc="1">
            <a:normAutofit fontScale="77500" lnSpcReduction="20000"/>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b="1" i="1" noProof="0" dirty="0">
                <a:solidFill>
                  <a:srgbClr val="FF9900"/>
                </a:solidFill>
                <a:latin typeface="Corbel" panose="020B0503020204020204" pitchFamily="34" charset="0"/>
              </a:rPr>
              <a:t>(2) pasyvus metodas: anti-užšalimo vožtuvai</a:t>
            </a:r>
            <a:endParaRPr lang="lt-LT" sz="1600" i="1" noProof="0" dirty="0">
              <a:solidFill>
                <a:srgbClr val="FF9900"/>
              </a:solidFill>
              <a:latin typeface="Corbel" panose="020B0503020204020204" pitchFamily="34" charset="0"/>
            </a:endParaRPr>
          </a:p>
        </p:txBody>
      </p:sp>
      <p:pic>
        <p:nvPicPr>
          <p:cNvPr id="4" name="Imagen 3">
            <a:extLst>
              <a:ext uri="{FF2B5EF4-FFF2-40B4-BE49-F238E27FC236}">
                <a16:creationId xmlns:a16="http://schemas.microsoft.com/office/drawing/2014/main" id="{CD317A62-E4CF-2F3D-0C16-6D9C1480CB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5430" y="1162673"/>
            <a:ext cx="3223120" cy="2472523"/>
          </a:xfrm>
          <a:prstGeom prst="rect">
            <a:avLst/>
          </a:prstGeom>
          <a:noFill/>
          <a:ln>
            <a:noFill/>
          </a:ln>
        </p:spPr>
      </p:pic>
      <p:pic>
        <p:nvPicPr>
          <p:cNvPr id="5" name="Imagen 4">
            <a:extLst>
              <a:ext uri="{FF2B5EF4-FFF2-40B4-BE49-F238E27FC236}">
                <a16:creationId xmlns:a16="http://schemas.microsoft.com/office/drawing/2014/main" id="{097F27A5-AD75-9AEE-DBA8-DC4775E6D199}"/>
              </a:ext>
            </a:extLst>
          </p:cNvPr>
          <p:cNvPicPr>
            <a:picLocks noChangeAspect="1"/>
          </p:cNvPicPr>
          <p:nvPr/>
        </p:nvPicPr>
        <p:blipFill>
          <a:blip r:embed="rId3"/>
          <a:stretch>
            <a:fillRect/>
          </a:stretch>
        </p:blipFill>
        <p:spPr>
          <a:xfrm>
            <a:off x="8766358" y="4079685"/>
            <a:ext cx="2786107" cy="1522274"/>
          </a:xfrm>
          <a:prstGeom prst="rect">
            <a:avLst/>
          </a:prstGeom>
        </p:spPr>
      </p:pic>
      <p:pic>
        <p:nvPicPr>
          <p:cNvPr id="7" name="Imagen 6">
            <a:extLst>
              <a:ext uri="{FF2B5EF4-FFF2-40B4-BE49-F238E27FC236}">
                <a16:creationId xmlns:a16="http://schemas.microsoft.com/office/drawing/2014/main" id="{8FE61E27-657C-8A4D-0CE1-8AA743CAC7A0}"/>
              </a:ext>
            </a:extLst>
          </p:cNvPr>
          <p:cNvPicPr>
            <a:picLocks noChangeAspect="1"/>
          </p:cNvPicPr>
          <p:nvPr/>
        </p:nvPicPr>
        <p:blipFill>
          <a:blip r:embed="rId4"/>
          <a:stretch>
            <a:fillRect/>
          </a:stretch>
        </p:blipFill>
        <p:spPr>
          <a:xfrm>
            <a:off x="7565623" y="4108462"/>
            <a:ext cx="939614" cy="1316908"/>
          </a:xfrm>
          <a:prstGeom prst="rect">
            <a:avLst/>
          </a:prstGeom>
        </p:spPr>
      </p:pic>
    </p:spTree>
    <p:extLst>
      <p:ext uri="{BB962C8B-B14F-4D97-AF65-F5344CB8AC3E}">
        <p14:creationId xmlns:p14="http://schemas.microsoft.com/office/powerpoint/2010/main" val="3040894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5EB4-FD25-8022-02DA-5117871556A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CB9D69-D53D-49CB-62BB-A502EAC33AAA}"/>
              </a:ext>
            </a:extLst>
          </p:cNvPr>
          <p:cNvSpPr>
            <a:spLocks noGrp="1"/>
          </p:cNvSpPr>
          <p:nvPr>
            <p:ph type="title"/>
          </p:nvPr>
        </p:nvSpPr>
        <p:spPr>
          <a:xfrm>
            <a:off x="462323" y="364814"/>
            <a:ext cx="11237098" cy="797859"/>
          </a:xfrm>
        </p:spPr>
        <p:txBody>
          <a:bodyPr>
            <a:normAutofit/>
          </a:bodyPr>
          <a:lstStyle/>
          <a:p>
            <a:r>
              <a:rPr lang="lt-LT" sz="3200" noProof="0" dirty="0"/>
              <a:t>17.3 Perjungimo vožtuvas (DIV)</a:t>
            </a:r>
          </a:p>
        </p:txBody>
      </p:sp>
      <p:sp>
        <p:nvSpPr>
          <p:cNvPr id="3" name="Marcador de contenido 2">
            <a:extLst>
              <a:ext uri="{FF2B5EF4-FFF2-40B4-BE49-F238E27FC236}">
                <a16:creationId xmlns:a16="http://schemas.microsoft.com/office/drawing/2014/main" id="{F927E964-3A5B-4DDA-A0B4-EAA2FC74D7C8}"/>
              </a:ext>
            </a:extLst>
          </p:cNvPr>
          <p:cNvSpPr>
            <a:spLocks noGrp="1"/>
          </p:cNvSpPr>
          <p:nvPr>
            <p:ph idx="1"/>
          </p:nvPr>
        </p:nvSpPr>
        <p:spPr>
          <a:xfrm>
            <a:off x="462323" y="1187210"/>
            <a:ext cx="6381537" cy="4262697"/>
          </a:xfrm>
        </p:spPr>
        <p:txBody>
          <a:bodyPr>
            <a:noAutofit/>
          </a:bodyPr>
          <a:lstStyle/>
          <a:p>
            <a:r>
              <a:rPr lang="lt-LT" sz="1800" noProof="0" dirty="0">
                <a:solidFill>
                  <a:srgbClr val="0070C0"/>
                </a:solidFill>
              </a:rPr>
              <a:t>Perjungimo vožtuvai - tai valdomi trijų krypčių vožtuvai, kurie nukreipia šilumos siurblio šilumos srautą arba į patalpų šildymą ir vėsinimą, arba į karšto vandens ruošimą. 
Karštas vanduo namų reikmėms paprastai turi prioritetą, nes jo poreikis yra momentinis ir negali būti atidėtas. Kai rezervuare temperatūra nukrenta žemiau nustatytos ribos, perjungimo vožtuvas nukreipia visą šilumos siurblio šilumos srautą į buitinio karšto vandens rezervuarą, paprastai esant 55–60 °C.  
Kai rezervuare vanduo įšyla, vožtuvas vėl perjungiamas  į patalpų kondicionavimą, kur patiekiamos temperatūros dažniausiai būna 35–45 °C šildymui ir 7–12 °C aušinimui. 
Šiuolaikinėse sistemose gali būti taikomas dalinis prioritetas, siekiant išvengti pernelyg didelių pertrūkių patalpų šildyme..</a:t>
            </a:r>
          </a:p>
        </p:txBody>
      </p:sp>
      <p:pic>
        <p:nvPicPr>
          <p:cNvPr id="9" name="Imagen 8">
            <a:extLst>
              <a:ext uri="{FF2B5EF4-FFF2-40B4-BE49-F238E27FC236}">
                <a16:creationId xmlns:a16="http://schemas.microsoft.com/office/drawing/2014/main" id="{15D3E0FB-55F7-FDB9-EED0-685C1D1E40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3465" y="4063185"/>
            <a:ext cx="4376338" cy="2253343"/>
          </a:xfrm>
          <a:prstGeom prst="rect">
            <a:avLst/>
          </a:prstGeom>
          <a:noFill/>
          <a:ln>
            <a:noFill/>
          </a:ln>
        </p:spPr>
      </p:pic>
      <p:pic>
        <p:nvPicPr>
          <p:cNvPr id="10" name="Imagen 9">
            <a:extLst>
              <a:ext uri="{FF2B5EF4-FFF2-40B4-BE49-F238E27FC236}">
                <a16:creationId xmlns:a16="http://schemas.microsoft.com/office/drawing/2014/main" id="{AD7A8112-6AD3-E6CA-7894-9A7BDBBAEEE1}"/>
              </a:ext>
            </a:extLst>
          </p:cNvPr>
          <p:cNvPicPr>
            <a:picLocks noChangeAspect="1"/>
          </p:cNvPicPr>
          <p:nvPr/>
        </p:nvPicPr>
        <p:blipFill>
          <a:blip r:embed="rId3"/>
          <a:stretch>
            <a:fillRect/>
          </a:stretch>
        </p:blipFill>
        <p:spPr>
          <a:xfrm>
            <a:off x="6980125" y="541472"/>
            <a:ext cx="4719296" cy="3215345"/>
          </a:xfrm>
          <a:prstGeom prst="rect">
            <a:avLst/>
          </a:prstGeom>
        </p:spPr>
      </p:pic>
      <p:sp>
        <p:nvSpPr>
          <p:cNvPr id="11" name="Elipse 10">
            <a:extLst>
              <a:ext uri="{FF2B5EF4-FFF2-40B4-BE49-F238E27FC236}">
                <a16:creationId xmlns:a16="http://schemas.microsoft.com/office/drawing/2014/main" id="{381EF51C-1F5E-8FEE-94C2-FBE021F5D104}"/>
              </a:ext>
            </a:extLst>
          </p:cNvPr>
          <p:cNvSpPr/>
          <p:nvPr/>
        </p:nvSpPr>
        <p:spPr>
          <a:xfrm>
            <a:off x="8705953" y="4912271"/>
            <a:ext cx="633820" cy="681964"/>
          </a:xfrm>
          <a:prstGeom prst="ellipse">
            <a:avLst/>
          </a:prstGeom>
          <a:no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noProof="0" dirty="0"/>
          </a:p>
        </p:txBody>
      </p:sp>
      <p:sp>
        <p:nvSpPr>
          <p:cNvPr id="12" name="Text Placeholder 3">
            <a:extLst>
              <a:ext uri="{FF2B5EF4-FFF2-40B4-BE49-F238E27FC236}">
                <a16:creationId xmlns:a16="http://schemas.microsoft.com/office/drawing/2014/main" id="{A284C0DD-5F22-6E99-972B-F90B1CD495F1}"/>
              </a:ext>
            </a:extLst>
          </p:cNvPr>
          <p:cNvSpPr txBox="1">
            <a:spLocks/>
          </p:cNvSpPr>
          <p:nvPr/>
        </p:nvSpPr>
        <p:spPr>
          <a:xfrm>
            <a:off x="3028318" y="5449906"/>
            <a:ext cx="2880218" cy="479553"/>
          </a:xfrm>
          <a:prstGeom prst="rect">
            <a:avLst/>
          </a:prstGeom>
          <a:noFill/>
          <a:ln>
            <a:noFill/>
          </a:ln>
        </p:spPr>
        <p:txBody>
          <a:bodyPr vert="horz" wrap="square" lIns="91440" tIns="45720" rIns="91440" bIns="45720" anchor="t" anchorCtr="0" compatLnSpc="1">
            <a:normAutofit fontScale="92500" lnSpcReduction="20000"/>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i="1" noProof="0" dirty="0">
                <a:solidFill>
                  <a:srgbClr val="FF9900"/>
                </a:solidFill>
                <a:latin typeface="Corbel" panose="020B0503020204020204" pitchFamily="34" charset="0"/>
              </a:rPr>
              <a:t>Daugiau informacijos: skaitykite 17.3 skyrių.</a:t>
            </a:r>
          </a:p>
        </p:txBody>
      </p:sp>
    </p:spTree>
    <p:extLst>
      <p:ext uri="{BB962C8B-B14F-4D97-AF65-F5344CB8AC3E}">
        <p14:creationId xmlns:p14="http://schemas.microsoft.com/office/powerpoint/2010/main" val="3906233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5EB4-FD25-8022-02DA-5117871556A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CB9D69-D53D-49CB-62BB-A502EAC33AAA}"/>
              </a:ext>
            </a:extLst>
          </p:cNvPr>
          <p:cNvSpPr>
            <a:spLocks noGrp="1"/>
          </p:cNvSpPr>
          <p:nvPr>
            <p:ph type="title"/>
          </p:nvPr>
        </p:nvSpPr>
        <p:spPr>
          <a:xfrm>
            <a:off x="462323" y="364814"/>
            <a:ext cx="11237098" cy="797859"/>
          </a:xfrm>
        </p:spPr>
        <p:txBody>
          <a:bodyPr>
            <a:normAutofit/>
          </a:bodyPr>
          <a:lstStyle/>
          <a:p>
            <a:r>
              <a:rPr lang="lt-LT" sz="3200" noProof="0" dirty="0"/>
              <a:t>17.4 Tiesioginis sujungimas</a:t>
            </a:r>
          </a:p>
        </p:txBody>
      </p:sp>
      <p:sp>
        <p:nvSpPr>
          <p:cNvPr id="3" name="Marcador de contenido 2">
            <a:extLst>
              <a:ext uri="{FF2B5EF4-FFF2-40B4-BE49-F238E27FC236}">
                <a16:creationId xmlns:a16="http://schemas.microsoft.com/office/drawing/2014/main" id="{F927E964-3A5B-4DDA-A0B4-EAA2FC74D7C8}"/>
              </a:ext>
            </a:extLst>
          </p:cNvPr>
          <p:cNvSpPr>
            <a:spLocks noGrp="1"/>
          </p:cNvSpPr>
          <p:nvPr>
            <p:ph idx="1"/>
          </p:nvPr>
        </p:nvSpPr>
        <p:spPr>
          <a:xfrm>
            <a:off x="462323" y="1137569"/>
            <a:ext cx="11038378" cy="4262697"/>
          </a:xfrm>
        </p:spPr>
        <p:txBody>
          <a:bodyPr>
            <a:noAutofit/>
          </a:bodyPr>
          <a:lstStyle/>
          <a:p>
            <a:pPr marL="45720" indent="0">
              <a:buNone/>
            </a:pPr>
            <a:r>
              <a:rPr lang="lt-LT" sz="1700" b="1" noProof="0" dirty="0">
                <a:solidFill>
                  <a:srgbClr val="0070C0"/>
                </a:solidFill>
              </a:rPr>
              <a:t>Konceptas</a:t>
            </a:r>
          </a:p>
          <a:p>
            <a:r>
              <a:rPr lang="lt-LT" sz="1700" noProof="0" dirty="0">
                <a:solidFill>
                  <a:srgbClr val="0070C0"/>
                </a:solidFill>
              </a:rPr>
              <a:t>Paprasčiausias būdas integruoti šilumos siurblį į pastato patalpų šildymo ar vėsinimo sistemą yra prijungti jį tiesiai prie paskirstymo vamzdžių. Integruotas šilumos siurblio cirkuliacinis siurblys pumpuoja vandenį per visą paskirstymo tinklą.
Šis sprendimas tinka tik tada, kai siurblys užtikrina pakankamą slėgį ir kai sistema visada gali išlaikyti minimalų šilumos siurbliui reikalingą srautą. Gamintojai nurodo tipines minimalias srauto vertes, kurių reikia laikytis, kad būtų išvengta gedimų ar pažeidimų</a:t>
            </a:r>
            <a:r>
              <a:rPr lang="lt-LT" sz="1700" dirty="0">
                <a:solidFill>
                  <a:srgbClr val="0070C0"/>
                </a:solidFill>
              </a:rPr>
              <a:t> sistemoje.</a:t>
            </a:r>
            <a:r>
              <a:rPr lang="lt-LT" sz="1700" noProof="0" dirty="0">
                <a:solidFill>
                  <a:srgbClr val="0070C0"/>
                </a:solidFill>
              </a:rPr>
              <a:t>
Kai integruoti lokacijose vožtuvai užsidaro esant dalinei apkrovai, pratekantis srautas gali nukristi žemiau nustatyto minimumo, todėl reikia papildomų hidraulinių priemonių.
Šiame kontūre atsiranda du nauji komponentai: (1) diferencialinio slėgio praleidimo vožtuvas, kuris užtikrina šilumos siurblio srauto min normą, ir (2) inercinis rezervuaras, kuris kompensuoja skirtumą tarp paskirstymo tinklo (dažniausiai greito) ir šilumos siurblio (lėtesnio) reakcijos laiko, tai taip pat naudojamas kaip energijos rezervuaras atitirpinimo ciklams.</a:t>
            </a:r>
          </a:p>
        </p:txBody>
      </p:sp>
      <p:pic>
        <p:nvPicPr>
          <p:cNvPr id="4" name="Imagen 3">
            <a:extLst>
              <a:ext uri="{FF2B5EF4-FFF2-40B4-BE49-F238E27FC236}">
                <a16:creationId xmlns:a16="http://schemas.microsoft.com/office/drawing/2014/main" id="{E8BE73C7-884E-83ED-8374-5884AFA7E9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6382" y="4147794"/>
            <a:ext cx="6807012" cy="1932746"/>
          </a:xfrm>
          <a:prstGeom prst="rect">
            <a:avLst/>
          </a:prstGeom>
          <a:noFill/>
          <a:ln>
            <a:noFill/>
          </a:ln>
        </p:spPr>
      </p:pic>
      <p:cxnSp>
        <p:nvCxnSpPr>
          <p:cNvPr id="6" name="Conector recto de flecha 5">
            <a:extLst>
              <a:ext uri="{FF2B5EF4-FFF2-40B4-BE49-F238E27FC236}">
                <a16:creationId xmlns:a16="http://schemas.microsoft.com/office/drawing/2014/main" id="{A912C31B-674C-3EC7-078C-C1BE19E88A06}"/>
              </a:ext>
            </a:extLst>
          </p:cNvPr>
          <p:cNvCxnSpPr>
            <a:cxnSpLocks/>
          </p:cNvCxnSpPr>
          <p:nvPr/>
        </p:nvCxnSpPr>
        <p:spPr>
          <a:xfrm flipV="1">
            <a:off x="4355183" y="5400266"/>
            <a:ext cx="263951" cy="403423"/>
          </a:xfrm>
          <a:prstGeom prst="straightConnector1">
            <a:avLst/>
          </a:prstGeom>
          <a:ln>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17D67B6A-23CE-2145-23DB-FA5E172AE1D1}"/>
              </a:ext>
            </a:extLst>
          </p:cNvPr>
          <p:cNvSpPr txBox="1"/>
          <p:nvPr/>
        </p:nvSpPr>
        <p:spPr>
          <a:xfrm>
            <a:off x="2639505" y="5803689"/>
            <a:ext cx="2224725" cy="738664"/>
          </a:xfrm>
          <a:prstGeom prst="rect">
            <a:avLst/>
          </a:prstGeom>
          <a:noFill/>
        </p:spPr>
        <p:txBody>
          <a:bodyPr wrap="square" rtlCol="0">
            <a:spAutoFit/>
          </a:bodyPr>
          <a:lstStyle/>
          <a:p>
            <a:r>
              <a:rPr lang="lt-LT" sz="1400" noProof="0" dirty="0">
                <a:solidFill>
                  <a:srgbClr val="FF9900"/>
                </a:solidFill>
              </a:rPr>
              <a:t>Vienintelis cirkuliacinis siurblys sistemoje yra integruotas į šilumos siurblį</a:t>
            </a:r>
          </a:p>
        </p:txBody>
      </p:sp>
    </p:spTree>
    <p:extLst>
      <p:ext uri="{BB962C8B-B14F-4D97-AF65-F5344CB8AC3E}">
        <p14:creationId xmlns:p14="http://schemas.microsoft.com/office/powerpoint/2010/main" val="3780447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46117F-EAF2-6932-70EF-AF25A47B1FA0}"/>
              </a:ext>
            </a:extLst>
          </p:cNvPr>
          <p:cNvSpPr>
            <a:spLocks noGrp="1"/>
          </p:cNvSpPr>
          <p:nvPr>
            <p:ph type="title"/>
          </p:nvPr>
        </p:nvSpPr>
        <p:spPr>
          <a:xfrm>
            <a:off x="639146" y="511632"/>
            <a:ext cx="10382026" cy="933447"/>
          </a:xfrm>
        </p:spPr>
        <p:txBody>
          <a:bodyPr/>
          <a:lstStyle/>
          <a:p>
            <a:r>
              <a:rPr lang="lt-LT" sz="3600" u="sng" noProof="0" dirty="0">
                <a:solidFill>
                  <a:srgbClr val="00B0F0"/>
                </a:solidFill>
              </a:rPr>
              <a:t>14 užsiėmimo tikslai</a:t>
            </a:r>
          </a:p>
        </p:txBody>
      </p:sp>
      <p:sp>
        <p:nvSpPr>
          <p:cNvPr id="3" name="Marcador de contenido 2">
            <a:extLst>
              <a:ext uri="{FF2B5EF4-FFF2-40B4-BE49-F238E27FC236}">
                <a16:creationId xmlns:a16="http://schemas.microsoft.com/office/drawing/2014/main" id="{EF37C13D-A2B1-C611-F5AF-297F7C6AFA76}"/>
              </a:ext>
            </a:extLst>
          </p:cNvPr>
          <p:cNvSpPr>
            <a:spLocks noGrp="1"/>
          </p:cNvSpPr>
          <p:nvPr>
            <p:ph idx="1"/>
          </p:nvPr>
        </p:nvSpPr>
        <p:spPr>
          <a:xfrm>
            <a:off x="718137" y="1820174"/>
            <a:ext cx="10379374" cy="3848018"/>
          </a:xfrm>
        </p:spPr>
        <p:txBody>
          <a:bodyPr/>
          <a:lstStyle/>
          <a:p>
            <a:pPr marL="502920" indent="-457200">
              <a:buFont typeface="+mj-lt"/>
              <a:buAutoNum type="arabicPeriod"/>
            </a:pPr>
            <a:r>
              <a:rPr lang="lt-LT" noProof="0" dirty="0">
                <a:solidFill>
                  <a:srgbClr val="0070C0"/>
                </a:solidFill>
              </a:rPr>
              <a:t>Suprasti, kaip apibrėžiamas šilumos siurblio veikimas, įskaitant COP, EER rodiklius ir sezoninių šių rodiklių reikšmę, ir kodėl nustatytos vertės neatspindi realių eksploatavimo sąlygų.
Sužinoti, kaip lauko temperatūros, tiekiamo srauto temperatūros, apkrovos lygio ir atitirpinimo režimo pokyčiai veikia šildymo ir vėsinimo procesų galią, </a:t>
            </a:r>
            <a:r>
              <a:rPr lang="lt-LT" dirty="0">
                <a:solidFill>
                  <a:srgbClr val="0070C0"/>
                </a:solidFill>
              </a:rPr>
              <a:t>suprasite koks </a:t>
            </a:r>
            <a:r>
              <a:rPr lang="lt-LT" noProof="0" dirty="0">
                <a:solidFill>
                  <a:srgbClr val="0070C0"/>
                </a:solidFill>
              </a:rPr>
              <a:t>elektros energijos suvartojimas ir bendras efektyvumas.
Nustatyti pagrindinius šilumos siurblių sistemos projektavimo reikalavimus, tokius kaip eksploatavimo intervalas, tiekiamo srauto temperatūra, srauto greitis ir šiluminė inercija, siekiant užtikrinti stabilų veikimą ir aukštą sistemos našumą per sezoną.</a:t>
            </a:r>
          </a:p>
        </p:txBody>
      </p:sp>
      <p:sp>
        <p:nvSpPr>
          <p:cNvPr id="4" name="Marcador de contenido 2">
            <a:extLst>
              <a:ext uri="{FF2B5EF4-FFF2-40B4-BE49-F238E27FC236}">
                <a16:creationId xmlns:a16="http://schemas.microsoft.com/office/drawing/2014/main" id="{9BEAF45D-8853-85EF-3A82-D394316A9713}"/>
              </a:ext>
            </a:extLst>
          </p:cNvPr>
          <p:cNvSpPr txBox="1">
            <a:spLocks/>
          </p:cNvSpPr>
          <p:nvPr/>
        </p:nvSpPr>
        <p:spPr>
          <a:xfrm>
            <a:off x="639146" y="1347956"/>
            <a:ext cx="10379374" cy="638995"/>
          </a:xfrm>
          <a:prstGeom prst="rect">
            <a:avLst/>
          </a:prstGeom>
          <a:noFill/>
          <a:ln>
            <a:noFill/>
          </a:ln>
        </p:spPr>
        <p:txBody>
          <a:bodyPr vert="horz" wrap="square" lIns="91440" tIns="45720" rIns="91440" bIns="45720" anchor="t" anchorCtr="0" compatLnSpc="1">
            <a:norm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noProof="0" dirty="0">
                <a:solidFill>
                  <a:srgbClr val="0070C0"/>
                </a:solidFill>
              </a:rPr>
              <a:t>Šio užsiėmimo pabaigoje dalyviai galės:</a:t>
            </a:r>
          </a:p>
        </p:txBody>
      </p:sp>
    </p:spTree>
    <p:extLst>
      <p:ext uri="{BB962C8B-B14F-4D97-AF65-F5344CB8AC3E}">
        <p14:creationId xmlns:p14="http://schemas.microsoft.com/office/powerpoint/2010/main" val="3244188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5EB4-FD25-8022-02DA-5117871556A4}"/>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927E964-3A5B-4DDA-A0B4-EAA2FC74D7C8}"/>
              </a:ext>
            </a:extLst>
          </p:cNvPr>
          <p:cNvSpPr>
            <a:spLocks noGrp="1"/>
          </p:cNvSpPr>
          <p:nvPr>
            <p:ph idx="1"/>
          </p:nvPr>
        </p:nvSpPr>
        <p:spPr>
          <a:xfrm>
            <a:off x="462324" y="1187210"/>
            <a:ext cx="5769732" cy="4262697"/>
          </a:xfrm>
        </p:spPr>
        <p:txBody>
          <a:bodyPr>
            <a:noAutofit/>
          </a:bodyPr>
          <a:lstStyle/>
          <a:p>
            <a:pPr marL="45720" indent="0">
              <a:buNone/>
            </a:pPr>
            <a:r>
              <a:rPr lang="lt-LT" sz="1700" b="1" noProof="0" dirty="0">
                <a:solidFill>
                  <a:srgbClr val="0070C0"/>
                </a:solidFill>
              </a:rPr>
              <a:t>Diferencini</a:t>
            </a:r>
            <a:r>
              <a:rPr lang="lt-LT" sz="1700" b="1" dirty="0">
                <a:solidFill>
                  <a:srgbClr val="0070C0"/>
                </a:solidFill>
              </a:rPr>
              <a:t>s</a:t>
            </a:r>
            <a:r>
              <a:rPr lang="lt-LT" sz="1700" b="1" noProof="0" dirty="0">
                <a:solidFill>
                  <a:srgbClr val="0070C0"/>
                </a:solidFill>
              </a:rPr>
              <a:t> slėgio vožtuvas</a:t>
            </a:r>
          </a:p>
          <a:p>
            <a:r>
              <a:rPr lang="lt-LT" sz="1700" noProof="0" dirty="0">
                <a:solidFill>
                  <a:srgbClr val="0070C0"/>
                </a:solidFill>
              </a:rPr>
              <a:t>Šis vožtuvas užtikrina minimalų srautą, jis </a:t>
            </a:r>
            <a:r>
              <a:rPr lang="lt-LT" sz="1700" dirty="0">
                <a:solidFill>
                  <a:srgbClr val="0070C0"/>
                </a:solidFill>
              </a:rPr>
              <a:t>praleidžia kelią tėkmei</a:t>
            </a:r>
            <a:r>
              <a:rPr lang="lt-LT" sz="1700" noProof="0" dirty="0">
                <a:solidFill>
                  <a:srgbClr val="0070C0"/>
                </a:solidFill>
              </a:rPr>
              <a:t>, kai slėgio skirtumas tarp tiekimo ir grįžtamojo kontūro viršija nustatytą kritinę reikšmę, tuo atveju kai kažkuris ištekėjimas uždarytas.
Pavyzdžiui (pav.), jei šilumos siurbliui reikia mažiausiai 6 l/min, o tik viena zona lieka atvira su 4,3 l/min poreikiu, šis vožtuvas atsidaro, kad cirkuliuotų trūkstamas srautas (1,7 l/min) 
Vožtuvo nustatymas koreguojamas taip, kad jis išliktų uždarytas įprasto darbo metu ir atsidarytų tik esant kritiniam žemam srautui.
Praleidimo vožtuvas paprastai montuojamas ant vamzdyno trišakio, jungiančio pagrindinį tiekimą su pagrindiniu grįžimu, dažniausiai po paskutinio kolektoriaus ar galinio šilumos skleidėjo įrenginio  šakos.“</a:t>
            </a:r>
          </a:p>
        </p:txBody>
      </p:sp>
      <p:sp>
        <p:nvSpPr>
          <p:cNvPr id="6" name="Título 1">
            <a:extLst>
              <a:ext uri="{FF2B5EF4-FFF2-40B4-BE49-F238E27FC236}">
                <a16:creationId xmlns:a16="http://schemas.microsoft.com/office/drawing/2014/main" id="{FA926E19-3E7E-0275-F880-10D322589570}"/>
              </a:ext>
            </a:extLst>
          </p:cNvPr>
          <p:cNvSpPr>
            <a:spLocks noGrp="1"/>
          </p:cNvSpPr>
          <p:nvPr>
            <p:ph type="title"/>
          </p:nvPr>
        </p:nvSpPr>
        <p:spPr>
          <a:xfrm>
            <a:off x="462323" y="364814"/>
            <a:ext cx="11237098" cy="797859"/>
          </a:xfrm>
        </p:spPr>
        <p:txBody>
          <a:bodyPr>
            <a:normAutofit/>
          </a:bodyPr>
          <a:lstStyle/>
          <a:p>
            <a:r>
              <a:rPr lang="lt-LT" sz="3200" noProof="0" dirty="0"/>
              <a:t>17.4 Tiesioginis sujungimas</a:t>
            </a:r>
          </a:p>
        </p:txBody>
      </p:sp>
      <p:pic>
        <p:nvPicPr>
          <p:cNvPr id="7" name="Imagen 6">
            <a:extLst>
              <a:ext uri="{FF2B5EF4-FFF2-40B4-BE49-F238E27FC236}">
                <a16:creationId xmlns:a16="http://schemas.microsoft.com/office/drawing/2014/main" id="{D7848835-5247-F8C5-2284-096A59A3EF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2056" y="815978"/>
            <a:ext cx="5365115" cy="3514725"/>
          </a:xfrm>
          <a:prstGeom prst="rect">
            <a:avLst/>
          </a:prstGeom>
          <a:noFill/>
          <a:ln>
            <a:noFill/>
          </a:ln>
        </p:spPr>
      </p:pic>
      <p:sp>
        <p:nvSpPr>
          <p:cNvPr id="8" name="Text Placeholder 3">
            <a:extLst>
              <a:ext uri="{FF2B5EF4-FFF2-40B4-BE49-F238E27FC236}">
                <a16:creationId xmlns:a16="http://schemas.microsoft.com/office/drawing/2014/main" id="{10F3D931-7039-6EB4-AB9A-AC6C85F2B799}"/>
              </a:ext>
            </a:extLst>
          </p:cNvPr>
          <p:cNvSpPr txBox="1">
            <a:spLocks/>
          </p:cNvSpPr>
          <p:nvPr/>
        </p:nvSpPr>
        <p:spPr>
          <a:xfrm>
            <a:off x="6232056" y="443973"/>
            <a:ext cx="2487738" cy="289221"/>
          </a:xfrm>
          <a:prstGeom prst="rect">
            <a:avLst/>
          </a:prstGeom>
          <a:noFill/>
          <a:ln>
            <a:noFill/>
          </a:ln>
        </p:spPr>
        <p:txBody>
          <a:bodyPr vert="horz" wrap="square" lIns="91440" tIns="45720" rIns="91440" bIns="45720" anchor="t" anchorCtr="0" compatLnSpc="1">
            <a:normAutofit fontScale="92500" lnSpcReduction="20000"/>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i="1" noProof="0" dirty="0">
                <a:solidFill>
                  <a:srgbClr val="FF9900"/>
                </a:solidFill>
                <a:latin typeface="Corbel" panose="020B0503020204020204" pitchFamily="34" charset="0"/>
              </a:rPr>
              <a:t>Digerencinio vožtuvo funkcija</a:t>
            </a:r>
          </a:p>
        </p:txBody>
      </p:sp>
      <p:pic>
        <p:nvPicPr>
          <p:cNvPr id="13" name="Imagen 12">
            <a:extLst>
              <a:ext uri="{FF2B5EF4-FFF2-40B4-BE49-F238E27FC236}">
                <a16:creationId xmlns:a16="http://schemas.microsoft.com/office/drawing/2014/main" id="{4E839294-D7A7-574E-97D9-39B1905E8CFB}"/>
              </a:ext>
            </a:extLst>
          </p:cNvPr>
          <p:cNvPicPr>
            <a:picLocks noChangeAspect="1"/>
          </p:cNvPicPr>
          <p:nvPr/>
        </p:nvPicPr>
        <p:blipFill>
          <a:blip r:embed="rId3"/>
          <a:stretch>
            <a:fillRect/>
          </a:stretch>
        </p:blipFill>
        <p:spPr>
          <a:xfrm>
            <a:off x="7767315" y="4799256"/>
            <a:ext cx="2294596" cy="1614771"/>
          </a:xfrm>
          <a:prstGeom prst="rect">
            <a:avLst/>
          </a:prstGeom>
        </p:spPr>
      </p:pic>
      <p:sp>
        <p:nvSpPr>
          <p:cNvPr id="14" name="Text Placeholder 3">
            <a:extLst>
              <a:ext uri="{FF2B5EF4-FFF2-40B4-BE49-F238E27FC236}">
                <a16:creationId xmlns:a16="http://schemas.microsoft.com/office/drawing/2014/main" id="{6E0A6A21-FCB4-C867-C0BB-932B20D898E0}"/>
              </a:ext>
            </a:extLst>
          </p:cNvPr>
          <p:cNvSpPr txBox="1">
            <a:spLocks/>
          </p:cNvSpPr>
          <p:nvPr/>
        </p:nvSpPr>
        <p:spPr>
          <a:xfrm>
            <a:off x="6232056" y="4479486"/>
            <a:ext cx="3505833" cy="289221"/>
          </a:xfrm>
          <a:prstGeom prst="rect">
            <a:avLst/>
          </a:prstGeom>
          <a:noFill/>
          <a:ln>
            <a:noFill/>
          </a:ln>
        </p:spPr>
        <p:txBody>
          <a:bodyPr vert="horz" wrap="square" lIns="91440" tIns="45720" rIns="91440" bIns="45720" anchor="t" anchorCtr="0" compatLnSpc="1">
            <a:normAutofit fontScale="92500" lnSpcReduction="20000"/>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i="1" noProof="0" dirty="0">
                <a:solidFill>
                  <a:srgbClr val="FF9900"/>
                </a:solidFill>
                <a:latin typeface="Corbel" panose="020B0503020204020204" pitchFamily="34" charset="0"/>
              </a:rPr>
              <a:t>Komercinis modelis (šaltinis: CALEFFI)</a:t>
            </a:r>
          </a:p>
        </p:txBody>
      </p:sp>
    </p:spTree>
    <p:extLst>
      <p:ext uri="{BB962C8B-B14F-4D97-AF65-F5344CB8AC3E}">
        <p14:creationId xmlns:p14="http://schemas.microsoft.com/office/powerpoint/2010/main" val="3018926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5EB4-FD25-8022-02DA-5117871556A4}"/>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927E964-3A5B-4DDA-A0B4-EAA2FC74D7C8}"/>
              </a:ext>
            </a:extLst>
          </p:cNvPr>
          <p:cNvSpPr>
            <a:spLocks noGrp="1"/>
          </p:cNvSpPr>
          <p:nvPr>
            <p:ph idx="1"/>
          </p:nvPr>
        </p:nvSpPr>
        <p:spPr>
          <a:xfrm>
            <a:off x="462323" y="1187210"/>
            <a:ext cx="6906143" cy="4262697"/>
          </a:xfrm>
        </p:spPr>
        <p:txBody>
          <a:bodyPr>
            <a:noAutofit/>
          </a:bodyPr>
          <a:lstStyle/>
          <a:p>
            <a:pPr marL="45720" indent="0">
              <a:buNone/>
            </a:pPr>
            <a:r>
              <a:rPr lang="lt-LT" sz="1800" b="1" noProof="0" dirty="0">
                <a:solidFill>
                  <a:srgbClr val="0070C0"/>
                </a:solidFill>
              </a:rPr>
              <a:t>Inercinis rezervuaras </a:t>
            </a:r>
          </a:p>
          <a:p>
            <a:r>
              <a:rPr lang="lt-LT" sz="1800" noProof="0" dirty="0">
                <a:solidFill>
                  <a:srgbClr val="0070C0"/>
                </a:solidFill>
              </a:rPr>
              <a:t>Šilumos siurbliams taip pat reikalingas minimalus vandens kiekis, kad būtų užtikrintas stabilus veikimas ir tiekiama energija atitirpinimo ciklų metu. 
Gamintojai paprastai nurodo 5–7 litrus vandens vienam šilumos siurblio kW, kaip absoliutų minimumą. Praktikoje inerciniai rezervuarai dažnai parenkami 10–20 L/kW, siekiant pagerinti temperatūros stabilumą ir išvengti trumpų ciklų, atsirandančių dėl neprognozuojamų vožtuvų perjungimų. 
Norint užtikrinti, kad šis minimumas visada būtų suderintas, nepriklausomai nuo to, kiek šildymo zonų yra atvirų ar uždarytų, įprastai reikia įtengti inercinį rezervuarą.</a:t>
            </a:r>
          </a:p>
        </p:txBody>
      </p:sp>
      <p:sp>
        <p:nvSpPr>
          <p:cNvPr id="6" name="Título 1">
            <a:extLst>
              <a:ext uri="{FF2B5EF4-FFF2-40B4-BE49-F238E27FC236}">
                <a16:creationId xmlns:a16="http://schemas.microsoft.com/office/drawing/2014/main" id="{5F5D8572-9561-6D0F-20DC-4046447E7B35}"/>
              </a:ext>
            </a:extLst>
          </p:cNvPr>
          <p:cNvSpPr>
            <a:spLocks noGrp="1"/>
          </p:cNvSpPr>
          <p:nvPr>
            <p:ph type="title"/>
          </p:nvPr>
        </p:nvSpPr>
        <p:spPr>
          <a:xfrm>
            <a:off x="462323" y="364814"/>
            <a:ext cx="11237098" cy="797859"/>
          </a:xfrm>
        </p:spPr>
        <p:txBody>
          <a:bodyPr>
            <a:normAutofit/>
          </a:bodyPr>
          <a:lstStyle/>
          <a:p>
            <a:r>
              <a:rPr lang="lt-LT" sz="3200" noProof="0" dirty="0"/>
              <a:t>17.4 Tiesioginis sujungimas</a:t>
            </a:r>
          </a:p>
        </p:txBody>
      </p:sp>
      <p:pic>
        <p:nvPicPr>
          <p:cNvPr id="1026" name="Picture 2" descr="Kit de separación hidráulica con depósito de inercia">
            <a:extLst>
              <a:ext uri="{FF2B5EF4-FFF2-40B4-BE49-F238E27FC236}">
                <a16:creationId xmlns:a16="http://schemas.microsoft.com/office/drawing/2014/main" id="{589E869D-F8A2-2FBE-0327-687AEE8BB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491" y="2742365"/>
            <a:ext cx="2384810" cy="238481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35C8B71F-6449-ADA9-59B1-BE3B6BC42965}"/>
              </a:ext>
            </a:extLst>
          </p:cNvPr>
          <p:cNvSpPr txBox="1">
            <a:spLocks/>
          </p:cNvSpPr>
          <p:nvPr/>
        </p:nvSpPr>
        <p:spPr>
          <a:xfrm>
            <a:off x="8442095" y="5127175"/>
            <a:ext cx="3190231" cy="517760"/>
          </a:xfrm>
          <a:prstGeom prst="rect">
            <a:avLst/>
          </a:prstGeom>
          <a:noFill/>
          <a:ln>
            <a:noFill/>
          </a:ln>
        </p:spPr>
        <p:txBody>
          <a:bodyPr vert="horz" wrap="square" lIns="91440" tIns="45720" rIns="91440" bIns="45720" anchor="t" anchorCtr="0" compatLnSpc="1">
            <a:normAutofit/>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i="1" noProof="0" dirty="0">
                <a:solidFill>
                  <a:srgbClr val="FF9900"/>
                </a:solidFill>
                <a:latin typeface="Corbel" panose="020B0503020204020204" pitchFamily="34" charset="0"/>
              </a:rPr>
              <a:t>Šaltinis: https://futureenergia.es</a:t>
            </a:r>
          </a:p>
        </p:txBody>
      </p:sp>
      <p:pic>
        <p:nvPicPr>
          <p:cNvPr id="10" name="Imagen 9">
            <a:extLst>
              <a:ext uri="{FF2B5EF4-FFF2-40B4-BE49-F238E27FC236}">
                <a16:creationId xmlns:a16="http://schemas.microsoft.com/office/drawing/2014/main" id="{8092B5B9-2BFB-B3A3-6B9A-CC8DE0B0A6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5876" y="763743"/>
            <a:ext cx="4233545" cy="1691005"/>
          </a:xfrm>
          <a:prstGeom prst="rect">
            <a:avLst/>
          </a:prstGeom>
          <a:noFill/>
          <a:ln>
            <a:noFill/>
          </a:ln>
        </p:spPr>
      </p:pic>
    </p:spTree>
    <p:extLst>
      <p:ext uri="{BB962C8B-B14F-4D97-AF65-F5344CB8AC3E}">
        <p14:creationId xmlns:p14="http://schemas.microsoft.com/office/powerpoint/2010/main" val="242932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5EB4-FD25-8022-02DA-5117871556A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CB9D69-D53D-49CB-62BB-A502EAC33AAA}"/>
              </a:ext>
            </a:extLst>
          </p:cNvPr>
          <p:cNvSpPr>
            <a:spLocks noGrp="1"/>
          </p:cNvSpPr>
          <p:nvPr>
            <p:ph type="title"/>
          </p:nvPr>
        </p:nvSpPr>
        <p:spPr>
          <a:xfrm>
            <a:off x="462323" y="364814"/>
            <a:ext cx="11237098" cy="797859"/>
          </a:xfrm>
        </p:spPr>
        <p:txBody>
          <a:bodyPr>
            <a:normAutofit/>
          </a:bodyPr>
          <a:lstStyle/>
          <a:p>
            <a:r>
              <a:rPr lang="lt-LT" sz="3200" noProof="0" dirty="0"/>
              <a:t>17.5 Pirminio ir antrinio kontūro konfigūracija</a:t>
            </a:r>
          </a:p>
        </p:txBody>
      </p:sp>
      <p:sp>
        <p:nvSpPr>
          <p:cNvPr id="3" name="Marcador de contenido 2">
            <a:extLst>
              <a:ext uri="{FF2B5EF4-FFF2-40B4-BE49-F238E27FC236}">
                <a16:creationId xmlns:a16="http://schemas.microsoft.com/office/drawing/2014/main" id="{F927E964-3A5B-4DDA-A0B4-EAA2FC74D7C8}"/>
              </a:ext>
            </a:extLst>
          </p:cNvPr>
          <p:cNvSpPr>
            <a:spLocks noGrp="1"/>
          </p:cNvSpPr>
          <p:nvPr>
            <p:ph idx="1"/>
          </p:nvPr>
        </p:nvSpPr>
        <p:spPr>
          <a:xfrm>
            <a:off x="462323" y="1187211"/>
            <a:ext cx="10981817" cy="1887950"/>
          </a:xfrm>
        </p:spPr>
        <p:txBody>
          <a:bodyPr>
            <a:noAutofit/>
          </a:bodyPr>
          <a:lstStyle/>
          <a:p>
            <a:pPr marL="45720" indent="0">
              <a:buNone/>
            </a:pPr>
            <a:r>
              <a:rPr lang="lt-LT" sz="1700" b="1" noProof="0" dirty="0">
                <a:solidFill>
                  <a:srgbClr val="0070C0"/>
                </a:solidFill>
              </a:rPr>
              <a:t>Esmė</a:t>
            </a:r>
          </a:p>
          <a:p>
            <a:r>
              <a:rPr lang="lt-LT" sz="1700" noProof="0" dirty="0">
                <a:solidFill>
                  <a:srgbClr val="0070C0"/>
                </a:solidFill>
              </a:rPr>
              <a:t>Pirminės-antrinės konfigūracijos (kontūrai) naudojamos, kai šilumos siurblio cirkuliacinis siurblys negali kompensuoti skirstomojo tinklo hidraulinio pasipriešinimo. 
Pirminis kontūras tiekia šilumos siurblį savo cirkuliaciniu siurbliu, o antrinis kontūras tiekia šiluma  į skleidėjų įrenginius naudodamas nepriklausomus siurblius
Hidraulinis separatorius jungia abu kontūrus, leidžiant šilumos perdavimą, nesukeliant reikalavimo abiem kontūrams veikti tuo pačiu srautu. Toks išdėstymas užtikrina stabilų veikimą, nepriklausomai nuo to, kiek šildymo zonų yra atidaryta ar uždaryta.</a:t>
            </a:r>
          </a:p>
        </p:txBody>
      </p:sp>
      <p:pic>
        <p:nvPicPr>
          <p:cNvPr id="4" name="Imagen 3">
            <a:extLst>
              <a:ext uri="{FF2B5EF4-FFF2-40B4-BE49-F238E27FC236}">
                <a16:creationId xmlns:a16="http://schemas.microsoft.com/office/drawing/2014/main" id="{60AC546D-0240-3978-4099-33AD18A78E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1814" y="3240860"/>
            <a:ext cx="5650095" cy="2472287"/>
          </a:xfrm>
          <a:prstGeom prst="rect">
            <a:avLst/>
          </a:prstGeom>
          <a:noFill/>
          <a:ln>
            <a:noFill/>
          </a:ln>
        </p:spPr>
      </p:pic>
      <p:pic>
        <p:nvPicPr>
          <p:cNvPr id="5" name="Imagen 4">
            <a:extLst>
              <a:ext uri="{FF2B5EF4-FFF2-40B4-BE49-F238E27FC236}">
                <a16:creationId xmlns:a16="http://schemas.microsoft.com/office/drawing/2014/main" id="{85F4BB17-3970-84F2-1A65-FEAEF8E113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9012" y="3240860"/>
            <a:ext cx="2382400" cy="1486520"/>
          </a:xfrm>
          <a:prstGeom prst="rect">
            <a:avLst/>
          </a:prstGeom>
          <a:noFill/>
          <a:ln>
            <a:noFill/>
          </a:ln>
        </p:spPr>
      </p:pic>
      <p:sp>
        <p:nvSpPr>
          <p:cNvPr id="8" name="CuadroTexto 7">
            <a:extLst>
              <a:ext uri="{FF2B5EF4-FFF2-40B4-BE49-F238E27FC236}">
                <a16:creationId xmlns:a16="http://schemas.microsoft.com/office/drawing/2014/main" id="{3C3A174D-7955-1746-ECF5-05F0F0D33443}"/>
              </a:ext>
            </a:extLst>
          </p:cNvPr>
          <p:cNvSpPr txBox="1"/>
          <p:nvPr/>
        </p:nvSpPr>
        <p:spPr>
          <a:xfrm>
            <a:off x="945227" y="4605151"/>
            <a:ext cx="4330344" cy="1107996"/>
          </a:xfrm>
          <a:prstGeom prst="rect">
            <a:avLst/>
          </a:prstGeom>
          <a:noFill/>
        </p:spPr>
        <p:txBody>
          <a:bodyPr wrap="square">
            <a:spAutoFit/>
          </a:bodyPr>
          <a:lstStyle/>
          <a:p>
            <a:r>
              <a:rPr lang="lt-LT" sz="1200" noProof="0" dirty="0">
                <a:solidFill>
                  <a:srgbClr val="0070C0"/>
                </a:solidFill>
                <a:latin typeface="Corbel" panose="020B0503020204020204" pitchFamily="34" charset="0"/>
                <a:ea typeface="Calibri" panose="020F0502020204030204" pitchFamily="34" charset="0"/>
                <a:cs typeface="Times New Roman" panose="02020603050405020304" pitchFamily="18" charset="0"/>
                <a:sym typeface="Wingdings" panose="05000000000000000000" pitchFamily="2" charset="2"/>
              </a:rPr>
              <a:t> </a:t>
            </a:r>
            <a:r>
              <a:rPr lang="lt-LT" noProof="0" dirty="0"/>
              <a:t>  </a:t>
            </a:r>
            <a:r>
              <a:rPr lang="lt-LT" sz="1200" noProof="0" dirty="0">
                <a:solidFill>
                  <a:srgbClr val="0070C0"/>
                </a:solidFill>
                <a:latin typeface="Corbel" panose="020B0503020204020204" pitchFamily="34" charset="0"/>
                <a:ea typeface="Calibri" panose="020F0502020204030204" pitchFamily="34" charset="0"/>
                <a:cs typeface="Times New Roman" panose="02020603050405020304" pitchFamily="18" charset="0"/>
                <a:sym typeface="Wingdings" panose="05000000000000000000" pitchFamily="2" charset="2"/>
              </a:rPr>
              <a:t>Pagalvokite apie pirminį ir antrinį kontūrą kaip apie du kelius, sujungtus žiedine sankryža. Kiekvienas kelias turi savo eismo greitį ir intensyvumą, tačiau žiedinė sankryža leidžia transporto priemonėms pervažiuoti  iš vieno kelio į kitą, neverčiant abiejų kelių turėti vienodas eismo sąlygas.</a:t>
            </a:r>
            <a:endParaRPr lang="lt-LT" sz="1200" i="1" noProof="0" dirty="0">
              <a:solidFill>
                <a:srgbClr val="0070C0"/>
              </a:solidFill>
              <a:latin typeface="Corbel" panose="020B0503020204020204" pitchFamily="34" charset="0"/>
            </a:endParaRPr>
          </a:p>
        </p:txBody>
      </p:sp>
    </p:spTree>
    <p:extLst>
      <p:ext uri="{BB962C8B-B14F-4D97-AF65-F5344CB8AC3E}">
        <p14:creationId xmlns:p14="http://schemas.microsoft.com/office/powerpoint/2010/main" val="1668532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5EB4-FD25-8022-02DA-5117871556A4}"/>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927E964-3A5B-4DDA-A0B4-EAA2FC74D7C8}"/>
              </a:ext>
            </a:extLst>
          </p:cNvPr>
          <p:cNvSpPr>
            <a:spLocks noGrp="1"/>
          </p:cNvSpPr>
          <p:nvPr>
            <p:ph idx="1"/>
          </p:nvPr>
        </p:nvSpPr>
        <p:spPr>
          <a:xfrm>
            <a:off x="462323" y="1187210"/>
            <a:ext cx="9407541" cy="2036757"/>
          </a:xfrm>
        </p:spPr>
        <p:txBody>
          <a:bodyPr>
            <a:noAutofit/>
          </a:bodyPr>
          <a:lstStyle/>
          <a:p>
            <a:pPr marL="45720" indent="0">
              <a:buNone/>
            </a:pPr>
            <a:r>
              <a:rPr lang="lt-LT" sz="1700" b="1" noProof="0" dirty="0">
                <a:solidFill>
                  <a:srgbClr val="0070C0"/>
                </a:solidFill>
              </a:rPr>
              <a:t>Hidraulinis separatorius</a:t>
            </a:r>
          </a:p>
          <a:p>
            <a:r>
              <a:rPr lang="lt-LT" sz="1700" noProof="0" dirty="0">
                <a:solidFill>
                  <a:srgbClr val="0070C0"/>
                </a:solidFill>
              </a:rPr>
              <a:t>Hidraulinis separatorius yra didelio skerpjūvio indas, kuris sumažina vandens greitį iki ~ 0,2 m/s, sukuriant nereikšmingą slėgio kritimą tarp kontūrų. Tai leidžia užtikrinti savarankišką siurblių darbą ir taip pat garantuoja oro bei nešvarumų atskyrimą.</a:t>
            </a:r>
          </a:p>
          <a:p>
            <a:r>
              <a:rPr lang="lt-LT" sz="1700" noProof="0" dirty="0">
                <a:solidFill>
                  <a:srgbClr val="0070C0"/>
                </a:solidFill>
              </a:rPr>
              <a:t>Separatoriaus skersmuo (dydis) parenkamas pagal didžiausią srautą arba pagal praktinę taisyklę, kad jo skersmuo turėtų būti maždaug tris kartus didesnis už didžiausio prijungto vamzdžio skersmenį. Tipinis separatoriaus aukštis yra keturis–šešis kartus didesnis už jo skersmenį.</a:t>
            </a:r>
          </a:p>
        </p:txBody>
      </p:sp>
      <p:sp>
        <p:nvSpPr>
          <p:cNvPr id="6" name="Título 1">
            <a:extLst>
              <a:ext uri="{FF2B5EF4-FFF2-40B4-BE49-F238E27FC236}">
                <a16:creationId xmlns:a16="http://schemas.microsoft.com/office/drawing/2014/main" id="{1182C668-E739-9597-7294-8095AAB8511B}"/>
              </a:ext>
            </a:extLst>
          </p:cNvPr>
          <p:cNvSpPr>
            <a:spLocks noGrp="1"/>
          </p:cNvSpPr>
          <p:nvPr>
            <p:ph type="title"/>
          </p:nvPr>
        </p:nvSpPr>
        <p:spPr>
          <a:xfrm>
            <a:off x="462323" y="364814"/>
            <a:ext cx="11237098" cy="797859"/>
          </a:xfrm>
        </p:spPr>
        <p:txBody>
          <a:bodyPr>
            <a:normAutofit/>
          </a:bodyPr>
          <a:lstStyle/>
          <a:p>
            <a:r>
              <a:rPr lang="lt-LT" sz="3200" noProof="0" dirty="0"/>
              <a:t>17.5 Pirminio ir antrinio kontūro konfigūracija</a:t>
            </a:r>
          </a:p>
        </p:txBody>
      </p:sp>
      <p:pic>
        <p:nvPicPr>
          <p:cNvPr id="7" name="Imagen 6">
            <a:extLst>
              <a:ext uri="{FF2B5EF4-FFF2-40B4-BE49-F238E27FC236}">
                <a16:creationId xmlns:a16="http://schemas.microsoft.com/office/drawing/2014/main" id="{F1816D39-46AF-6B8D-FC97-17CF5BE32248}"/>
              </a:ext>
            </a:extLst>
          </p:cNvPr>
          <p:cNvPicPr>
            <a:picLocks noChangeAspect="1"/>
          </p:cNvPicPr>
          <p:nvPr/>
        </p:nvPicPr>
        <p:blipFill>
          <a:blip r:embed="rId2"/>
          <a:stretch>
            <a:fillRect/>
          </a:stretch>
        </p:blipFill>
        <p:spPr>
          <a:xfrm>
            <a:off x="9869864" y="1187210"/>
            <a:ext cx="1551940" cy="3979545"/>
          </a:xfrm>
          <a:prstGeom prst="rect">
            <a:avLst/>
          </a:prstGeom>
        </p:spPr>
      </p:pic>
      <p:pic>
        <p:nvPicPr>
          <p:cNvPr id="8" name="Imagen 7">
            <a:extLst>
              <a:ext uri="{FF2B5EF4-FFF2-40B4-BE49-F238E27FC236}">
                <a16:creationId xmlns:a16="http://schemas.microsoft.com/office/drawing/2014/main" id="{43B1F24F-D67B-6107-4CF0-57C83E6B87C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8683" y="3152445"/>
            <a:ext cx="4824210" cy="1925716"/>
          </a:xfrm>
          <a:prstGeom prst="rect">
            <a:avLst/>
          </a:prstGeom>
          <a:noFill/>
        </p:spPr>
      </p:pic>
    </p:spTree>
    <p:extLst>
      <p:ext uri="{BB962C8B-B14F-4D97-AF65-F5344CB8AC3E}">
        <p14:creationId xmlns:p14="http://schemas.microsoft.com/office/powerpoint/2010/main" val="4191889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5EB4-FD25-8022-02DA-5117871556A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CB9D69-D53D-49CB-62BB-A502EAC33AAA}"/>
              </a:ext>
            </a:extLst>
          </p:cNvPr>
          <p:cNvSpPr>
            <a:spLocks noGrp="1"/>
          </p:cNvSpPr>
          <p:nvPr>
            <p:ph type="title"/>
          </p:nvPr>
        </p:nvSpPr>
        <p:spPr>
          <a:xfrm>
            <a:off x="462323" y="364814"/>
            <a:ext cx="11237098" cy="797859"/>
          </a:xfrm>
        </p:spPr>
        <p:txBody>
          <a:bodyPr>
            <a:normAutofit/>
          </a:bodyPr>
          <a:lstStyle/>
          <a:p>
            <a:r>
              <a:rPr lang="lt-LT" sz="3200" noProof="0" dirty="0"/>
              <a:t>17.6 Kiti komponentai</a:t>
            </a:r>
          </a:p>
        </p:txBody>
      </p:sp>
      <p:sp>
        <p:nvSpPr>
          <p:cNvPr id="3" name="Marcador de contenido 2">
            <a:extLst>
              <a:ext uri="{FF2B5EF4-FFF2-40B4-BE49-F238E27FC236}">
                <a16:creationId xmlns:a16="http://schemas.microsoft.com/office/drawing/2014/main" id="{F927E964-3A5B-4DDA-A0B4-EAA2FC74D7C8}"/>
              </a:ext>
            </a:extLst>
          </p:cNvPr>
          <p:cNvSpPr>
            <a:spLocks noGrp="1"/>
          </p:cNvSpPr>
          <p:nvPr>
            <p:ph idx="1"/>
          </p:nvPr>
        </p:nvSpPr>
        <p:spPr>
          <a:xfrm>
            <a:off x="492579" y="1083515"/>
            <a:ext cx="5051324" cy="4506580"/>
          </a:xfrm>
        </p:spPr>
        <p:txBody>
          <a:bodyPr>
            <a:noAutofit/>
          </a:bodyPr>
          <a:lstStyle/>
          <a:p>
            <a:pPr marL="45720" indent="0">
              <a:buNone/>
            </a:pPr>
            <a:r>
              <a:rPr lang="lt-LT" sz="1700" noProof="0" dirty="0">
                <a:solidFill>
                  <a:srgbClr val="0070C0"/>
                </a:solidFill>
              </a:rPr>
              <a:t>Pagalbiniai komponentai užtikrina saugų ir patikimą veikimą. </a:t>
            </a:r>
          </a:p>
          <a:p>
            <a:r>
              <a:rPr lang="lt-LT" sz="1700" b="1" noProof="0" dirty="0">
                <a:solidFill>
                  <a:srgbClr val="0070C0"/>
                </a:solidFill>
              </a:rPr>
              <a:t>Apsauginiai vožtuvai </a:t>
            </a:r>
            <a:r>
              <a:rPr lang="lt-LT" sz="1700" noProof="0" dirty="0">
                <a:solidFill>
                  <a:srgbClr val="0070C0"/>
                </a:solidFill>
              </a:rPr>
              <a:t>apsaugo nuo per didelio slėgio, paprastai atsidaro nuo 3 iki 10 barų
</a:t>
            </a:r>
            <a:r>
              <a:rPr lang="lt-LT" sz="1700" b="1" dirty="0">
                <a:solidFill>
                  <a:srgbClr val="0070C0"/>
                </a:solidFill>
              </a:rPr>
              <a:t>P</a:t>
            </a:r>
            <a:r>
              <a:rPr lang="lt-LT" sz="1700" b="1" noProof="0" dirty="0">
                <a:solidFill>
                  <a:srgbClr val="0070C0"/>
                </a:solidFill>
              </a:rPr>
              <a:t>lėtimo indai </a:t>
            </a:r>
            <a:r>
              <a:rPr lang="lt-LT" sz="1700" noProof="0" dirty="0">
                <a:solidFill>
                  <a:srgbClr val="0070C0"/>
                </a:solidFill>
              </a:rPr>
              <a:t>kompensuoja šiluminį vandens plėtimąsi; jų tūris gali būti apskaičiuotas analitiškai arba įvertinti kaip maždaug 5 % viso sistemos tūrio šilumos siurblių sistemose.
</a:t>
            </a:r>
            <a:r>
              <a:rPr lang="lt-LT" sz="1700" b="1" noProof="0" dirty="0">
                <a:solidFill>
                  <a:srgbClr val="0070C0"/>
                </a:solidFill>
              </a:rPr>
              <a:t>Oro angos ir deaeratoriai </a:t>
            </a:r>
            <a:r>
              <a:rPr lang="lt-LT" sz="1700" noProof="0" dirty="0">
                <a:solidFill>
                  <a:srgbClr val="0070C0"/>
                </a:solidFill>
              </a:rPr>
              <a:t>pašalina įstrigusį ir ištirpusį orą, kad būtų išvengta korozijos ir kavitacijos </a:t>
            </a:r>
            <a:r>
              <a:rPr lang="lt-LT" sz="1700" dirty="0">
                <a:solidFill>
                  <a:srgbClr val="0070C0"/>
                </a:solidFill>
              </a:rPr>
              <a:t>siurbyje</a:t>
            </a:r>
            <a:r>
              <a:rPr lang="lt-LT" sz="1700" noProof="0" dirty="0">
                <a:solidFill>
                  <a:srgbClr val="0070C0"/>
                </a:solidFill>
              </a:rPr>
              <a:t>
</a:t>
            </a:r>
            <a:r>
              <a:rPr lang="lt-LT" sz="1700" b="1" noProof="0" dirty="0">
                <a:solidFill>
                  <a:srgbClr val="0070C0"/>
                </a:solidFill>
              </a:rPr>
              <a:t>Nešvarumų separatoriai ir magnetiniai filtrai </a:t>
            </a:r>
            <a:r>
              <a:rPr lang="lt-LT" sz="1700" noProof="0" dirty="0">
                <a:solidFill>
                  <a:srgbClr val="0070C0"/>
                </a:solidFill>
              </a:rPr>
              <a:t>surenka nešvarumus ir magnetitą, apsaugo šilumokaičius ir vožtuvus bei išsaugo sistemos efektyvumą.</a:t>
            </a:r>
          </a:p>
        </p:txBody>
      </p:sp>
      <p:pic>
        <p:nvPicPr>
          <p:cNvPr id="4" name="Imagen 3">
            <a:extLst>
              <a:ext uri="{FF2B5EF4-FFF2-40B4-BE49-F238E27FC236}">
                <a16:creationId xmlns:a16="http://schemas.microsoft.com/office/drawing/2014/main" id="{713EA2A9-9E19-603D-B3CB-963C206B0B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3903" y="1628480"/>
            <a:ext cx="6303720" cy="3601039"/>
          </a:xfrm>
          <a:prstGeom prst="rect">
            <a:avLst/>
          </a:prstGeom>
          <a:noFill/>
          <a:ln>
            <a:noFill/>
          </a:ln>
        </p:spPr>
      </p:pic>
    </p:spTree>
    <p:extLst>
      <p:ext uri="{BB962C8B-B14F-4D97-AF65-F5344CB8AC3E}">
        <p14:creationId xmlns:p14="http://schemas.microsoft.com/office/powerpoint/2010/main" val="3790555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5EB4-FD25-8022-02DA-5117871556A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CB9D69-D53D-49CB-62BB-A502EAC33AAA}"/>
              </a:ext>
            </a:extLst>
          </p:cNvPr>
          <p:cNvSpPr>
            <a:spLocks noGrp="1"/>
          </p:cNvSpPr>
          <p:nvPr>
            <p:ph type="title"/>
          </p:nvPr>
        </p:nvSpPr>
        <p:spPr>
          <a:xfrm>
            <a:off x="462323" y="364814"/>
            <a:ext cx="11237098" cy="797859"/>
          </a:xfrm>
        </p:spPr>
        <p:txBody>
          <a:bodyPr>
            <a:normAutofit/>
          </a:bodyPr>
          <a:lstStyle/>
          <a:p>
            <a:r>
              <a:rPr lang="lt-LT" sz="3200" noProof="0" dirty="0"/>
              <a:t>17.7 Hibridinės sistemos</a:t>
            </a:r>
          </a:p>
        </p:txBody>
      </p:sp>
      <p:sp>
        <p:nvSpPr>
          <p:cNvPr id="3" name="Marcador de contenido 2">
            <a:extLst>
              <a:ext uri="{FF2B5EF4-FFF2-40B4-BE49-F238E27FC236}">
                <a16:creationId xmlns:a16="http://schemas.microsoft.com/office/drawing/2014/main" id="{F927E964-3A5B-4DDA-A0B4-EAA2FC74D7C8}"/>
              </a:ext>
            </a:extLst>
          </p:cNvPr>
          <p:cNvSpPr>
            <a:spLocks noGrp="1"/>
          </p:cNvSpPr>
          <p:nvPr>
            <p:ph idx="1"/>
          </p:nvPr>
        </p:nvSpPr>
        <p:spPr>
          <a:xfrm>
            <a:off x="371197" y="1297651"/>
            <a:ext cx="5815929" cy="4262697"/>
          </a:xfrm>
        </p:spPr>
        <p:txBody>
          <a:bodyPr>
            <a:noAutofit/>
          </a:bodyPr>
          <a:lstStyle/>
          <a:p>
            <a:r>
              <a:rPr lang="lt-LT" sz="1800" noProof="0" dirty="0">
                <a:solidFill>
                  <a:srgbClr val="0070C0"/>
                </a:solidFill>
              </a:rPr>
              <a:t>Hibridinės sistemos </a:t>
            </a:r>
            <a:r>
              <a:rPr lang="lt-LT" sz="1800" dirty="0">
                <a:solidFill>
                  <a:srgbClr val="0070C0"/>
                </a:solidFill>
              </a:rPr>
              <a:t>ap</a:t>
            </a:r>
            <a:r>
              <a:rPr lang="lt-LT" sz="1800" noProof="0" dirty="0">
                <a:solidFill>
                  <a:srgbClr val="0070C0"/>
                </a:solidFill>
              </a:rPr>
              <a:t>jungia šilumos siurblį su boileriu, kad užtikrintų efektyvumą ir didžiausią galią. 
Šilumos siurblys naudojamas baziniams poreikiams padengti vidutinėmis veikimo sąlygomis, o boileris užtikrina poreikių patenkinimą kai iškyla klausimas dėl  didelių temperatūro pokyčių. 
Pavyzdžiui, pav. parodytas vieno pastato kaupiamasis šilumos poreikis ir atitinkamos šilumos siurblio gamybos kreivės skirtingam šilumos siurblių skaičiui (N = 2, 5, 8 ir 10). Padidinant šilumos siurblių pajėgumą nuo dviejų iki dešimties vienetų, poreikio  patenkinimas gali išaugti nuo maždaug 51 % iki daugiau nei 99 %, tuo tarpu SCOP išlieka beveik pastovus, apie 2,3–2,4.
Tai iliustruoja mažėjantį efektyvumą virš tam tikro padengimo lygio ir pagrindžia hibridinių sistemų naudojimą.</a:t>
            </a:r>
            <a:endParaRPr lang="lt-LT" sz="1700" noProof="0" dirty="0">
              <a:solidFill>
                <a:srgbClr val="0070C0"/>
              </a:solidFill>
            </a:endParaRPr>
          </a:p>
        </p:txBody>
      </p:sp>
      <p:pic>
        <p:nvPicPr>
          <p:cNvPr id="4" name="Imagen 3" descr="A group of graphs showing different types of power&#10;&#10;AI-generated content may be incorrect.">
            <a:extLst>
              <a:ext uri="{FF2B5EF4-FFF2-40B4-BE49-F238E27FC236}">
                <a16:creationId xmlns:a16="http://schemas.microsoft.com/office/drawing/2014/main" id="{EC244A7A-08C3-9885-991A-CB791CA10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0571" y="981294"/>
            <a:ext cx="5610232" cy="4420978"/>
          </a:xfrm>
          <a:prstGeom prst="rect">
            <a:avLst/>
          </a:prstGeom>
        </p:spPr>
      </p:pic>
    </p:spTree>
    <p:extLst>
      <p:ext uri="{BB962C8B-B14F-4D97-AF65-F5344CB8AC3E}">
        <p14:creationId xmlns:p14="http://schemas.microsoft.com/office/powerpoint/2010/main" val="4163564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5EB4-FD25-8022-02DA-5117871556A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CB9D69-D53D-49CB-62BB-A502EAC33AAA}"/>
              </a:ext>
            </a:extLst>
          </p:cNvPr>
          <p:cNvSpPr>
            <a:spLocks noGrp="1"/>
          </p:cNvSpPr>
          <p:nvPr>
            <p:ph type="title"/>
          </p:nvPr>
        </p:nvSpPr>
        <p:spPr>
          <a:xfrm>
            <a:off x="462323" y="364814"/>
            <a:ext cx="11237098" cy="797859"/>
          </a:xfrm>
        </p:spPr>
        <p:txBody>
          <a:bodyPr>
            <a:normAutofit/>
          </a:bodyPr>
          <a:lstStyle/>
          <a:p>
            <a:r>
              <a:rPr lang="lt-LT" sz="3200" noProof="0" dirty="0"/>
              <a:t>17.7 Hibridinės sistemos</a:t>
            </a:r>
          </a:p>
        </p:txBody>
      </p:sp>
      <p:sp>
        <p:nvSpPr>
          <p:cNvPr id="3" name="Marcador de contenido 2">
            <a:extLst>
              <a:ext uri="{FF2B5EF4-FFF2-40B4-BE49-F238E27FC236}">
                <a16:creationId xmlns:a16="http://schemas.microsoft.com/office/drawing/2014/main" id="{F927E964-3A5B-4DDA-A0B4-EAA2FC74D7C8}"/>
              </a:ext>
            </a:extLst>
          </p:cNvPr>
          <p:cNvSpPr>
            <a:spLocks noGrp="1"/>
          </p:cNvSpPr>
          <p:nvPr>
            <p:ph idx="1"/>
          </p:nvPr>
        </p:nvSpPr>
        <p:spPr>
          <a:xfrm>
            <a:off x="462323" y="1187210"/>
            <a:ext cx="6381537" cy="4262697"/>
          </a:xfrm>
        </p:spPr>
        <p:txBody>
          <a:bodyPr>
            <a:noAutofit/>
          </a:bodyPr>
          <a:lstStyle/>
          <a:p>
            <a:r>
              <a:rPr lang="lt-LT" sz="1600" noProof="0" dirty="0">
                <a:solidFill>
                  <a:srgbClr val="0070C0"/>
                </a:solidFill>
              </a:rPr>
              <a:t>Inercinis hidraulinis separatorius leidžia lengvai integruoti šilumos siurblį ir katilą, hidrauliškai atjungiant jų kontūrus, išlaikant tinkamas darbo sąlygas, nes dėl tinkamo sujungimo išdėstymo ir srauto sluoksniavimo
Srautas iš boilerio jungiasi viršutiniame taške, šilumos siurblio srautas teka tiesiai iš jo; Katilo grįžtantis srautas jungiasi prie trečiojo taško iš viršaus, o šilumos siurblys paduoda grįžtantį srautas į žemiausią tašką, aušinimo kontūras yra priešingoje pusėje.
Separatorius leidžia savarankiškai arba lygiagrečiai veikti katilui ir šilumos siurbliui, su dalinai vidiniu praleidimu, kad būtų išsaugota hidraulinė pusiausvyra; Vėsinimo režimu sistemoje veikia tik šilumos siurblys.
Jis atlieka dvigubą funkciją: atskiria pirminio generatoriaus kontūrą nuo antrinio paskirstymo kontūro ir užtikrina minimalų vandens kiekį, reikalingą šilumos siurblio veikimui, naudojant mažo greičio zoną, kad neutralizuotų slėgio skirtumus ir supaprastintų sistemos projektavimą.</a:t>
            </a:r>
          </a:p>
        </p:txBody>
      </p:sp>
      <p:pic>
        <p:nvPicPr>
          <p:cNvPr id="4" name="Imagen 3">
            <a:extLst>
              <a:ext uri="{FF2B5EF4-FFF2-40B4-BE49-F238E27FC236}">
                <a16:creationId xmlns:a16="http://schemas.microsoft.com/office/drawing/2014/main" id="{4F545900-AE62-B535-988F-7E3F3DF7B225}"/>
              </a:ext>
            </a:extLst>
          </p:cNvPr>
          <p:cNvPicPr>
            <a:picLocks noChangeAspect="1"/>
          </p:cNvPicPr>
          <p:nvPr/>
        </p:nvPicPr>
        <p:blipFill>
          <a:blip r:embed="rId2"/>
          <a:stretch>
            <a:fillRect/>
          </a:stretch>
        </p:blipFill>
        <p:spPr>
          <a:xfrm>
            <a:off x="7003122" y="533254"/>
            <a:ext cx="4835176" cy="4396965"/>
          </a:xfrm>
          <a:prstGeom prst="rect">
            <a:avLst/>
          </a:prstGeom>
        </p:spPr>
      </p:pic>
      <p:sp>
        <p:nvSpPr>
          <p:cNvPr id="5" name="Marcador de contenido 2">
            <a:extLst>
              <a:ext uri="{FF2B5EF4-FFF2-40B4-BE49-F238E27FC236}">
                <a16:creationId xmlns:a16="http://schemas.microsoft.com/office/drawing/2014/main" id="{3B13713A-C23C-3D02-13FB-09D4FC355ED7}"/>
              </a:ext>
            </a:extLst>
          </p:cNvPr>
          <p:cNvSpPr txBox="1">
            <a:spLocks/>
          </p:cNvSpPr>
          <p:nvPr/>
        </p:nvSpPr>
        <p:spPr>
          <a:xfrm>
            <a:off x="7121615" y="5040445"/>
            <a:ext cx="4117200" cy="577563"/>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sz="1600" noProof="0" dirty="0">
                <a:solidFill>
                  <a:srgbClr val="FF9900"/>
                </a:solidFill>
              </a:rPr>
              <a:t>Darbo režimai: (A) tik katilas, (B) tik šilumos siurblys; (C) abu šaltiniai; (D) aušinimo režimas</a:t>
            </a:r>
          </a:p>
        </p:txBody>
      </p:sp>
    </p:spTree>
    <p:extLst>
      <p:ext uri="{BB962C8B-B14F-4D97-AF65-F5344CB8AC3E}">
        <p14:creationId xmlns:p14="http://schemas.microsoft.com/office/powerpoint/2010/main" val="22898515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AF904-8D25-7E25-096C-23F81B6A46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A6ADC7-60EC-E8AD-7DB9-2D28F3A26AF8}"/>
              </a:ext>
            </a:extLst>
          </p:cNvPr>
          <p:cNvSpPr>
            <a:spLocks noGrp="1"/>
          </p:cNvSpPr>
          <p:nvPr>
            <p:ph type="title"/>
          </p:nvPr>
        </p:nvSpPr>
        <p:spPr/>
        <p:txBody>
          <a:bodyPr/>
          <a:lstStyle/>
          <a:p>
            <a:r>
              <a:rPr lang="lt-LT" noProof="0" dirty="0"/>
              <a:t>18 užsiėmimas</a:t>
            </a:r>
          </a:p>
        </p:txBody>
      </p:sp>
      <p:sp>
        <p:nvSpPr>
          <p:cNvPr id="3" name="Text Placeholder 2">
            <a:extLst>
              <a:ext uri="{FF2B5EF4-FFF2-40B4-BE49-F238E27FC236}">
                <a16:creationId xmlns:a16="http://schemas.microsoft.com/office/drawing/2014/main" id="{2164019F-680D-6CB8-DDE7-EAC7FFD6E892}"/>
              </a:ext>
            </a:extLst>
          </p:cNvPr>
          <p:cNvSpPr>
            <a:spLocks noGrp="1"/>
          </p:cNvSpPr>
          <p:nvPr>
            <p:ph type="body" idx="1"/>
          </p:nvPr>
        </p:nvSpPr>
        <p:spPr/>
        <p:txBody>
          <a:bodyPr/>
          <a:lstStyle/>
          <a:p>
            <a:r>
              <a:rPr lang="lt-LT" noProof="0" dirty="0"/>
              <a:t>Reprezentatyvių sistemų schemų rinkinys</a:t>
            </a:r>
          </a:p>
        </p:txBody>
      </p:sp>
    </p:spTree>
    <p:extLst>
      <p:ext uri="{BB962C8B-B14F-4D97-AF65-F5344CB8AC3E}">
        <p14:creationId xmlns:p14="http://schemas.microsoft.com/office/powerpoint/2010/main" val="373609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83BC4-C766-AEAB-A70F-89DADD2E34D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3B50E3B-F8B9-3C09-9B02-A6F22D6E7639}"/>
              </a:ext>
            </a:extLst>
          </p:cNvPr>
          <p:cNvSpPr>
            <a:spLocks noGrp="1"/>
          </p:cNvSpPr>
          <p:nvPr>
            <p:ph type="title"/>
          </p:nvPr>
        </p:nvSpPr>
        <p:spPr>
          <a:xfrm>
            <a:off x="639146" y="511632"/>
            <a:ext cx="10382026" cy="933447"/>
          </a:xfrm>
        </p:spPr>
        <p:txBody>
          <a:bodyPr/>
          <a:lstStyle/>
          <a:p>
            <a:r>
              <a:rPr lang="lt-LT" sz="3600" u="sng" noProof="0" dirty="0">
                <a:solidFill>
                  <a:srgbClr val="00B0F0"/>
                </a:solidFill>
              </a:rPr>
              <a:t>18 užsiėmimo tikslai</a:t>
            </a:r>
          </a:p>
        </p:txBody>
      </p:sp>
      <p:sp>
        <p:nvSpPr>
          <p:cNvPr id="3" name="Marcador de contenido 2">
            <a:extLst>
              <a:ext uri="{FF2B5EF4-FFF2-40B4-BE49-F238E27FC236}">
                <a16:creationId xmlns:a16="http://schemas.microsoft.com/office/drawing/2014/main" id="{21A0BED6-4E2F-341D-CA21-C7A4B03170E8}"/>
              </a:ext>
            </a:extLst>
          </p:cNvPr>
          <p:cNvSpPr>
            <a:spLocks noGrp="1"/>
          </p:cNvSpPr>
          <p:nvPr>
            <p:ph idx="1"/>
          </p:nvPr>
        </p:nvSpPr>
        <p:spPr>
          <a:xfrm>
            <a:off x="727015" y="1869287"/>
            <a:ext cx="10379374" cy="3800250"/>
          </a:xfrm>
        </p:spPr>
        <p:txBody>
          <a:bodyPr>
            <a:normAutofit/>
          </a:bodyPr>
          <a:lstStyle/>
          <a:p>
            <a:pPr marL="502920" indent="-457200">
              <a:buFont typeface="+mj-lt"/>
              <a:buAutoNum type="arabicPeriod"/>
            </a:pPr>
            <a:r>
              <a:rPr lang="lt-LT" noProof="0" dirty="0">
                <a:solidFill>
                  <a:srgbClr val="0070C0"/>
                </a:solidFill>
              </a:rPr>
              <a:t>Suprasti, kaip tipinės hidraulinės sistemos schemos gyvenamuosiuose ir mažos galios šilumos siurblių įrengimuose yra sukonfigūruotos, naudojant įprastus komponentus, tokius kaip šilumos siurbliai, kaupimo talpos, separatoriai, vožtuvai ir paskirstymo kontūrai.</a:t>
            </a:r>
          </a:p>
          <a:p>
            <a:pPr marL="502920" indent="-457200">
              <a:buFont typeface="+mj-lt"/>
              <a:buAutoNum type="arabicPeriod"/>
            </a:pPr>
            <a:r>
              <a:rPr lang="lt-LT" noProof="0" dirty="0">
                <a:solidFill>
                  <a:srgbClr val="0070C0"/>
                </a:solidFill>
              </a:rPr>
              <a:t>Palyginti skirtingus sistemos išdėstymus (tiesioginio prijungimo, pirminės/antrinės, kelių šilumos skleidėjų, kelių vienetų, geotermines ir hibridines sistemas) ir nustatyti sąlygas, kuriomis kiekviena schema yra tinkama.</a:t>
            </a:r>
          </a:p>
          <a:p>
            <a:pPr marL="502920" indent="-457200">
              <a:buFont typeface="+mj-lt"/>
              <a:buAutoNum type="arabicPeriod"/>
            </a:pPr>
            <a:r>
              <a:rPr lang="lt-LT" noProof="0" dirty="0">
                <a:solidFill>
                  <a:srgbClr val="0070C0"/>
                </a:solidFill>
              </a:rPr>
              <a:t>Naudoti pateiktas schemas kaip praktinius atskaitos modelius, kad būtų galima pritaikyti, derinti ir individualizuoti šilumos siurblių ir hibridinių sistemų projektus pagal projekto reikalavimus, klimatą ir esamas instaliacija.</a:t>
            </a:r>
          </a:p>
        </p:txBody>
      </p:sp>
      <p:sp>
        <p:nvSpPr>
          <p:cNvPr id="4" name="Marcador de contenido 2">
            <a:extLst>
              <a:ext uri="{FF2B5EF4-FFF2-40B4-BE49-F238E27FC236}">
                <a16:creationId xmlns:a16="http://schemas.microsoft.com/office/drawing/2014/main" id="{D746BF91-F5FA-6896-0300-CE0B9583B09D}"/>
              </a:ext>
            </a:extLst>
          </p:cNvPr>
          <p:cNvSpPr txBox="1">
            <a:spLocks/>
          </p:cNvSpPr>
          <p:nvPr/>
        </p:nvSpPr>
        <p:spPr>
          <a:xfrm>
            <a:off x="639146" y="1347956"/>
            <a:ext cx="10379374" cy="638995"/>
          </a:xfrm>
          <a:prstGeom prst="rect">
            <a:avLst/>
          </a:prstGeom>
          <a:noFill/>
          <a:ln>
            <a:noFill/>
          </a:ln>
        </p:spPr>
        <p:txBody>
          <a:bodyPr vert="horz" wrap="square" lIns="91440" tIns="45720" rIns="91440" bIns="45720" anchor="t" anchorCtr="0" compatLnSpc="1">
            <a:norm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noProof="0" dirty="0">
                <a:solidFill>
                  <a:srgbClr val="0070C0"/>
                </a:solidFill>
              </a:rPr>
              <a:t>Šio užsiėmimo pabaigoje dalyviai galės:</a:t>
            </a:r>
          </a:p>
        </p:txBody>
      </p:sp>
    </p:spTree>
    <p:extLst>
      <p:ext uri="{BB962C8B-B14F-4D97-AF65-F5344CB8AC3E}">
        <p14:creationId xmlns:p14="http://schemas.microsoft.com/office/powerpoint/2010/main" val="1801147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C6936-F2CF-2617-7ED1-390E7FDA597F}"/>
            </a:ext>
          </a:extLst>
        </p:cNvPr>
        <p:cNvGrpSpPr/>
        <p:nvPr/>
      </p:nvGrpSpPr>
      <p:grpSpPr>
        <a:xfrm>
          <a:off x="0" y="0"/>
          <a:ext cx="0" cy="0"/>
          <a:chOff x="0" y="0"/>
          <a:chExt cx="0" cy="0"/>
        </a:xfrm>
      </p:grpSpPr>
      <p:sp>
        <p:nvSpPr>
          <p:cNvPr id="158" name="Título 1">
            <a:extLst>
              <a:ext uri="{FF2B5EF4-FFF2-40B4-BE49-F238E27FC236}">
                <a16:creationId xmlns:a16="http://schemas.microsoft.com/office/drawing/2014/main" id="{8B7662FD-F422-A438-08D4-B5B469BB8B0B}"/>
              </a:ext>
            </a:extLst>
          </p:cNvPr>
          <p:cNvSpPr>
            <a:spLocks noGrp="1"/>
          </p:cNvSpPr>
          <p:nvPr>
            <p:ph type="title"/>
          </p:nvPr>
        </p:nvSpPr>
        <p:spPr>
          <a:xfrm>
            <a:off x="466812" y="373937"/>
            <a:ext cx="9875520" cy="636491"/>
          </a:xfrm>
        </p:spPr>
        <p:txBody>
          <a:bodyPr>
            <a:normAutofit/>
          </a:bodyPr>
          <a:lstStyle/>
          <a:p>
            <a:r>
              <a:rPr lang="lt-LT" sz="3600" u="sng" noProof="0" dirty="0">
                <a:solidFill>
                  <a:srgbClr val="00B0F0"/>
                </a:solidFill>
              </a:rPr>
              <a:t>18 užsiėmimo turinys</a:t>
            </a:r>
          </a:p>
        </p:txBody>
      </p:sp>
      <p:sp>
        <p:nvSpPr>
          <p:cNvPr id="2" name="Marcador de contenido 2">
            <a:extLst>
              <a:ext uri="{FF2B5EF4-FFF2-40B4-BE49-F238E27FC236}">
                <a16:creationId xmlns:a16="http://schemas.microsoft.com/office/drawing/2014/main" id="{75EDB8A7-6350-2BC5-8213-846AF88EB775}"/>
              </a:ext>
            </a:extLst>
          </p:cNvPr>
          <p:cNvSpPr>
            <a:spLocks noGrp="1"/>
          </p:cNvSpPr>
          <p:nvPr>
            <p:ph idx="1"/>
          </p:nvPr>
        </p:nvSpPr>
        <p:spPr>
          <a:xfrm>
            <a:off x="718137" y="1629590"/>
            <a:ext cx="10379374" cy="3800250"/>
          </a:xfrm>
        </p:spPr>
        <p:txBody>
          <a:bodyPr>
            <a:normAutofit/>
          </a:bodyPr>
          <a:lstStyle/>
          <a:p>
            <a:pPr marL="502920" indent="-457200">
              <a:buFont typeface="+mj-lt"/>
              <a:buAutoNum type="arabicPeriod"/>
            </a:pPr>
            <a:r>
              <a:rPr lang="lt-LT" noProof="0" dirty="0">
                <a:solidFill>
                  <a:srgbClr val="0070C0"/>
                </a:solidFill>
              </a:rPr>
              <a:t>Šioje pamokoje pristatoma dvylika tipinių šilumos siurblių sistemų schemų, kuriose taikomos 14–17 pamokose pateiktos sąvokos
Šiame pristatyme parenkamos trys reprezentatyvios schemos: paprasta visiškai elektrinė sistema, mišrių skleidėjų grįžtamoji sistema ir hibridinė šilumos siurblio-boilerio sistema. Visumoje šios schemos apima daugumą gyvenamųjų namų projektavimo situacijų, išlaikant aiškų konceptualų aiškumą.
Likusias schemas galima rasti rašytiniame pamokos skyriuje.</a:t>
            </a:r>
          </a:p>
        </p:txBody>
      </p:sp>
    </p:spTree>
    <p:extLst>
      <p:ext uri="{BB962C8B-B14F-4D97-AF65-F5344CB8AC3E}">
        <p14:creationId xmlns:p14="http://schemas.microsoft.com/office/powerpoint/2010/main" val="361571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upo 105">
            <a:extLst>
              <a:ext uri="{FF2B5EF4-FFF2-40B4-BE49-F238E27FC236}">
                <a16:creationId xmlns:a16="http://schemas.microsoft.com/office/drawing/2014/main" id="{7F9586AC-4C94-E586-944D-74DECF7E52B1}"/>
              </a:ext>
            </a:extLst>
          </p:cNvPr>
          <p:cNvGrpSpPr/>
          <p:nvPr/>
        </p:nvGrpSpPr>
        <p:grpSpPr>
          <a:xfrm>
            <a:off x="466812" y="912029"/>
            <a:ext cx="11270454" cy="4830424"/>
            <a:chOff x="249690" y="301306"/>
            <a:chExt cx="11977676" cy="5194477"/>
          </a:xfrm>
        </p:grpSpPr>
        <p:cxnSp>
          <p:nvCxnSpPr>
            <p:cNvPr id="107" name="Conector recto 106">
              <a:extLst>
                <a:ext uri="{FF2B5EF4-FFF2-40B4-BE49-F238E27FC236}">
                  <a16:creationId xmlns:a16="http://schemas.microsoft.com/office/drawing/2014/main" id="{5E17B26F-1120-E5B0-C092-F8870353EBE8}"/>
                </a:ext>
              </a:extLst>
            </p:cNvPr>
            <p:cNvCxnSpPr>
              <a:cxnSpLocks/>
              <a:stCxn id="123" idx="2"/>
              <a:endCxn id="128" idx="2"/>
            </p:cNvCxnSpPr>
            <p:nvPr/>
          </p:nvCxnSpPr>
          <p:spPr>
            <a:xfrm>
              <a:off x="6095999" y="2840010"/>
              <a:ext cx="17091" cy="167504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Conector recto 107">
              <a:extLst>
                <a:ext uri="{FF2B5EF4-FFF2-40B4-BE49-F238E27FC236}">
                  <a16:creationId xmlns:a16="http://schemas.microsoft.com/office/drawing/2014/main" id="{DEF99EF4-1C9F-37AF-9DF6-B8D551C6E624}"/>
                </a:ext>
              </a:extLst>
            </p:cNvPr>
            <p:cNvCxnSpPr>
              <a:cxnSpLocks/>
              <a:stCxn id="110" idx="2"/>
              <a:endCxn id="115" idx="2"/>
            </p:cNvCxnSpPr>
            <p:nvPr/>
          </p:nvCxnSpPr>
          <p:spPr>
            <a:xfrm>
              <a:off x="3832176" y="2840011"/>
              <a:ext cx="12602" cy="246174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09" name="Rectángulo: esquinas redondeadas 108">
              <a:extLst>
                <a:ext uri="{FF2B5EF4-FFF2-40B4-BE49-F238E27FC236}">
                  <a16:creationId xmlns:a16="http://schemas.microsoft.com/office/drawing/2014/main" id="{0A78E562-CB25-DD2E-5D34-E08359EF5EF3}"/>
                </a:ext>
              </a:extLst>
            </p:cNvPr>
            <p:cNvSpPr/>
            <p:nvPr/>
          </p:nvSpPr>
          <p:spPr>
            <a:xfrm>
              <a:off x="4713783" y="301306"/>
              <a:ext cx="2764432" cy="684461"/>
            </a:xfrm>
            <a:prstGeom prst="roundRect">
              <a:avLst/>
            </a:prstGeom>
            <a:solidFill>
              <a:schemeClr val="tx2">
                <a:lumMod val="75000"/>
                <a:lumOff val="25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b="1" noProof="0" dirty="0">
                  <a:solidFill>
                    <a:schemeClr val="bg1"/>
                  </a:solidFill>
                </a:rPr>
                <a:t>Šilumos siurblių eksploatacinės savybės [L14]</a:t>
              </a:r>
            </a:p>
          </p:txBody>
        </p:sp>
        <p:sp>
          <p:nvSpPr>
            <p:cNvPr id="110" name="Rectángulo: esquinas redondeadas 109">
              <a:extLst>
                <a:ext uri="{FF2B5EF4-FFF2-40B4-BE49-F238E27FC236}">
                  <a16:creationId xmlns:a16="http://schemas.microsoft.com/office/drawing/2014/main" id="{232DD608-5134-A819-B48E-451D1BA753F4}"/>
                </a:ext>
              </a:extLst>
            </p:cNvPr>
            <p:cNvSpPr/>
            <p:nvPr/>
          </p:nvSpPr>
          <p:spPr>
            <a:xfrm>
              <a:off x="2858526" y="2249461"/>
              <a:ext cx="1947300"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Bazinės ekspl. sąlygos [14.2]</a:t>
              </a:r>
            </a:p>
          </p:txBody>
        </p:sp>
        <p:sp>
          <p:nvSpPr>
            <p:cNvPr id="111" name="Rectángulo: esquinas redondeadas 110">
              <a:extLst>
                <a:ext uri="{FF2B5EF4-FFF2-40B4-BE49-F238E27FC236}">
                  <a16:creationId xmlns:a16="http://schemas.microsoft.com/office/drawing/2014/main" id="{6D9D23D1-B5BF-D06E-43D1-AF8DAA815329}"/>
                </a:ext>
              </a:extLst>
            </p:cNvPr>
            <p:cNvSpPr/>
            <p:nvPr/>
          </p:nvSpPr>
          <p:spPr>
            <a:xfrm>
              <a:off x="2903657" y="3096703"/>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Šaltinio temperatūra</a:t>
              </a:r>
            </a:p>
          </p:txBody>
        </p:sp>
        <p:sp>
          <p:nvSpPr>
            <p:cNvPr id="112" name="Rectángulo: esquinas redondeadas 111">
              <a:extLst>
                <a:ext uri="{FF2B5EF4-FFF2-40B4-BE49-F238E27FC236}">
                  <a16:creationId xmlns:a16="http://schemas.microsoft.com/office/drawing/2014/main" id="{110020E9-2637-D641-DC4B-6081A03D1B1B}"/>
                </a:ext>
              </a:extLst>
            </p:cNvPr>
            <p:cNvSpPr/>
            <p:nvPr/>
          </p:nvSpPr>
          <p:spPr>
            <a:xfrm>
              <a:off x="2791978" y="3563139"/>
              <a:ext cx="2089804"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Kaupiklio temperatūra</a:t>
              </a:r>
            </a:p>
          </p:txBody>
        </p:sp>
        <p:sp>
          <p:nvSpPr>
            <p:cNvPr id="113" name="Rectángulo: esquinas redondeadas 112">
              <a:extLst>
                <a:ext uri="{FF2B5EF4-FFF2-40B4-BE49-F238E27FC236}">
                  <a16:creationId xmlns:a16="http://schemas.microsoft.com/office/drawing/2014/main" id="{98195BAF-EE9A-207E-EC86-9CFDF40283E8}"/>
                </a:ext>
              </a:extLst>
            </p:cNvPr>
            <p:cNvSpPr/>
            <p:nvPr/>
          </p:nvSpPr>
          <p:spPr>
            <a:xfrm>
              <a:off x="2791978" y="4029575"/>
              <a:ext cx="2089804" cy="332160"/>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Temperatūros pokytis</a:t>
              </a:r>
            </a:p>
          </p:txBody>
        </p:sp>
        <p:sp>
          <p:nvSpPr>
            <p:cNvPr id="114" name="Rectángulo: esquinas redondeadas 113">
              <a:extLst>
                <a:ext uri="{FF2B5EF4-FFF2-40B4-BE49-F238E27FC236}">
                  <a16:creationId xmlns:a16="http://schemas.microsoft.com/office/drawing/2014/main" id="{9F637938-AF66-F82C-3F8A-24293074CB6A}"/>
                </a:ext>
              </a:extLst>
            </p:cNvPr>
            <p:cNvSpPr/>
            <p:nvPr/>
          </p:nvSpPr>
          <p:spPr>
            <a:xfrm>
              <a:off x="2791978" y="4415614"/>
              <a:ext cx="2089804" cy="43875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Dalinės apkrovos santykis</a:t>
              </a:r>
            </a:p>
          </p:txBody>
        </p:sp>
        <p:sp>
          <p:nvSpPr>
            <p:cNvPr id="115" name="Rectángulo: esquinas redondeadas 114">
              <a:extLst>
                <a:ext uri="{FF2B5EF4-FFF2-40B4-BE49-F238E27FC236}">
                  <a16:creationId xmlns:a16="http://schemas.microsoft.com/office/drawing/2014/main" id="{E5697FA7-819D-C7BB-0F94-AA70897DDBF5}"/>
                </a:ext>
              </a:extLst>
            </p:cNvPr>
            <p:cNvSpPr/>
            <p:nvPr/>
          </p:nvSpPr>
          <p:spPr>
            <a:xfrm>
              <a:off x="2903654" y="4962447"/>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Srautai</a:t>
              </a:r>
            </a:p>
          </p:txBody>
        </p:sp>
        <p:cxnSp>
          <p:nvCxnSpPr>
            <p:cNvPr id="117" name="Conector recto 116">
              <a:extLst>
                <a:ext uri="{FF2B5EF4-FFF2-40B4-BE49-F238E27FC236}">
                  <a16:creationId xmlns:a16="http://schemas.microsoft.com/office/drawing/2014/main" id="{A10C7C6C-B00A-F64A-3BAA-566364AC56C2}"/>
                </a:ext>
              </a:extLst>
            </p:cNvPr>
            <p:cNvCxnSpPr>
              <a:cxnSpLocks/>
              <a:stCxn id="118" idx="2"/>
              <a:endCxn id="125" idx="2"/>
            </p:cNvCxnSpPr>
            <p:nvPr/>
          </p:nvCxnSpPr>
          <p:spPr>
            <a:xfrm flipH="1">
              <a:off x="1440745" y="2840010"/>
              <a:ext cx="11685" cy="247714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8" name="Rectángulo: esquinas redondeadas 117">
              <a:extLst>
                <a:ext uri="{FF2B5EF4-FFF2-40B4-BE49-F238E27FC236}">
                  <a16:creationId xmlns:a16="http://schemas.microsoft.com/office/drawing/2014/main" id="{81595AB5-E02F-21F7-C0CB-1EB3BC168124}"/>
                </a:ext>
              </a:extLst>
            </p:cNvPr>
            <p:cNvSpPr/>
            <p:nvPr/>
          </p:nvSpPr>
          <p:spPr>
            <a:xfrm>
              <a:off x="249690" y="2249460"/>
              <a:ext cx="2405480"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Įvadas: Momentiniai našumo rodikliai [14.1]</a:t>
              </a:r>
            </a:p>
          </p:txBody>
        </p:sp>
        <p:sp>
          <p:nvSpPr>
            <p:cNvPr id="119" name="Rectángulo: esquinas redondeadas 118">
              <a:extLst>
                <a:ext uri="{FF2B5EF4-FFF2-40B4-BE49-F238E27FC236}">
                  <a16:creationId xmlns:a16="http://schemas.microsoft.com/office/drawing/2014/main" id="{36D9E760-D8B2-8844-71D5-5567BD03C10B}"/>
                </a:ext>
              </a:extLst>
            </p:cNvPr>
            <p:cNvSpPr/>
            <p:nvPr/>
          </p:nvSpPr>
          <p:spPr>
            <a:xfrm>
              <a:off x="499621" y="3067008"/>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Pajėgumas </a:t>
              </a:r>
            </a:p>
          </p:txBody>
        </p:sp>
        <p:sp>
          <p:nvSpPr>
            <p:cNvPr id="120" name="Rectángulo: esquinas redondeadas 119">
              <a:extLst>
                <a:ext uri="{FF2B5EF4-FFF2-40B4-BE49-F238E27FC236}">
                  <a16:creationId xmlns:a16="http://schemas.microsoft.com/office/drawing/2014/main" id="{5070CA58-7C04-44D3-BAA0-CF5FB8E37A3D}"/>
                </a:ext>
              </a:extLst>
            </p:cNvPr>
            <p:cNvSpPr/>
            <p:nvPr/>
          </p:nvSpPr>
          <p:spPr>
            <a:xfrm>
              <a:off x="499621" y="3555993"/>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Energijos tiekimas</a:t>
              </a:r>
            </a:p>
          </p:txBody>
        </p:sp>
        <p:sp>
          <p:nvSpPr>
            <p:cNvPr id="121" name="Rectángulo: esquinas redondeadas 120">
              <a:extLst>
                <a:ext uri="{FF2B5EF4-FFF2-40B4-BE49-F238E27FC236}">
                  <a16:creationId xmlns:a16="http://schemas.microsoft.com/office/drawing/2014/main" id="{D596E0D2-93EC-6254-01E9-5829325CC36B}"/>
                </a:ext>
              </a:extLst>
            </p:cNvPr>
            <p:cNvSpPr/>
            <p:nvPr/>
          </p:nvSpPr>
          <p:spPr>
            <a:xfrm>
              <a:off x="499621" y="4022429"/>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COP</a:t>
              </a:r>
            </a:p>
          </p:txBody>
        </p:sp>
        <p:sp>
          <p:nvSpPr>
            <p:cNvPr id="122" name="Rectángulo: esquinas redondeadas 121">
              <a:extLst>
                <a:ext uri="{FF2B5EF4-FFF2-40B4-BE49-F238E27FC236}">
                  <a16:creationId xmlns:a16="http://schemas.microsoft.com/office/drawing/2014/main" id="{6A1AF6A5-3B01-0221-E8AE-CC668FA8D310}"/>
                </a:ext>
              </a:extLst>
            </p:cNvPr>
            <p:cNvSpPr/>
            <p:nvPr/>
          </p:nvSpPr>
          <p:spPr>
            <a:xfrm>
              <a:off x="499621" y="4488865"/>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EER</a:t>
              </a:r>
            </a:p>
          </p:txBody>
        </p:sp>
        <p:sp>
          <p:nvSpPr>
            <p:cNvPr id="123" name="Rectángulo: esquinas redondeadas 122">
              <a:extLst>
                <a:ext uri="{FF2B5EF4-FFF2-40B4-BE49-F238E27FC236}">
                  <a16:creationId xmlns:a16="http://schemas.microsoft.com/office/drawing/2014/main" id="{C9779B76-B69A-B579-70B2-4BFD7E8BE6A1}"/>
                </a:ext>
              </a:extLst>
            </p:cNvPr>
            <p:cNvSpPr/>
            <p:nvPr/>
          </p:nvSpPr>
          <p:spPr>
            <a:xfrm>
              <a:off x="5094429" y="2249460"/>
              <a:ext cx="2003142"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Neprojektinės sąlygos [14.3]</a:t>
              </a:r>
            </a:p>
          </p:txBody>
        </p:sp>
        <p:sp>
          <p:nvSpPr>
            <p:cNvPr id="124" name="Rectángulo 123">
              <a:extLst>
                <a:ext uri="{FF2B5EF4-FFF2-40B4-BE49-F238E27FC236}">
                  <a16:creationId xmlns:a16="http://schemas.microsoft.com/office/drawing/2014/main" id="{90CBEE51-F94E-F946-2F53-980CE03C5A4A}"/>
                </a:ext>
              </a:extLst>
            </p:cNvPr>
            <p:cNvSpPr/>
            <p:nvPr/>
          </p:nvSpPr>
          <p:spPr>
            <a:xfrm>
              <a:off x="455337" y="1646757"/>
              <a:ext cx="1989864" cy="30742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Matuojama</a:t>
              </a:r>
            </a:p>
          </p:txBody>
        </p:sp>
        <p:sp>
          <p:nvSpPr>
            <p:cNvPr id="125" name="Rectángulo: esquinas redondeadas 124">
              <a:extLst>
                <a:ext uri="{FF2B5EF4-FFF2-40B4-BE49-F238E27FC236}">
                  <a16:creationId xmlns:a16="http://schemas.microsoft.com/office/drawing/2014/main" id="{B5CBB5F9-EDEA-1FB7-F6A4-4104B848DC64}"/>
                </a:ext>
              </a:extLst>
            </p:cNvPr>
            <p:cNvSpPr/>
            <p:nvPr/>
          </p:nvSpPr>
          <p:spPr>
            <a:xfrm>
              <a:off x="499621" y="4977850"/>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Standard EN 14511</a:t>
              </a:r>
            </a:p>
          </p:txBody>
        </p:sp>
        <p:sp>
          <p:nvSpPr>
            <p:cNvPr id="126" name="Rectángulo: esquinas redondeadas 125">
              <a:extLst>
                <a:ext uri="{FF2B5EF4-FFF2-40B4-BE49-F238E27FC236}">
                  <a16:creationId xmlns:a16="http://schemas.microsoft.com/office/drawing/2014/main" id="{F4113398-AA88-71EF-C843-234310F0228B}"/>
                </a:ext>
              </a:extLst>
            </p:cNvPr>
            <p:cNvSpPr/>
            <p:nvPr/>
          </p:nvSpPr>
          <p:spPr>
            <a:xfrm>
              <a:off x="5171967" y="3109479"/>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Temperatūros įtaka</a:t>
              </a:r>
              <a:endParaRPr lang="lt-LT" sz="1400" noProof="0" dirty="0">
                <a:solidFill>
                  <a:schemeClr val="tx1"/>
                </a:solidFill>
              </a:endParaRPr>
            </a:p>
          </p:txBody>
        </p:sp>
        <p:sp>
          <p:nvSpPr>
            <p:cNvPr id="127" name="Rectángulo: esquinas redondeadas 126">
              <a:extLst>
                <a:ext uri="{FF2B5EF4-FFF2-40B4-BE49-F238E27FC236}">
                  <a16:creationId xmlns:a16="http://schemas.microsoft.com/office/drawing/2014/main" id="{1616459C-2243-52CE-BE93-F0053C5A5862}"/>
                </a:ext>
              </a:extLst>
            </p:cNvPr>
            <p:cNvSpPr/>
            <p:nvPr/>
          </p:nvSpPr>
          <p:spPr>
            <a:xfrm>
              <a:off x="5171967" y="3598464"/>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Dalinė apkrova</a:t>
              </a:r>
              <a:endParaRPr lang="lt-LT" sz="1400" noProof="0" dirty="0">
                <a:solidFill>
                  <a:schemeClr val="tx1"/>
                </a:solidFill>
              </a:endParaRPr>
            </a:p>
          </p:txBody>
        </p:sp>
        <p:sp>
          <p:nvSpPr>
            <p:cNvPr id="128" name="Rectángulo: esquinas redondeadas 127">
              <a:extLst>
                <a:ext uri="{FF2B5EF4-FFF2-40B4-BE49-F238E27FC236}">
                  <a16:creationId xmlns:a16="http://schemas.microsoft.com/office/drawing/2014/main" id="{0D86CD68-C5FC-8307-0C6D-5F341833D274}"/>
                </a:ext>
              </a:extLst>
            </p:cNvPr>
            <p:cNvSpPr/>
            <p:nvPr/>
          </p:nvSpPr>
          <p:spPr>
            <a:xfrm>
              <a:off x="5171967" y="4076308"/>
              <a:ext cx="1882247" cy="438752"/>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Atitirpinimų ciklai ir įtaka</a:t>
              </a:r>
            </a:p>
          </p:txBody>
        </p:sp>
        <p:sp>
          <p:nvSpPr>
            <p:cNvPr id="129" name="Rectángulo 128">
              <a:extLst>
                <a:ext uri="{FF2B5EF4-FFF2-40B4-BE49-F238E27FC236}">
                  <a16:creationId xmlns:a16="http://schemas.microsoft.com/office/drawing/2014/main" id="{300C4225-CFD1-1D3F-CFB7-A9BAE995362B}"/>
                </a:ext>
              </a:extLst>
            </p:cNvPr>
            <p:cNvSpPr/>
            <p:nvPr/>
          </p:nvSpPr>
          <p:spPr>
            <a:xfrm>
              <a:off x="2745540" y="1655894"/>
              <a:ext cx="2198474" cy="24755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Tipinės sąlygos</a:t>
              </a:r>
            </a:p>
          </p:txBody>
        </p:sp>
        <p:sp>
          <p:nvSpPr>
            <p:cNvPr id="130" name="Rectángulo 129">
              <a:extLst>
                <a:ext uri="{FF2B5EF4-FFF2-40B4-BE49-F238E27FC236}">
                  <a16:creationId xmlns:a16="http://schemas.microsoft.com/office/drawing/2014/main" id="{BBA06805-578B-F8C4-43FA-1FA9E8176B5E}"/>
                </a:ext>
              </a:extLst>
            </p:cNvPr>
            <p:cNvSpPr/>
            <p:nvPr/>
          </p:nvSpPr>
          <p:spPr>
            <a:xfrm>
              <a:off x="5132529" y="1549798"/>
              <a:ext cx="1926942" cy="4632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Netipinės sąlygos</a:t>
              </a:r>
            </a:p>
          </p:txBody>
        </p:sp>
        <p:sp>
          <p:nvSpPr>
            <p:cNvPr id="131" name="Rectángulo 130">
              <a:extLst>
                <a:ext uri="{FF2B5EF4-FFF2-40B4-BE49-F238E27FC236}">
                  <a16:creationId xmlns:a16="http://schemas.microsoft.com/office/drawing/2014/main" id="{1B9B593C-F4CE-A0D4-30F7-50454EF71453}"/>
                </a:ext>
              </a:extLst>
            </p:cNvPr>
            <p:cNvSpPr/>
            <p:nvPr/>
          </p:nvSpPr>
          <p:spPr>
            <a:xfrm>
              <a:off x="7604155" y="1575596"/>
              <a:ext cx="1926942" cy="4632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Sezoniškumas</a:t>
              </a:r>
            </a:p>
          </p:txBody>
        </p:sp>
        <p:sp>
          <p:nvSpPr>
            <p:cNvPr id="132" name="Rectángulo: esquinas redondeadas 131">
              <a:extLst>
                <a:ext uri="{FF2B5EF4-FFF2-40B4-BE49-F238E27FC236}">
                  <a16:creationId xmlns:a16="http://schemas.microsoft.com/office/drawing/2014/main" id="{30125DB2-667F-AAF5-9B62-83CD23F362A3}"/>
                </a:ext>
              </a:extLst>
            </p:cNvPr>
            <p:cNvSpPr/>
            <p:nvPr/>
          </p:nvSpPr>
          <p:spPr>
            <a:xfrm>
              <a:off x="7489693" y="2249460"/>
              <a:ext cx="2155866"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Sezoninių rodiklių metrika [14.4]</a:t>
              </a:r>
            </a:p>
          </p:txBody>
        </p:sp>
        <p:cxnSp>
          <p:nvCxnSpPr>
            <p:cNvPr id="133" name="Conector recto 132">
              <a:extLst>
                <a:ext uri="{FF2B5EF4-FFF2-40B4-BE49-F238E27FC236}">
                  <a16:creationId xmlns:a16="http://schemas.microsoft.com/office/drawing/2014/main" id="{3269AE27-7E02-410A-8441-B83650128134}"/>
                </a:ext>
              </a:extLst>
            </p:cNvPr>
            <p:cNvCxnSpPr>
              <a:cxnSpLocks/>
              <a:stCxn id="132" idx="2"/>
            </p:cNvCxnSpPr>
            <p:nvPr/>
          </p:nvCxnSpPr>
          <p:spPr>
            <a:xfrm>
              <a:off x="8567627" y="2840011"/>
              <a:ext cx="0" cy="152172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4" name="Rectángulo: esquinas redondeadas 133">
              <a:extLst>
                <a:ext uri="{FF2B5EF4-FFF2-40B4-BE49-F238E27FC236}">
                  <a16:creationId xmlns:a16="http://schemas.microsoft.com/office/drawing/2014/main" id="{EE024743-B080-6211-321F-094580BE427F}"/>
                </a:ext>
              </a:extLst>
            </p:cNvPr>
            <p:cNvSpPr/>
            <p:nvPr/>
          </p:nvSpPr>
          <p:spPr>
            <a:xfrm>
              <a:off x="8022920" y="3097024"/>
              <a:ext cx="1077015" cy="32701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SCOP</a:t>
              </a:r>
            </a:p>
          </p:txBody>
        </p:sp>
        <p:sp>
          <p:nvSpPr>
            <p:cNvPr id="135" name="Rectángulo: esquinas redondeadas 134">
              <a:extLst>
                <a:ext uri="{FF2B5EF4-FFF2-40B4-BE49-F238E27FC236}">
                  <a16:creationId xmlns:a16="http://schemas.microsoft.com/office/drawing/2014/main" id="{66F6352D-F45C-4BF2-B7DC-A2BC638C0ED0}"/>
                </a:ext>
              </a:extLst>
            </p:cNvPr>
            <p:cNvSpPr/>
            <p:nvPr/>
          </p:nvSpPr>
          <p:spPr>
            <a:xfrm>
              <a:off x="8022920" y="3547856"/>
              <a:ext cx="1030753" cy="355581"/>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SEER</a:t>
              </a:r>
            </a:p>
          </p:txBody>
        </p:sp>
        <p:sp>
          <p:nvSpPr>
            <p:cNvPr id="136" name="Rectángulo: esquinas redondeadas 135">
              <a:extLst>
                <a:ext uri="{FF2B5EF4-FFF2-40B4-BE49-F238E27FC236}">
                  <a16:creationId xmlns:a16="http://schemas.microsoft.com/office/drawing/2014/main" id="{412F09BB-55A5-70A7-D74A-A91C61B246DF}"/>
                </a:ext>
              </a:extLst>
            </p:cNvPr>
            <p:cNvSpPr/>
            <p:nvPr/>
          </p:nvSpPr>
          <p:spPr>
            <a:xfrm>
              <a:off x="8012953" y="4029575"/>
              <a:ext cx="1086982" cy="383519"/>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SPF</a:t>
              </a:r>
            </a:p>
          </p:txBody>
        </p:sp>
        <p:sp>
          <p:nvSpPr>
            <p:cNvPr id="140" name="Rectángulo 139">
              <a:extLst>
                <a:ext uri="{FF2B5EF4-FFF2-40B4-BE49-F238E27FC236}">
                  <a16:creationId xmlns:a16="http://schemas.microsoft.com/office/drawing/2014/main" id="{FE3231D0-C441-E18E-A4D0-01B6F4DF6A81}"/>
                </a:ext>
              </a:extLst>
            </p:cNvPr>
            <p:cNvSpPr/>
            <p:nvPr/>
          </p:nvSpPr>
          <p:spPr>
            <a:xfrm>
              <a:off x="9880149" y="1549798"/>
              <a:ext cx="2126187" cy="4632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dirty="0"/>
                <a:t>Reikalavimai</a:t>
              </a:r>
              <a:endParaRPr lang="lt-LT" sz="1400" b="1" noProof="0" dirty="0"/>
            </a:p>
          </p:txBody>
        </p:sp>
        <p:sp>
          <p:nvSpPr>
            <p:cNvPr id="141" name="Rectángulo: esquinas redondeadas 140">
              <a:extLst>
                <a:ext uri="{FF2B5EF4-FFF2-40B4-BE49-F238E27FC236}">
                  <a16:creationId xmlns:a16="http://schemas.microsoft.com/office/drawing/2014/main" id="{DE6A5F36-E97C-ECDD-BB44-DC87C182A5E7}"/>
                </a:ext>
              </a:extLst>
            </p:cNvPr>
            <p:cNvSpPr/>
            <p:nvPr/>
          </p:nvSpPr>
          <p:spPr>
            <a:xfrm>
              <a:off x="9851623" y="2249459"/>
              <a:ext cx="2171138"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Šiluminiai ir hidrauliniai reikalavimai [14.5]</a:t>
              </a:r>
            </a:p>
          </p:txBody>
        </p:sp>
        <p:cxnSp>
          <p:nvCxnSpPr>
            <p:cNvPr id="142" name="Conector recto 141">
              <a:extLst>
                <a:ext uri="{FF2B5EF4-FFF2-40B4-BE49-F238E27FC236}">
                  <a16:creationId xmlns:a16="http://schemas.microsoft.com/office/drawing/2014/main" id="{9BECDBA2-A262-02D9-7F9F-F15FE4575BEC}"/>
                </a:ext>
              </a:extLst>
            </p:cNvPr>
            <p:cNvCxnSpPr>
              <a:cxnSpLocks/>
              <a:stCxn id="141" idx="2"/>
              <a:endCxn id="19" idx="0"/>
            </p:cNvCxnSpPr>
            <p:nvPr/>
          </p:nvCxnSpPr>
          <p:spPr>
            <a:xfrm flipH="1">
              <a:off x="10926600" y="2840009"/>
              <a:ext cx="10592" cy="265577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43" name="Rectángulo: esquinas redondeadas 142">
              <a:extLst>
                <a:ext uri="{FF2B5EF4-FFF2-40B4-BE49-F238E27FC236}">
                  <a16:creationId xmlns:a16="http://schemas.microsoft.com/office/drawing/2014/main" id="{6CC3F8BA-8D06-DF1A-2D71-AC6CBAA6B1EA}"/>
                </a:ext>
              </a:extLst>
            </p:cNvPr>
            <p:cNvSpPr/>
            <p:nvPr/>
          </p:nvSpPr>
          <p:spPr>
            <a:xfrm>
              <a:off x="9718207" y="3089955"/>
              <a:ext cx="2509159" cy="358830"/>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Veikimo apvalkalas</a:t>
              </a:r>
            </a:p>
          </p:txBody>
        </p:sp>
        <p:sp>
          <p:nvSpPr>
            <p:cNvPr id="144" name="Rectángulo: esquinas redondeadas 143">
              <a:extLst>
                <a:ext uri="{FF2B5EF4-FFF2-40B4-BE49-F238E27FC236}">
                  <a16:creationId xmlns:a16="http://schemas.microsoft.com/office/drawing/2014/main" id="{2856754F-7BEC-B544-AB0F-9EE6FB0E5F17}"/>
                </a:ext>
              </a:extLst>
            </p:cNvPr>
            <p:cNvSpPr/>
            <p:nvPr/>
          </p:nvSpPr>
          <p:spPr>
            <a:xfrm>
              <a:off x="9793271" y="3515384"/>
              <a:ext cx="2434094" cy="387061"/>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Žema tiekiama temperatūra</a:t>
              </a:r>
            </a:p>
          </p:txBody>
        </p:sp>
        <p:sp>
          <p:nvSpPr>
            <p:cNvPr id="145" name="Rectángulo: esquinas redondeadas 144">
              <a:extLst>
                <a:ext uri="{FF2B5EF4-FFF2-40B4-BE49-F238E27FC236}">
                  <a16:creationId xmlns:a16="http://schemas.microsoft.com/office/drawing/2014/main" id="{74363960-17EF-5713-7940-07DBF3436741}"/>
                </a:ext>
              </a:extLst>
            </p:cNvPr>
            <p:cNvSpPr/>
            <p:nvPr/>
          </p:nvSpPr>
          <p:spPr>
            <a:xfrm>
              <a:off x="9737732" y="4022827"/>
              <a:ext cx="2489633" cy="392787"/>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Mažas ΔT (in-out)</a:t>
              </a:r>
            </a:p>
          </p:txBody>
        </p:sp>
        <p:sp>
          <p:nvSpPr>
            <p:cNvPr id="146" name="Rectángulo: esquinas redondeadas 145">
              <a:extLst>
                <a:ext uri="{FF2B5EF4-FFF2-40B4-BE49-F238E27FC236}">
                  <a16:creationId xmlns:a16="http://schemas.microsoft.com/office/drawing/2014/main" id="{C2F5346F-C9D7-87AE-3002-7CE14F39F8DD}"/>
                </a:ext>
              </a:extLst>
            </p:cNvPr>
            <p:cNvSpPr/>
            <p:nvPr/>
          </p:nvSpPr>
          <p:spPr>
            <a:xfrm>
              <a:off x="10009787" y="4489263"/>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Šiluminė inercija</a:t>
              </a:r>
            </a:p>
          </p:txBody>
        </p:sp>
        <p:sp>
          <p:nvSpPr>
            <p:cNvPr id="147" name="Rectángulo: esquinas redondeadas 146">
              <a:extLst>
                <a:ext uri="{FF2B5EF4-FFF2-40B4-BE49-F238E27FC236}">
                  <a16:creationId xmlns:a16="http://schemas.microsoft.com/office/drawing/2014/main" id="{0FFB40DF-CA8D-3ED1-7101-7CB5B4351836}"/>
                </a:ext>
              </a:extLst>
            </p:cNvPr>
            <p:cNvSpPr/>
            <p:nvPr/>
          </p:nvSpPr>
          <p:spPr>
            <a:xfrm>
              <a:off x="10009786" y="4955699"/>
              <a:ext cx="1882247" cy="392787"/>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Minimalus srautas</a:t>
              </a:r>
            </a:p>
          </p:txBody>
        </p:sp>
        <p:cxnSp>
          <p:nvCxnSpPr>
            <p:cNvPr id="148" name="Conector recto 147">
              <a:extLst>
                <a:ext uri="{FF2B5EF4-FFF2-40B4-BE49-F238E27FC236}">
                  <a16:creationId xmlns:a16="http://schemas.microsoft.com/office/drawing/2014/main" id="{852D1872-7E29-5894-62BB-255A28BF2D23}"/>
                </a:ext>
              </a:extLst>
            </p:cNvPr>
            <p:cNvCxnSpPr>
              <a:cxnSpLocks/>
              <a:stCxn id="109" idx="2"/>
              <a:endCxn id="130" idx="0"/>
            </p:cNvCxnSpPr>
            <p:nvPr/>
          </p:nvCxnSpPr>
          <p:spPr>
            <a:xfrm>
              <a:off x="6095999" y="985767"/>
              <a:ext cx="1" cy="56403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9" name="Conector recto 148">
              <a:extLst>
                <a:ext uri="{FF2B5EF4-FFF2-40B4-BE49-F238E27FC236}">
                  <a16:creationId xmlns:a16="http://schemas.microsoft.com/office/drawing/2014/main" id="{13F796CE-9E06-692B-2E04-C858A5CFB860}"/>
                </a:ext>
              </a:extLst>
            </p:cNvPr>
            <p:cNvCxnSpPr>
              <a:stCxn id="130" idx="2"/>
              <a:endCxn id="123" idx="0"/>
            </p:cNvCxnSpPr>
            <p:nvPr/>
          </p:nvCxnSpPr>
          <p:spPr>
            <a:xfrm>
              <a:off x="6096000" y="2013044"/>
              <a:ext cx="0" cy="23641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0" name="Conector: angular 149">
              <a:extLst>
                <a:ext uri="{FF2B5EF4-FFF2-40B4-BE49-F238E27FC236}">
                  <a16:creationId xmlns:a16="http://schemas.microsoft.com/office/drawing/2014/main" id="{5C45091A-CE6F-68E8-F2FA-B464144C3A21}"/>
                </a:ext>
              </a:extLst>
            </p:cNvPr>
            <p:cNvCxnSpPr>
              <a:cxnSpLocks/>
              <a:stCxn id="109" idx="1"/>
              <a:endCxn id="124" idx="0"/>
            </p:cNvCxnSpPr>
            <p:nvPr/>
          </p:nvCxnSpPr>
          <p:spPr>
            <a:xfrm rot="10800000" flipV="1">
              <a:off x="1450269" y="643537"/>
              <a:ext cx="3263514" cy="1003220"/>
            </a:xfrm>
            <a:prstGeom prst="bentConnector2">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1" name="Conector: angular 150">
              <a:extLst>
                <a:ext uri="{FF2B5EF4-FFF2-40B4-BE49-F238E27FC236}">
                  <a16:creationId xmlns:a16="http://schemas.microsoft.com/office/drawing/2014/main" id="{E3CC404C-0598-5BA7-8777-521BC76CF1B2}"/>
                </a:ext>
              </a:extLst>
            </p:cNvPr>
            <p:cNvCxnSpPr>
              <a:cxnSpLocks/>
              <a:stCxn id="109" idx="1"/>
              <a:endCxn id="129" idx="0"/>
            </p:cNvCxnSpPr>
            <p:nvPr/>
          </p:nvCxnSpPr>
          <p:spPr>
            <a:xfrm rot="10800000" flipV="1">
              <a:off x="3844779" y="643537"/>
              <a:ext cx="869005" cy="1012357"/>
            </a:xfrm>
            <a:prstGeom prst="bentConnector2">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2" name="Conector recto 151">
              <a:extLst>
                <a:ext uri="{FF2B5EF4-FFF2-40B4-BE49-F238E27FC236}">
                  <a16:creationId xmlns:a16="http://schemas.microsoft.com/office/drawing/2014/main" id="{2A0F8B11-8399-F35F-9EA7-D1E0A3E9633D}"/>
                </a:ext>
              </a:extLst>
            </p:cNvPr>
            <p:cNvCxnSpPr>
              <a:cxnSpLocks/>
              <a:stCxn id="124" idx="2"/>
              <a:endCxn id="118" idx="0"/>
            </p:cNvCxnSpPr>
            <p:nvPr/>
          </p:nvCxnSpPr>
          <p:spPr>
            <a:xfrm>
              <a:off x="1450269" y="1954185"/>
              <a:ext cx="2161" cy="29527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3" name="Conector recto 152">
              <a:extLst>
                <a:ext uri="{FF2B5EF4-FFF2-40B4-BE49-F238E27FC236}">
                  <a16:creationId xmlns:a16="http://schemas.microsoft.com/office/drawing/2014/main" id="{8D9E6160-8673-3940-D088-03865D24EAF2}"/>
                </a:ext>
              </a:extLst>
            </p:cNvPr>
            <p:cNvCxnSpPr>
              <a:cxnSpLocks/>
              <a:stCxn id="129" idx="2"/>
              <a:endCxn id="110" idx="0"/>
            </p:cNvCxnSpPr>
            <p:nvPr/>
          </p:nvCxnSpPr>
          <p:spPr>
            <a:xfrm flipH="1">
              <a:off x="3832176" y="1903448"/>
              <a:ext cx="12602" cy="34601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Conector: angular 153">
              <a:extLst>
                <a:ext uri="{FF2B5EF4-FFF2-40B4-BE49-F238E27FC236}">
                  <a16:creationId xmlns:a16="http://schemas.microsoft.com/office/drawing/2014/main" id="{ED017B36-92B1-B732-53B5-3491273448CE}"/>
                </a:ext>
              </a:extLst>
            </p:cNvPr>
            <p:cNvCxnSpPr>
              <a:cxnSpLocks/>
              <a:stCxn id="109" idx="3"/>
              <a:endCxn id="131" idx="0"/>
            </p:cNvCxnSpPr>
            <p:nvPr/>
          </p:nvCxnSpPr>
          <p:spPr>
            <a:xfrm>
              <a:off x="7478215" y="643537"/>
              <a:ext cx="1089411" cy="932059"/>
            </a:xfrm>
            <a:prstGeom prst="bentConnector2">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Conector: angular 154">
              <a:extLst>
                <a:ext uri="{FF2B5EF4-FFF2-40B4-BE49-F238E27FC236}">
                  <a16:creationId xmlns:a16="http://schemas.microsoft.com/office/drawing/2014/main" id="{39D1A5F8-A374-A6A3-2535-92C693F45E89}"/>
                </a:ext>
              </a:extLst>
            </p:cNvPr>
            <p:cNvCxnSpPr>
              <a:cxnSpLocks/>
              <a:stCxn id="109" idx="3"/>
              <a:endCxn id="140" idx="0"/>
            </p:cNvCxnSpPr>
            <p:nvPr/>
          </p:nvCxnSpPr>
          <p:spPr>
            <a:xfrm>
              <a:off x="7478215" y="643537"/>
              <a:ext cx="3465027" cy="906261"/>
            </a:xfrm>
            <a:prstGeom prst="bentConnector2">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Conector recto 155">
              <a:extLst>
                <a:ext uri="{FF2B5EF4-FFF2-40B4-BE49-F238E27FC236}">
                  <a16:creationId xmlns:a16="http://schemas.microsoft.com/office/drawing/2014/main" id="{B2A1A100-9E39-CB41-A3EF-2A03AAA977C2}"/>
                </a:ext>
              </a:extLst>
            </p:cNvPr>
            <p:cNvCxnSpPr>
              <a:cxnSpLocks/>
              <a:stCxn id="131" idx="2"/>
              <a:endCxn id="132" idx="0"/>
            </p:cNvCxnSpPr>
            <p:nvPr/>
          </p:nvCxnSpPr>
          <p:spPr>
            <a:xfrm>
              <a:off x="8567626" y="2038842"/>
              <a:ext cx="0" cy="21061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Conector recto 156">
              <a:extLst>
                <a:ext uri="{FF2B5EF4-FFF2-40B4-BE49-F238E27FC236}">
                  <a16:creationId xmlns:a16="http://schemas.microsoft.com/office/drawing/2014/main" id="{B943D0C5-73D8-0E3D-08FF-27BE9109CDF5}"/>
                </a:ext>
              </a:extLst>
            </p:cNvPr>
            <p:cNvCxnSpPr>
              <a:cxnSpLocks/>
              <a:stCxn id="140" idx="2"/>
              <a:endCxn id="141" idx="0"/>
            </p:cNvCxnSpPr>
            <p:nvPr/>
          </p:nvCxnSpPr>
          <p:spPr>
            <a:xfrm flipH="1">
              <a:off x="10937193" y="2013044"/>
              <a:ext cx="6049" cy="23641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58" name="Título 1">
            <a:extLst>
              <a:ext uri="{FF2B5EF4-FFF2-40B4-BE49-F238E27FC236}">
                <a16:creationId xmlns:a16="http://schemas.microsoft.com/office/drawing/2014/main" id="{DFFE7467-D16C-8261-723D-D1B4874F5A3A}"/>
              </a:ext>
            </a:extLst>
          </p:cNvPr>
          <p:cNvSpPr>
            <a:spLocks noGrp="1"/>
          </p:cNvSpPr>
          <p:nvPr>
            <p:ph type="title"/>
          </p:nvPr>
        </p:nvSpPr>
        <p:spPr>
          <a:xfrm>
            <a:off x="466812" y="373937"/>
            <a:ext cx="9875520" cy="636491"/>
          </a:xfrm>
        </p:spPr>
        <p:txBody>
          <a:bodyPr>
            <a:normAutofit/>
          </a:bodyPr>
          <a:lstStyle/>
          <a:p>
            <a:r>
              <a:rPr lang="lt-LT" sz="3600" u="sng" noProof="0" dirty="0">
                <a:solidFill>
                  <a:srgbClr val="00B0F0"/>
                </a:solidFill>
              </a:rPr>
              <a:t>14 </a:t>
            </a:r>
            <a:r>
              <a:rPr lang="lt-LT" sz="3600" u="sng" dirty="0">
                <a:solidFill>
                  <a:srgbClr val="00B0F0"/>
                </a:solidFill>
              </a:rPr>
              <a:t>užsiėmimo</a:t>
            </a:r>
            <a:r>
              <a:rPr lang="lt-LT" sz="3600" u="sng" noProof="0" dirty="0">
                <a:solidFill>
                  <a:srgbClr val="00B0F0"/>
                </a:solidFill>
              </a:rPr>
              <a:t> turinys</a:t>
            </a:r>
          </a:p>
        </p:txBody>
      </p:sp>
      <p:sp>
        <p:nvSpPr>
          <p:cNvPr id="19" name="Rectángulo: esquinas redondeadas 146">
            <a:extLst>
              <a:ext uri="{FF2B5EF4-FFF2-40B4-BE49-F238E27FC236}">
                <a16:creationId xmlns:a16="http://schemas.microsoft.com/office/drawing/2014/main" id="{2F7EB63F-C798-CEF3-C4BF-E02447137837}"/>
              </a:ext>
            </a:extLst>
          </p:cNvPr>
          <p:cNvSpPr/>
          <p:nvPr/>
        </p:nvSpPr>
        <p:spPr>
          <a:xfrm>
            <a:off x="9627749" y="5742453"/>
            <a:ext cx="1771110" cy="365259"/>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Atitirpinimo ciklai</a:t>
            </a:r>
          </a:p>
        </p:txBody>
      </p:sp>
    </p:spTree>
    <p:extLst>
      <p:ext uri="{BB962C8B-B14F-4D97-AF65-F5344CB8AC3E}">
        <p14:creationId xmlns:p14="http://schemas.microsoft.com/office/powerpoint/2010/main" val="2027022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EA0F2-C2D2-174C-B95D-1BF4CF39525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71C682A-2881-D5AC-A7EB-7292A425C4D1}"/>
              </a:ext>
            </a:extLst>
          </p:cNvPr>
          <p:cNvSpPr>
            <a:spLocks noGrp="1"/>
          </p:cNvSpPr>
          <p:nvPr>
            <p:ph type="title"/>
          </p:nvPr>
        </p:nvSpPr>
        <p:spPr>
          <a:xfrm>
            <a:off x="636494" y="373140"/>
            <a:ext cx="10382026" cy="662267"/>
          </a:xfrm>
        </p:spPr>
        <p:txBody>
          <a:bodyPr>
            <a:normAutofit/>
          </a:bodyPr>
          <a:lstStyle/>
          <a:p>
            <a:r>
              <a:rPr lang="lt-LT" sz="3200" noProof="0" dirty="0"/>
              <a:t>18.1 Pirma schema</a:t>
            </a:r>
          </a:p>
        </p:txBody>
      </p:sp>
      <p:sp>
        <p:nvSpPr>
          <p:cNvPr id="3" name="Marcador de contenido 2">
            <a:extLst>
              <a:ext uri="{FF2B5EF4-FFF2-40B4-BE49-F238E27FC236}">
                <a16:creationId xmlns:a16="http://schemas.microsoft.com/office/drawing/2014/main" id="{CD6E54D1-AFDA-AC4A-DA71-806529C84AAC}"/>
              </a:ext>
            </a:extLst>
          </p:cNvPr>
          <p:cNvSpPr>
            <a:spLocks noGrp="1"/>
          </p:cNvSpPr>
          <p:nvPr>
            <p:ph idx="1"/>
          </p:nvPr>
        </p:nvSpPr>
        <p:spPr>
          <a:xfrm>
            <a:off x="542489" y="1035407"/>
            <a:ext cx="11091618" cy="4511341"/>
          </a:xfrm>
        </p:spPr>
        <p:txBody>
          <a:bodyPr>
            <a:noAutofit/>
          </a:bodyPr>
          <a:lstStyle/>
          <a:p>
            <a:r>
              <a:rPr lang="lt-LT" sz="1400" noProof="0" dirty="0">
                <a:solidFill>
                  <a:srgbClr val="0070C0"/>
                </a:solidFill>
              </a:rPr>
              <a:t>Ši schema pasižymi paprastumu ir tiesioginiu šilumos siurblio ir grindinio šildymo sistemos sujungimu. Inercinis rezervuaras užtikrina minimalų šilumos siurbliui reikalingą vandens kiekį, o diferencinio slėgio vožtuvas užtikrina minimalų masės srautą. Vidinis blokas yra kompaktiškas mazgas, kuriame buitinio karšto vandens rezervuaras ir pagrindiniai hidrauliniai komponentai sujungiami į vieną modulį, sumažinant išorinius vamzdynus ir supaprastinant montavimą. 
Sistema užtikrina patalpų šildymą, vėsinimą ir karštą vandenį. Šiuo atveju aušinimo efektyvumą riboja tokie veiksniai kaip grindų paviršiaus kondensacijos rizika ir sumažėjusi oro konvekcija. Apskritai tai yra viena iš paprasčiausių schemų rinkinyje, orientuota į žemas temperatūras su minimalia pagalbine įranga, todėl puikiai tinka mažiems gyvenamiesiems namams.</a:t>
            </a:r>
          </a:p>
        </p:txBody>
      </p:sp>
      <p:pic>
        <p:nvPicPr>
          <p:cNvPr id="6" name="Imagen 5" descr="Diagrama, Esquemático&#10;&#10;El contenido generado por IA puede ser incorrecto.">
            <a:extLst>
              <a:ext uri="{FF2B5EF4-FFF2-40B4-BE49-F238E27FC236}">
                <a16:creationId xmlns:a16="http://schemas.microsoft.com/office/drawing/2014/main" id="{603940A4-68B5-8768-4101-2166F2EB89B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6981" y="2716054"/>
            <a:ext cx="7362633" cy="3026636"/>
          </a:xfrm>
          <a:prstGeom prst="rect">
            <a:avLst/>
          </a:prstGeom>
          <a:noFill/>
          <a:ln>
            <a:noFill/>
          </a:ln>
        </p:spPr>
      </p:pic>
      <p:sp>
        <p:nvSpPr>
          <p:cNvPr id="7" name="Text Placeholder 3">
            <a:extLst>
              <a:ext uri="{FF2B5EF4-FFF2-40B4-BE49-F238E27FC236}">
                <a16:creationId xmlns:a16="http://schemas.microsoft.com/office/drawing/2014/main" id="{C5722F2F-8140-71E5-9257-4968DACCBAF8}"/>
              </a:ext>
            </a:extLst>
          </p:cNvPr>
          <p:cNvSpPr txBox="1">
            <a:spLocks/>
          </p:cNvSpPr>
          <p:nvPr/>
        </p:nvSpPr>
        <p:spPr>
          <a:xfrm>
            <a:off x="6310735" y="5944248"/>
            <a:ext cx="3516030" cy="264767"/>
          </a:xfrm>
          <a:prstGeom prst="rect">
            <a:avLst/>
          </a:prstGeom>
          <a:noFill/>
          <a:ln>
            <a:noFill/>
          </a:ln>
        </p:spPr>
        <p:txBody>
          <a:bodyPr vert="horz" wrap="square" lIns="91440" tIns="45720" rIns="91440" bIns="45720" anchor="t" anchorCtr="0" compatLnSpc="1">
            <a:normAutofit lnSpcReduction="10000"/>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200" i="1" noProof="0" dirty="0">
                <a:solidFill>
                  <a:srgbClr val="FF9900"/>
                </a:solidFill>
                <a:latin typeface="Corbel" panose="020B0503020204020204" pitchFamily="34" charset="0"/>
              </a:rPr>
              <a:t>Paveikslėlio šaltinis: "</a:t>
            </a:r>
            <a:r>
              <a:rPr lang="lt-LT" sz="1200" i="1" noProof="0" dirty="0" err="1">
                <a:solidFill>
                  <a:srgbClr val="FF9900"/>
                </a:solidFill>
                <a:latin typeface="Corbel" panose="020B0503020204020204" pitchFamily="34" charset="0"/>
              </a:rPr>
              <a:t>Daikin</a:t>
            </a:r>
            <a:r>
              <a:rPr lang="lt-LT" sz="1200" i="1" noProof="0" dirty="0">
                <a:solidFill>
                  <a:srgbClr val="FF9900"/>
                </a:solidFill>
                <a:latin typeface="Corbel" panose="020B0503020204020204" pitchFamily="34" charset="0"/>
              </a:rPr>
              <a:t>" techninė dokumentacija</a:t>
            </a:r>
          </a:p>
        </p:txBody>
      </p:sp>
    </p:spTree>
    <p:extLst>
      <p:ext uri="{BB962C8B-B14F-4D97-AF65-F5344CB8AC3E}">
        <p14:creationId xmlns:p14="http://schemas.microsoft.com/office/powerpoint/2010/main" val="35113722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DC94B-7A38-31EE-4DAC-FA8773EB8F2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ED2ACDB-D835-365F-A4EA-8863C56771CD}"/>
              </a:ext>
            </a:extLst>
          </p:cNvPr>
          <p:cNvSpPr>
            <a:spLocks noGrp="1"/>
          </p:cNvSpPr>
          <p:nvPr>
            <p:ph type="title"/>
          </p:nvPr>
        </p:nvSpPr>
        <p:spPr>
          <a:xfrm>
            <a:off x="636494" y="373140"/>
            <a:ext cx="10382026" cy="662267"/>
          </a:xfrm>
        </p:spPr>
        <p:txBody>
          <a:bodyPr>
            <a:normAutofit/>
          </a:bodyPr>
          <a:lstStyle/>
          <a:p>
            <a:r>
              <a:rPr lang="lt-LT" sz="3200" noProof="0" dirty="0"/>
              <a:t>18.2  Antra schema</a:t>
            </a:r>
          </a:p>
        </p:txBody>
      </p:sp>
      <p:sp>
        <p:nvSpPr>
          <p:cNvPr id="3" name="Marcador de contenido 2">
            <a:extLst>
              <a:ext uri="{FF2B5EF4-FFF2-40B4-BE49-F238E27FC236}">
                <a16:creationId xmlns:a16="http://schemas.microsoft.com/office/drawing/2014/main" id="{A6C14383-BA37-9F7C-55CA-03BC56AF991A}"/>
              </a:ext>
            </a:extLst>
          </p:cNvPr>
          <p:cNvSpPr>
            <a:spLocks noGrp="1"/>
          </p:cNvSpPr>
          <p:nvPr>
            <p:ph idx="1"/>
          </p:nvPr>
        </p:nvSpPr>
        <p:spPr>
          <a:xfrm>
            <a:off x="550191" y="975136"/>
            <a:ext cx="11091618" cy="2360681"/>
          </a:xfrm>
        </p:spPr>
        <p:txBody>
          <a:bodyPr>
            <a:noAutofit/>
          </a:bodyPr>
          <a:lstStyle/>
          <a:p>
            <a:r>
              <a:rPr lang="lt-LT" sz="1400" noProof="0" dirty="0">
                <a:solidFill>
                  <a:srgbClr val="0070C0"/>
                </a:solidFill>
              </a:rPr>
              <a:t>Ši schema iliustruoja universalesnę konfigūraciją, skirtą didesnėms vasaros metu vėsinimo apkrovoms. </a:t>
            </a:r>
            <a:r>
              <a:rPr lang="lt-LT" sz="1400" noProof="0" dirty="0" err="1">
                <a:solidFill>
                  <a:srgbClr val="0070C0"/>
                </a:solidFill>
              </a:rPr>
              <a:t>Monoblokinis</a:t>
            </a:r>
            <a:r>
              <a:rPr lang="lt-LT" sz="1400" noProof="0" dirty="0">
                <a:solidFill>
                  <a:srgbClr val="0070C0"/>
                </a:solidFill>
              </a:rPr>
              <a:t> oro–</a:t>
            </a:r>
            <a:r>
              <a:rPr lang="lt-LT" sz="1400" noProof="0" dirty="0" err="1">
                <a:solidFill>
                  <a:srgbClr val="0070C0"/>
                </a:solidFill>
              </a:rPr>
              <a:t>vandenuo</a:t>
            </a:r>
            <a:r>
              <a:rPr lang="lt-LT" sz="1400" noProof="0" dirty="0">
                <a:solidFill>
                  <a:srgbClr val="0070C0"/>
                </a:solidFill>
              </a:rPr>
              <a:t> šilumos siurblys tiekia tiek karštą vandenį namų reikmėms, tiek kondicionuoja patalpas, tačiau pastate naudojami du skirtingi šilumos atidavimo įrenginių tipai. Grindinio šildymo kontūras naudojamas tik šildymui, tuo tarpu fankoilų  įrenginiai naudojami vėsinimui. Šis atskyrimas pašalina grindinio šildymo vėsinimo apribojimus ir leidžia didesnę vėsinimo galią, kartu suteikiant oro drėgmės mažinimo naudą. 
Du perjungimo vožtuvai valdo sistemą. Vienas vožtuvas perjungia šilumos siurblio srautą tarp karšto vandens ruošimo ir patalpų kondicionavimo. Antras vožtuvas nukreipia šildymo ar vėsinimo vandenį į grindinio šildymo arba finkoilo kontūrą, priklausomai nuo sezono. Kai kuriose variacijose finkoilai taip pat gali pradėti šildyti šaltų paleidimų metu, kompensuodami grindinio šildymo kontūrų lėtą šiluminį atsaką.</a:t>
            </a:r>
          </a:p>
          <a:p>
            <a:r>
              <a:rPr lang="lt-LT" sz="1400" noProof="0" dirty="0">
                <a:solidFill>
                  <a:srgbClr val="0070C0"/>
                </a:solidFill>
              </a:rPr>
              <a:t>Ši schema ypač tinkama klimatui su reikšmingu vėsinimo poreikiu, pavyzdžiui, šiltose vidutinio klimato ar Viduržemio jūros regiono zonose. Ji užtikrina komfortą visus metus, didesnį eksploatacinį lankstumą ir geresnį našumą vasarą nei tik grindinio šildymo sistemos, tačiau reikalauja šiek tiek sudėtingesnės hidraulikos ir valdymo.</a:t>
            </a:r>
          </a:p>
        </p:txBody>
      </p:sp>
      <p:sp>
        <p:nvSpPr>
          <p:cNvPr id="7" name="Text Placeholder 3">
            <a:extLst>
              <a:ext uri="{FF2B5EF4-FFF2-40B4-BE49-F238E27FC236}">
                <a16:creationId xmlns:a16="http://schemas.microsoft.com/office/drawing/2014/main" id="{B8477E04-C5A7-366E-CB90-AA3119BEFEEB}"/>
              </a:ext>
            </a:extLst>
          </p:cNvPr>
          <p:cNvSpPr txBox="1">
            <a:spLocks/>
          </p:cNvSpPr>
          <p:nvPr/>
        </p:nvSpPr>
        <p:spPr>
          <a:xfrm>
            <a:off x="6257469" y="6220093"/>
            <a:ext cx="3516030" cy="264767"/>
          </a:xfrm>
          <a:prstGeom prst="rect">
            <a:avLst/>
          </a:prstGeom>
          <a:noFill/>
          <a:ln>
            <a:noFill/>
          </a:ln>
        </p:spPr>
        <p:txBody>
          <a:bodyPr vert="horz" wrap="square" lIns="91440" tIns="45720" rIns="91440" bIns="45720" anchor="t" anchorCtr="0" compatLnSpc="1">
            <a:normAutofit lnSpcReduction="10000"/>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200" i="1" noProof="0" dirty="0">
                <a:solidFill>
                  <a:srgbClr val="FF9900"/>
                </a:solidFill>
                <a:latin typeface="Corbel" panose="020B0503020204020204" pitchFamily="34" charset="0"/>
              </a:rPr>
              <a:t>Paveikslėlio šaltinis: "</a:t>
            </a:r>
            <a:r>
              <a:rPr lang="lt-LT" sz="1200" i="1" noProof="0" dirty="0" err="1">
                <a:solidFill>
                  <a:srgbClr val="FF9900"/>
                </a:solidFill>
                <a:latin typeface="Corbel" panose="020B0503020204020204" pitchFamily="34" charset="0"/>
              </a:rPr>
              <a:t>Daikin</a:t>
            </a:r>
            <a:r>
              <a:rPr lang="lt-LT" sz="1200" i="1" noProof="0" dirty="0">
                <a:solidFill>
                  <a:srgbClr val="FF9900"/>
                </a:solidFill>
                <a:latin typeface="Corbel" panose="020B0503020204020204" pitchFamily="34" charset="0"/>
              </a:rPr>
              <a:t>" techninė dokumentacija</a:t>
            </a:r>
          </a:p>
        </p:txBody>
      </p:sp>
      <p:pic>
        <p:nvPicPr>
          <p:cNvPr id="4" name="Imagen 3" descr="Diagrama&#10;&#10;El contenido generado por IA puede ser incorrecto.">
            <a:extLst>
              <a:ext uri="{FF2B5EF4-FFF2-40B4-BE49-F238E27FC236}">
                <a16:creationId xmlns:a16="http://schemas.microsoft.com/office/drawing/2014/main" id="{D4735E8B-3EE4-BBCF-29BE-C5B9D15CC00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2762" y="3522183"/>
            <a:ext cx="7237737" cy="2554448"/>
          </a:xfrm>
          <a:prstGeom prst="rect">
            <a:avLst/>
          </a:prstGeom>
          <a:noFill/>
          <a:ln>
            <a:noFill/>
          </a:ln>
        </p:spPr>
      </p:pic>
    </p:spTree>
    <p:extLst>
      <p:ext uri="{BB962C8B-B14F-4D97-AF65-F5344CB8AC3E}">
        <p14:creationId xmlns:p14="http://schemas.microsoft.com/office/powerpoint/2010/main" val="27274955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E044B-5214-1DEA-2C39-DA353F33931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9F5290C-BA44-2A16-C9BB-E84429363C83}"/>
              </a:ext>
            </a:extLst>
          </p:cNvPr>
          <p:cNvSpPr>
            <a:spLocks noGrp="1"/>
          </p:cNvSpPr>
          <p:nvPr>
            <p:ph type="title"/>
          </p:nvPr>
        </p:nvSpPr>
        <p:spPr>
          <a:xfrm>
            <a:off x="636494" y="373140"/>
            <a:ext cx="10382026" cy="662267"/>
          </a:xfrm>
        </p:spPr>
        <p:txBody>
          <a:bodyPr>
            <a:normAutofit/>
          </a:bodyPr>
          <a:lstStyle/>
          <a:p>
            <a:r>
              <a:rPr lang="lt-LT" sz="3200" noProof="0" dirty="0"/>
              <a:t>18.3 Trečia schema</a:t>
            </a:r>
          </a:p>
        </p:txBody>
      </p:sp>
      <p:sp>
        <p:nvSpPr>
          <p:cNvPr id="3" name="Marcador de contenido 2">
            <a:extLst>
              <a:ext uri="{FF2B5EF4-FFF2-40B4-BE49-F238E27FC236}">
                <a16:creationId xmlns:a16="http://schemas.microsoft.com/office/drawing/2014/main" id="{6F8737F0-EE39-79B0-56A6-B86963DC3541}"/>
              </a:ext>
            </a:extLst>
          </p:cNvPr>
          <p:cNvSpPr>
            <a:spLocks noGrp="1"/>
          </p:cNvSpPr>
          <p:nvPr>
            <p:ph idx="1"/>
          </p:nvPr>
        </p:nvSpPr>
        <p:spPr>
          <a:xfrm>
            <a:off x="542489" y="1035407"/>
            <a:ext cx="6098008" cy="4622443"/>
          </a:xfrm>
        </p:spPr>
        <p:txBody>
          <a:bodyPr>
            <a:noAutofit/>
          </a:bodyPr>
          <a:lstStyle/>
          <a:p>
            <a:r>
              <a:rPr lang="lt-LT" sz="1400" noProof="0" dirty="0">
                <a:solidFill>
                  <a:srgbClr val="0070C0"/>
                </a:solidFill>
              </a:rPr>
              <a:t>Ši schema yra reprezentatyvi hibridinė konfigūracija, sujungianti </a:t>
            </a:r>
            <a:r>
              <a:rPr lang="lt-LT" sz="1400" noProof="0" dirty="0" err="1">
                <a:solidFill>
                  <a:srgbClr val="0070C0"/>
                </a:solidFill>
              </a:rPr>
              <a:t>monoblokinį</a:t>
            </a:r>
            <a:r>
              <a:rPr lang="lt-LT" sz="1400" noProof="0" dirty="0">
                <a:solidFill>
                  <a:srgbClr val="0070C0"/>
                </a:solidFill>
              </a:rPr>
              <a:t> šilumos siurblį ir dujinį katilą, lygiagrečiai sujungtą su inerciniu rezervuaru, kuris taip pat veikia kaip hidraulinis separatorius. Abu generatoriai gali veikti pakaitomis arba vienu metu, priklausomai nuo apkrovos intensyvumo ir valdymo strategijos. 
Hidraulinis atskyrimas užtikrina, kad šilumos siurblio ir katilo </a:t>
            </a:r>
            <a:r>
              <a:rPr lang="lt-LT" sz="1400" noProof="0" dirty="0" err="1">
                <a:solidFill>
                  <a:srgbClr val="0070C0"/>
                </a:solidFill>
              </a:rPr>
              <a:t>cirkuliatoriai</a:t>
            </a:r>
            <a:r>
              <a:rPr lang="lt-LT" sz="1400" noProof="0" dirty="0">
                <a:solidFill>
                  <a:srgbClr val="0070C0"/>
                </a:solidFill>
              </a:rPr>
              <a:t> veiktų nepriklausomai nuo paskirstymo kontūro, išlaikant stabilias srauto sąlygas nepriklausomai nuo pastato poreikio.
Patalpų šildymas ir vėsinimas tiekiamas per antrinį </a:t>
            </a:r>
            <a:r>
              <a:rPr lang="lt-LT" sz="1400" noProof="0" dirty="0" err="1">
                <a:solidFill>
                  <a:srgbClr val="0070C0"/>
                </a:solidFill>
              </a:rPr>
              <a:t>kontūra</a:t>
            </a:r>
            <a:r>
              <a:rPr lang="lt-LT" sz="1400" noProof="0" dirty="0">
                <a:solidFill>
                  <a:srgbClr val="0070C0"/>
                </a:solidFill>
              </a:rPr>
              <a:t>, o vandenį katilas pašildo akimirksniu. Taip išvengiama karšto vandens rezervuaro poreikio, užtikrinama aukšta karšto vandens temperatūra net esant didžiausiam poreikiui ir pašalinama </a:t>
            </a:r>
            <a:r>
              <a:rPr lang="lt-LT" sz="1400" noProof="0" dirty="0" err="1">
                <a:solidFill>
                  <a:srgbClr val="0070C0"/>
                </a:solidFill>
              </a:rPr>
              <a:t>legionelių</a:t>
            </a:r>
            <a:r>
              <a:rPr lang="lt-LT" sz="1400" noProof="0" dirty="0">
                <a:solidFill>
                  <a:srgbClr val="0070C0"/>
                </a:solidFill>
              </a:rPr>
              <a:t> rizika, susijusi su stovinčiu vandeniu. 
Šilumos siurblys padengia bazinį šildymo ir visą vėsinimo poreikį, o katilas palaiko didžiausią šildymo poreikį arba veikia, kai lauko temperatūra yra per žema, kad šilumos siurblys veiktų efektyviai.
Ši schema ypač tinkama renovacijos projektams, kai išlaikomas esamas katilas ir jam papildomai pridedamas šilumos siurblys. Ji užtikrina aukštą patikimumą, sumažina iškastinio kuro suvartojimą ir suteikia sklandų pereinamąjį laikotarpį link elektrifikacijos, tuo pat metu išvengiant šilumos siurblio perviršio, siekiant patenkinti retkarčiais pasitaikančius </a:t>
            </a:r>
            <a:r>
              <a:rPr lang="lt-LT" sz="1400" noProof="0" dirty="0" err="1">
                <a:solidFill>
                  <a:srgbClr val="0070C0"/>
                </a:solidFill>
              </a:rPr>
              <a:t>didelisu</a:t>
            </a:r>
            <a:r>
              <a:rPr lang="lt-LT" sz="1400" noProof="0" dirty="0">
                <a:solidFill>
                  <a:srgbClr val="0070C0"/>
                </a:solidFill>
              </a:rPr>
              <a:t> šilumos poreikius.</a:t>
            </a:r>
          </a:p>
        </p:txBody>
      </p:sp>
      <p:sp>
        <p:nvSpPr>
          <p:cNvPr id="7" name="Text Placeholder 3">
            <a:extLst>
              <a:ext uri="{FF2B5EF4-FFF2-40B4-BE49-F238E27FC236}">
                <a16:creationId xmlns:a16="http://schemas.microsoft.com/office/drawing/2014/main" id="{CEB68F70-EC49-9B0F-E866-1CF67684D23C}"/>
              </a:ext>
            </a:extLst>
          </p:cNvPr>
          <p:cNvSpPr txBox="1">
            <a:spLocks/>
          </p:cNvSpPr>
          <p:nvPr/>
        </p:nvSpPr>
        <p:spPr>
          <a:xfrm>
            <a:off x="7325217" y="4557106"/>
            <a:ext cx="3516030" cy="264767"/>
          </a:xfrm>
          <a:prstGeom prst="rect">
            <a:avLst/>
          </a:prstGeom>
          <a:noFill/>
          <a:ln>
            <a:noFill/>
          </a:ln>
        </p:spPr>
        <p:txBody>
          <a:bodyPr vert="horz" wrap="square" lIns="91440" tIns="45720" rIns="91440" bIns="45720" anchor="t" anchorCtr="0" compatLnSpc="1">
            <a:normAutofit lnSpcReduction="10000"/>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200" i="1" noProof="0" dirty="0">
                <a:solidFill>
                  <a:srgbClr val="FF9900"/>
                </a:solidFill>
                <a:latin typeface="Corbel" panose="020B0503020204020204" pitchFamily="34" charset="0"/>
              </a:rPr>
              <a:t>Paveikslėlio šaltinis: </a:t>
            </a:r>
            <a:r>
              <a:rPr lang="lt-LT" sz="1200" i="1" noProof="0" dirty="0" err="1">
                <a:solidFill>
                  <a:srgbClr val="FF9900"/>
                </a:solidFill>
                <a:latin typeface="Corbel" panose="020B0503020204020204" pitchFamily="34" charset="0"/>
              </a:rPr>
              <a:t>Caleffi</a:t>
            </a:r>
            <a:r>
              <a:rPr lang="lt-LT" sz="1200" i="1" noProof="0" dirty="0">
                <a:solidFill>
                  <a:srgbClr val="FF9900"/>
                </a:solidFill>
                <a:latin typeface="Corbel" panose="020B0503020204020204" pitchFamily="34" charset="0"/>
              </a:rPr>
              <a:t> techninė dokumentacija</a:t>
            </a:r>
          </a:p>
        </p:txBody>
      </p:sp>
      <p:pic>
        <p:nvPicPr>
          <p:cNvPr id="4" name="Imagen 3" descr="Diagrama&#10;&#10;El contenido generado por IA puede ser incorrecto.">
            <a:extLst>
              <a:ext uri="{FF2B5EF4-FFF2-40B4-BE49-F238E27FC236}">
                <a16:creationId xmlns:a16="http://schemas.microsoft.com/office/drawing/2014/main" id="{C3295CB2-B9BE-B2D5-503A-D29630CDAB93}"/>
              </a:ext>
            </a:extLst>
          </p:cNvPr>
          <p:cNvPicPr>
            <a:picLocks noChangeAspect="1"/>
          </p:cNvPicPr>
          <p:nvPr/>
        </p:nvPicPr>
        <p:blipFill>
          <a:blip r:embed="rId2"/>
          <a:stretch>
            <a:fillRect/>
          </a:stretch>
        </p:blipFill>
        <p:spPr>
          <a:xfrm>
            <a:off x="6574704" y="749697"/>
            <a:ext cx="5452818" cy="3102393"/>
          </a:xfrm>
          <a:prstGeom prst="rect">
            <a:avLst/>
          </a:prstGeom>
        </p:spPr>
      </p:pic>
    </p:spTree>
    <p:extLst>
      <p:ext uri="{BB962C8B-B14F-4D97-AF65-F5344CB8AC3E}">
        <p14:creationId xmlns:p14="http://schemas.microsoft.com/office/powerpoint/2010/main" val="4024619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7A3E9-834D-D57F-030D-3D5ECC011F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CC22C-C9DC-1AEF-7A03-771ACE40DF08}"/>
              </a:ext>
            </a:extLst>
          </p:cNvPr>
          <p:cNvSpPr>
            <a:spLocks noGrp="1"/>
          </p:cNvSpPr>
          <p:nvPr>
            <p:ph type="title"/>
          </p:nvPr>
        </p:nvSpPr>
        <p:spPr/>
        <p:txBody>
          <a:bodyPr/>
          <a:lstStyle/>
          <a:p>
            <a:r>
              <a:rPr lang="lt-LT" noProof="0" dirty="0"/>
              <a:t>19 užsiėmimas</a:t>
            </a:r>
          </a:p>
        </p:txBody>
      </p:sp>
      <p:sp>
        <p:nvSpPr>
          <p:cNvPr id="3" name="Text Placeholder 2">
            <a:extLst>
              <a:ext uri="{FF2B5EF4-FFF2-40B4-BE49-F238E27FC236}">
                <a16:creationId xmlns:a16="http://schemas.microsoft.com/office/drawing/2014/main" id="{E547B9A0-D072-4780-460A-F49C3D8AF2F6}"/>
              </a:ext>
            </a:extLst>
          </p:cNvPr>
          <p:cNvSpPr>
            <a:spLocks noGrp="1"/>
          </p:cNvSpPr>
          <p:nvPr>
            <p:ph type="body" idx="1"/>
          </p:nvPr>
        </p:nvSpPr>
        <p:spPr/>
        <p:txBody>
          <a:bodyPr/>
          <a:lstStyle/>
          <a:p>
            <a:r>
              <a:rPr lang="lt-LT" noProof="0" dirty="0"/>
              <a:t>Šilumos siurblių sistemų dydis</a:t>
            </a:r>
          </a:p>
        </p:txBody>
      </p:sp>
    </p:spTree>
    <p:extLst>
      <p:ext uri="{BB962C8B-B14F-4D97-AF65-F5344CB8AC3E}">
        <p14:creationId xmlns:p14="http://schemas.microsoft.com/office/powerpoint/2010/main" val="36418868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55B35-F482-2ACA-7EE9-8D423682A7B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969C6BA-B2A2-09BF-7C14-66FE0F1DE9EF}"/>
              </a:ext>
            </a:extLst>
          </p:cNvPr>
          <p:cNvSpPr>
            <a:spLocks noGrp="1"/>
          </p:cNvSpPr>
          <p:nvPr>
            <p:ph type="title"/>
          </p:nvPr>
        </p:nvSpPr>
        <p:spPr>
          <a:xfrm>
            <a:off x="639146" y="511632"/>
            <a:ext cx="10382026" cy="933447"/>
          </a:xfrm>
        </p:spPr>
        <p:txBody>
          <a:bodyPr/>
          <a:lstStyle/>
          <a:p>
            <a:r>
              <a:rPr lang="lt-LT" sz="3600" u="sng" noProof="0" dirty="0">
                <a:solidFill>
                  <a:srgbClr val="00B0F0"/>
                </a:solidFill>
              </a:rPr>
              <a:t>19 užsiėmimo tikslai</a:t>
            </a:r>
          </a:p>
        </p:txBody>
      </p:sp>
      <p:sp>
        <p:nvSpPr>
          <p:cNvPr id="3" name="Marcador de contenido 2">
            <a:extLst>
              <a:ext uri="{FF2B5EF4-FFF2-40B4-BE49-F238E27FC236}">
                <a16:creationId xmlns:a16="http://schemas.microsoft.com/office/drawing/2014/main" id="{1C262270-568A-B6DD-CE3D-0933E0A4D487}"/>
              </a:ext>
            </a:extLst>
          </p:cNvPr>
          <p:cNvSpPr>
            <a:spLocks noGrp="1"/>
          </p:cNvSpPr>
          <p:nvPr>
            <p:ph idx="1"/>
          </p:nvPr>
        </p:nvSpPr>
        <p:spPr>
          <a:xfrm>
            <a:off x="771403" y="1986951"/>
            <a:ext cx="10379374" cy="3800250"/>
          </a:xfrm>
        </p:spPr>
        <p:txBody>
          <a:bodyPr>
            <a:normAutofit/>
          </a:bodyPr>
          <a:lstStyle/>
          <a:p>
            <a:pPr marL="502920" indent="-457200">
              <a:buFont typeface="+mj-lt"/>
              <a:buAutoNum type="arabicPeriod"/>
            </a:pPr>
            <a:r>
              <a:rPr lang="lt-LT" noProof="0" dirty="0">
                <a:solidFill>
                  <a:srgbClr val="0070C0"/>
                </a:solidFill>
              </a:rPr>
              <a:t>Suprasti šilumos siurblio dydžio parinkimo principus, atskiriant pikines šilumos apkrovas (kW) ir metinį šilumos poreikį (kWh) patalpų šildymui, vėsinimui ir karšto vandens ruošimui.</a:t>
            </a:r>
          </a:p>
          <a:p>
            <a:pPr marL="502920" indent="-457200">
              <a:buFont typeface="+mj-lt"/>
              <a:buAutoNum type="arabicPeriod"/>
            </a:pPr>
            <a:r>
              <a:rPr lang="lt-LT" noProof="0" dirty="0">
                <a:solidFill>
                  <a:srgbClr val="0070C0"/>
                </a:solidFill>
              </a:rPr>
              <a:t>Įvertinti pikines šildymo ir vėsinimo apkrovas naudojant supaprastintas metodikas bei nuo klimato priklausomus rodiklius, atpažįstant jų prielaidas ir ribotumus.</a:t>
            </a:r>
          </a:p>
          <a:p>
            <a:pPr marL="502920" indent="-457200">
              <a:buFont typeface="+mj-lt"/>
              <a:buAutoNum type="arabicPeriod"/>
            </a:pPr>
            <a:r>
              <a:rPr lang="lt-LT" noProof="0" dirty="0">
                <a:solidFill>
                  <a:srgbClr val="0070C0"/>
                </a:solidFill>
              </a:rPr>
              <a:t>Naudoti gamintojų pateiktus veikimo duomenis, kad būtų parinkta tinkama šilumos siurblio galia, atitinkanti projektavimo sąlygas, išvengiant per didelio arba per mažo įrenginio parinkimo.</a:t>
            </a:r>
          </a:p>
        </p:txBody>
      </p:sp>
      <p:sp>
        <p:nvSpPr>
          <p:cNvPr id="4" name="Marcador de contenido 2">
            <a:extLst>
              <a:ext uri="{FF2B5EF4-FFF2-40B4-BE49-F238E27FC236}">
                <a16:creationId xmlns:a16="http://schemas.microsoft.com/office/drawing/2014/main" id="{6A68F11F-9E63-9923-8BF4-4B7E0C5B8C04}"/>
              </a:ext>
            </a:extLst>
          </p:cNvPr>
          <p:cNvSpPr txBox="1">
            <a:spLocks/>
          </p:cNvSpPr>
          <p:nvPr/>
        </p:nvSpPr>
        <p:spPr>
          <a:xfrm>
            <a:off x="639146" y="1347956"/>
            <a:ext cx="10379374" cy="638995"/>
          </a:xfrm>
          <a:prstGeom prst="rect">
            <a:avLst/>
          </a:prstGeom>
          <a:noFill/>
          <a:ln>
            <a:noFill/>
          </a:ln>
        </p:spPr>
        <p:txBody>
          <a:bodyPr vert="horz" wrap="square" lIns="91440" tIns="45720" rIns="91440" bIns="45720" anchor="t" anchorCtr="0" compatLnSpc="1">
            <a:norm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noProof="0" dirty="0">
                <a:solidFill>
                  <a:srgbClr val="0070C0"/>
                </a:solidFill>
              </a:rPr>
              <a:t>Šio užsiėmimo pabaigoje dalyviai galės:</a:t>
            </a:r>
          </a:p>
        </p:txBody>
      </p:sp>
    </p:spTree>
    <p:extLst>
      <p:ext uri="{BB962C8B-B14F-4D97-AF65-F5344CB8AC3E}">
        <p14:creationId xmlns:p14="http://schemas.microsoft.com/office/powerpoint/2010/main" val="3612690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06BF0-0E43-EFEE-1E32-3609DEE31BEC}"/>
            </a:ext>
          </a:extLst>
        </p:cNvPr>
        <p:cNvGrpSpPr/>
        <p:nvPr/>
      </p:nvGrpSpPr>
      <p:grpSpPr>
        <a:xfrm>
          <a:off x="0" y="0"/>
          <a:ext cx="0" cy="0"/>
          <a:chOff x="0" y="0"/>
          <a:chExt cx="0" cy="0"/>
        </a:xfrm>
      </p:grpSpPr>
      <p:sp>
        <p:nvSpPr>
          <p:cNvPr id="158" name="Título 1">
            <a:extLst>
              <a:ext uri="{FF2B5EF4-FFF2-40B4-BE49-F238E27FC236}">
                <a16:creationId xmlns:a16="http://schemas.microsoft.com/office/drawing/2014/main" id="{EF659808-18FC-9D69-3F0E-E88A7991D658}"/>
              </a:ext>
            </a:extLst>
          </p:cNvPr>
          <p:cNvSpPr>
            <a:spLocks noGrp="1"/>
          </p:cNvSpPr>
          <p:nvPr>
            <p:ph type="title"/>
          </p:nvPr>
        </p:nvSpPr>
        <p:spPr>
          <a:xfrm>
            <a:off x="466812" y="373937"/>
            <a:ext cx="9875520" cy="636491"/>
          </a:xfrm>
        </p:spPr>
        <p:txBody>
          <a:bodyPr>
            <a:normAutofit/>
          </a:bodyPr>
          <a:lstStyle/>
          <a:p>
            <a:r>
              <a:rPr lang="lt-LT" sz="3600" u="sng" noProof="0" dirty="0" err="1">
                <a:solidFill>
                  <a:srgbClr val="00B0F0"/>
                </a:solidFill>
              </a:rPr>
              <a:t>Lesson</a:t>
            </a:r>
            <a:r>
              <a:rPr lang="lt-LT" sz="3600" u="sng" noProof="0" dirty="0">
                <a:solidFill>
                  <a:srgbClr val="00B0F0"/>
                </a:solidFill>
              </a:rPr>
              <a:t> 19 </a:t>
            </a:r>
            <a:r>
              <a:rPr lang="lt-LT" sz="3600" u="sng" noProof="0" dirty="0" err="1">
                <a:solidFill>
                  <a:srgbClr val="00B0F0"/>
                </a:solidFill>
              </a:rPr>
              <a:t>contents</a:t>
            </a:r>
            <a:endParaRPr lang="lt-LT" sz="3600" u="sng" noProof="0" dirty="0">
              <a:solidFill>
                <a:srgbClr val="00B0F0"/>
              </a:solidFill>
            </a:endParaRPr>
          </a:p>
        </p:txBody>
      </p:sp>
      <p:grpSp>
        <p:nvGrpSpPr>
          <p:cNvPr id="36" name="Grupo 35">
            <a:extLst>
              <a:ext uri="{FF2B5EF4-FFF2-40B4-BE49-F238E27FC236}">
                <a16:creationId xmlns:a16="http://schemas.microsoft.com/office/drawing/2014/main" id="{1594BB69-3BB6-F563-2D53-9B438AE918E2}"/>
              </a:ext>
            </a:extLst>
          </p:cNvPr>
          <p:cNvGrpSpPr/>
          <p:nvPr/>
        </p:nvGrpSpPr>
        <p:grpSpPr>
          <a:xfrm>
            <a:off x="1164055" y="1273278"/>
            <a:ext cx="10269123" cy="4131108"/>
            <a:chOff x="481303" y="1602462"/>
            <a:chExt cx="10269123" cy="4131108"/>
          </a:xfrm>
        </p:grpSpPr>
        <p:sp>
          <p:nvSpPr>
            <p:cNvPr id="37" name="Rectángulo: esquinas redondeadas 36">
              <a:extLst>
                <a:ext uri="{FF2B5EF4-FFF2-40B4-BE49-F238E27FC236}">
                  <a16:creationId xmlns:a16="http://schemas.microsoft.com/office/drawing/2014/main" id="{EB6FDFE9-FA22-FDFE-DBE8-FBFAEC9CE706}"/>
                </a:ext>
              </a:extLst>
            </p:cNvPr>
            <p:cNvSpPr/>
            <p:nvPr/>
          </p:nvSpPr>
          <p:spPr>
            <a:xfrm>
              <a:off x="4583430" y="1602462"/>
              <a:ext cx="2476500" cy="590550"/>
            </a:xfrm>
            <a:prstGeom prst="roundRect">
              <a:avLst/>
            </a:prstGeom>
            <a:solidFill>
              <a:schemeClr val="tx2">
                <a:lumMod val="75000"/>
                <a:lumOff val="25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b="1" noProof="0" dirty="0">
                  <a:solidFill>
                    <a:schemeClr val="bg1"/>
                  </a:solidFill>
                </a:rPr>
                <a:t>Šilumos siurblių sistemų dydis [L19]</a:t>
              </a:r>
            </a:p>
          </p:txBody>
        </p:sp>
        <p:sp>
          <p:nvSpPr>
            <p:cNvPr id="38" name="Rectángulo: esquinas redondeadas 37">
              <a:extLst>
                <a:ext uri="{FF2B5EF4-FFF2-40B4-BE49-F238E27FC236}">
                  <a16:creationId xmlns:a16="http://schemas.microsoft.com/office/drawing/2014/main" id="{A0DDCE82-E528-AAD1-D76E-06DE2DA27E6B}"/>
                </a:ext>
              </a:extLst>
            </p:cNvPr>
            <p:cNvSpPr/>
            <p:nvPr/>
          </p:nvSpPr>
          <p:spPr>
            <a:xfrm>
              <a:off x="481303" y="3463636"/>
              <a:ext cx="2003141"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Didžiausia patalpų šildymo apkrova [19.3]</a:t>
              </a:r>
            </a:p>
          </p:txBody>
        </p:sp>
        <p:sp>
          <p:nvSpPr>
            <p:cNvPr id="39" name="Rectángulo 38">
              <a:extLst>
                <a:ext uri="{FF2B5EF4-FFF2-40B4-BE49-F238E27FC236}">
                  <a16:creationId xmlns:a16="http://schemas.microsoft.com/office/drawing/2014/main" id="{52E1AD3C-C097-5CFC-CAEA-D974E47A4CEF}"/>
                </a:ext>
              </a:extLst>
            </p:cNvPr>
            <p:cNvSpPr/>
            <p:nvPr/>
          </p:nvSpPr>
          <p:spPr>
            <a:xfrm>
              <a:off x="2204582" y="2365681"/>
              <a:ext cx="2345012" cy="70367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HP talpa turi būti didesnė už didžiausią pastato pikinę apkrovą</a:t>
              </a:r>
            </a:p>
          </p:txBody>
        </p:sp>
        <p:sp>
          <p:nvSpPr>
            <p:cNvPr id="40" name="Rectángulo 39">
              <a:extLst>
                <a:ext uri="{FF2B5EF4-FFF2-40B4-BE49-F238E27FC236}">
                  <a16:creationId xmlns:a16="http://schemas.microsoft.com/office/drawing/2014/main" id="{47D9D2DB-1681-4360-A08E-776E6FE5DA4E}"/>
                </a:ext>
              </a:extLst>
            </p:cNvPr>
            <p:cNvSpPr/>
            <p:nvPr/>
          </p:nvSpPr>
          <p:spPr>
            <a:xfrm>
              <a:off x="6338413" y="2452575"/>
              <a:ext cx="2650466" cy="61678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lt-LT" sz="1400" b="1" noProof="0" dirty="0"/>
                <a:t>SCOP, SEER ir metinis energijos suvartojimas priklauso nuo pastato poreikio</a:t>
              </a:r>
            </a:p>
          </p:txBody>
        </p:sp>
        <p:sp>
          <p:nvSpPr>
            <p:cNvPr id="41" name="Rectángulo: esquinas redondeadas 40">
              <a:extLst>
                <a:ext uri="{FF2B5EF4-FFF2-40B4-BE49-F238E27FC236}">
                  <a16:creationId xmlns:a16="http://schemas.microsoft.com/office/drawing/2014/main" id="{24316C56-CE1D-A333-B67B-0C0F7537F2F7}"/>
                </a:ext>
              </a:extLst>
            </p:cNvPr>
            <p:cNvSpPr/>
            <p:nvPr/>
          </p:nvSpPr>
          <p:spPr>
            <a:xfrm>
              <a:off x="6360217" y="4417895"/>
              <a:ext cx="2003142" cy="590550"/>
            </a:xfrm>
            <a:prstGeom prst="roundRect">
              <a:avLst/>
            </a:prstGeom>
            <a:solidFill>
              <a:srgbClr val="FFEC9B"/>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Šiluminis poreikis patalpoms šildyti [19.6]</a:t>
              </a:r>
            </a:p>
          </p:txBody>
        </p:sp>
        <p:cxnSp>
          <p:nvCxnSpPr>
            <p:cNvPr id="42" name="Conector: angular 41">
              <a:extLst>
                <a:ext uri="{FF2B5EF4-FFF2-40B4-BE49-F238E27FC236}">
                  <a16:creationId xmlns:a16="http://schemas.microsoft.com/office/drawing/2014/main" id="{7081289C-8F79-EE47-9273-195C5750274B}"/>
                </a:ext>
              </a:extLst>
            </p:cNvPr>
            <p:cNvCxnSpPr>
              <a:cxnSpLocks/>
              <a:stCxn id="37" idx="1"/>
              <a:endCxn id="39" idx="0"/>
            </p:cNvCxnSpPr>
            <p:nvPr/>
          </p:nvCxnSpPr>
          <p:spPr>
            <a:xfrm rot="10800000" flipV="1">
              <a:off x="3377088" y="1897737"/>
              <a:ext cx="1206342" cy="467944"/>
            </a:xfrm>
            <a:prstGeom prst="bentConnector2">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Conector recto 42">
              <a:extLst>
                <a:ext uri="{FF2B5EF4-FFF2-40B4-BE49-F238E27FC236}">
                  <a16:creationId xmlns:a16="http://schemas.microsoft.com/office/drawing/2014/main" id="{C29399CC-5125-C73C-91EC-35B93B1D954C}"/>
                </a:ext>
              </a:extLst>
            </p:cNvPr>
            <p:cNvCxnSpPr>
              <a:cxnSpLocks/>
              <a:stCxn id="39" idx="2"/>
              <a:endCxn id="38" idx="0"/>
            </p:cNvCxnSpPr>
            <p:nvPr/>
          </p:nvCxnSpPr>
          <p:spPr>
            <a:xfrm flipH="1">
              <a:off x="1482874" y="3069359"/>
              <a:ext cx="1894214" cy="39427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Conector: angular 43">
              <a:extLst>
                <a:ext uri="{FF2B5EF4-FFF2-40B4-BE49-F238E27FC236}">
                  <a16:creationId xmlns:a16="http://schemas.microsoft.com/office/drawing/2014/main" id="{AA644981-553A-88C2-E366-DB4BA769BA07}"/>
                </a:ext>
              </a:extLst>
            </p:cNvPr>
            <p:cNvCxnSpPr>
              <a:cxnSpLocks/>
              <a:stCxn id="37" idx="3"/>
              <a:endCxn id="40" idx="0"/>
            </p:cNvCxnSpPr>
            <p:nvPr/>
          </p:nvCxnSpPr>
          <p:spPr>
            <a:xfrm>
              <a:off x="7059930" y="1897737"/>
              <a:ext cx="603716" cy="554838"/>
            </a:xfrm>
            <a:prstGeom prst="bentConnector2">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Conector recto 44">
              <a:extLst>
                <a:ext uri="{FF2B5EF4-FFF2-40B4-BE49-F238E27FC236}">
                  <a16:creationId xmlns:a16="http://schemas.microsoft.com/office/drawing/2014/main" id="{7D5DC649-5D67-FA6F-0254-72A72EC1D857}"/>
                </a:ext>
              </a:extLst>
            </p:cNvPr>
            <p:cNvCxnSpPr>
              <a:cxnSpLocks/>
              <a:stCxn id="40" idx="2"/>
              <a:endCxn id="41" idx="0"/>
            </p:cNvCxnSpPr>
            <p:nvPr/>
          </p:nvCxnSpPr>
          <p:spPr>
            <a:xfrm flipH="1">
              <a:off x="7361788" y="3069359"/>
              <a:ext cx="301858" cy="134853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46" name="Rectángulo: esquinas redondeadas 45">
              <a:extLst>
                <a:ext uri="{FF2B5EF4-FFF2-40B4-BE49-F238E27FC236}">
                  <a16:creationId xmlns:a16="http://schemas.microsoft.com/office/drawing/2014/main" id="{9471311F-BD41-DDC8-1257-576302DFEBC4}"/>
                </a:ext>
              </a:extLst>
            </p:cNvPr>
            <p:cNvSpPr/>
            <p:nvPr/>
          </p:nvSpPr>
          <p:spPr>
            <a:xfrm>
              <a:off x="973897" y="5143020"/>
              <a:ext cx="2003141"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Didžiausia buitinio karšto vandens apkrova [19.4]</a:t>
              </a:r>
            </a:p>
          </p:txBody>
        </p:sp>
        <p:sp>
          <p:nvSpPr>
            <p:cNvPr id="47" name="Rectángulo: esquinas redondeadas 46">
              <a:extLst>
                <a:ext uri="{FF2B5EF4-FFF2-40B4-BE49-F238E27FC236}">
                  <a16:creationId xmlns:a16="http://schemas.microsoft.com/office/drawing/2014/main" id="{EFB66330-6D1C-405C-63AE-9F4AABA9D5FC}"/>
                </a:ext>
              </a:extLst>
            </p:cNvPr>
            <p:cNvSpPr/>
            <p:nvPr/>
          </p:nvSpPr>
          <p:spPr>
            <a:xfrm>
              <a:off x="2977038" y="4389484"/>
              <a:ext cx="2003141"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Didžiausia patalpų vėsinimo apkrova [19.5]</a:t>
              </a:r>
            </a:p>
          </p:txBody>
        </p:sp>
        <p:cxnSp>
          <p:nvCxnSpPr>
            <p:cNvPr id="48" name="Conector recto 47">
              <a:extLst>
                <a:ext uri="{FF2B5EF4-FFF2-40B4-BE49-F238E27FC236}">
                  <a16:creationId xmlns:a16="http://schemas.microsoft.com/office/drawing/2014/main" id="{7C63D084-7621-FEAC-BA3E-050A310F71C9}"/>
                </a:ext>
              </a:extLst>
            </p:cNvPr>
            <p:cNvCxnSpPr>
              <a:cxnSpLocks/>
              <a:stCxn id="39" idx="2"/>
              <a:endCxn id="46" idx="0"/>
            </p:cNvCxnSpPr>
            <p:nvPr/>
          </p:nvCxnSpPr>
          <p:spPr>
            <a:xfrm flipH="1">
              <a:off x="1975468" y="3069359"/>
              <a:ext cx="1401620" cy="2073661"/>
            </a:xfrm>
            <a:prstGeom prst="line">
              <a:avLst/>
            </a:prstGeom>
          </p:spPr>
          <p:style>
            <a:lnRef idx="2">
              <a:schemeClr val="dk1"/>
            </a:lnRef>
            <a:fillRef idx="0">
              <a:schemeClr val="dk1"/>
            </a:fillRef>
            <a:effectRef idx="1">
              <a:schemeClr val="dk1"/>
            </a:effectRef>
            <a:fontRef idx="minor">
              <a:schemeClr val="tx1"/>
            </a:fontRef>
          </p:style>
        </p:cxnSp>
        <p:cxnSp>
          <p:nvCxnSpPr>
            <p:cNvPr id="49" name="Conector recto 48">
              <a:extLst>
                <a:ext uri="{FF2B5EF4-FFF2-40B4-BE49-F238E27FC236}">
                  <a16:creationId xmlns:a16="http://schemas.microsoft.com/office/drawing/2014/main" id="{9889F9C2-E088-4F41-2074-95DE83F594F8}"/>
                </a:ext>
              </a:extLst>
            </p:cNvPr>
            <p:cNvCxnSpPr>
              <a:cxnSpLocks/>
              <a:stCxn id="39" idx="2"/>
              <a:endCxn id="47" idx="0"/>
            </p:cNvCxnSpPr>
            <p:nvPr/>
          </p:nvCxnSpPr>
          <p:spPr>
            <a:xfrm>
              <a:off x="3377088" y="3069359"/>
              <a:ext cx="601521" cy="1320125"/>
            </a:xfrm>
            <a:prstGeom prst="line">
              <a:avLst/>
            </a:prstGeom>
          </p:spPr>
          <p:style>
            <a:lnRef idx="2">
              <a:schemeClr val="dk1"/>
            </a:lnRef>
            <a:fillRef idx="0">
              <a:schemeClr val="dk1"/>
            </a:fillRef>
            <a:effectRef idx="1">
              <a:schemeClr val="dk1"/>
            </a:effectRef>
            <a:fontRef idx="minor">
              <a:schemeClr val="tx1"/>
            </a:fontRef>
          </p:style>
        </p:cxnSp>
        <p:sp>
          <p:nvSpPr>
            <p:cNvPr id="50" name="Rectángulo: esquinas redondeadas 49">
              <a:extLst>
                <a:ext uri="{FF2B5EF4-FFF2-40B4-BE49-F238E27FC236}">
                  <a16:creationId xmlns:a16="http://schemas.microsoft.com/office/drawing/2014/main" id="{730CBC0B-7A56-1FE9-0029-77AF96E9B9C2}"/>
                </a:ext>
              </a:extLst>
            </p:cNvPr>
            <p:cNvSpPr/>
            <p:nvPr/>
          </p:nvSpPr>
          <p:spPr>
            <a:xfrm>
              <a:off x="4296590" y="3532070"/>
              <a:ext cx="2003142" cy="590550"/>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Atrankos pavyzdys [19.8]</a:t>
              </a:r>
            </a:p>
          </p:txBody>
        </p:sp>
        <p:cxnSp>
          <p:nvCxnSpPr>
            <p:cNvPr id="51" name="Conector recto 50">
              <a:extLst>
                <a:ext uri="{FF2B5EF4-FFF2-40B4-BE49-F238E27FC236}">
                  <a16:creationId xmlns:a16="http://schemas.microsoft.com/office/drawing/2014/main" id="{FCCB5DBE-1651-2B9A-A680-802930320810}"/>
                </a:ext>
              </a:extLst>
            </p:cNvPr>
            <p:cNvCxnSpPr>
              <a:stCxn id="39" idx="2"/>
              <a:endCxn id="50" idx="0"/>
            </p:cNvCxnSpPr>
            <p:nvPr/>
          </p:nvCxnSpPr>
          <p:spPr>
            <a:xfrm>
              <a:off x="3377088" y="3069359"/>
              <a:ext cx="1921073" cy="462711"/>
            </a:xfrm>
            <a:prstGeom prst="line">
              <a:avLst/>
            </a:prstGeom>
          </p:spPr>
          <p:style>
            <a:lnRef idx="2">
              <a:schemeClr val="dk1"/>
            </a:lnRef>
            <a:fillRef idx="0">
              <a:schemeClr val="dk1"/>
            </a:fillRef>
            <a:effectRef idx="1">
              <a:schemeClr val="dk1"/>
            </a:effectRef>
            <a:fontRef idx="minor">
              <a:schemeClr val="tx1"/>
            </a:fontRef>
          </p:style>
        </p:cxnSp>
        <p:sp>
          <p:nvSpPr>
            <p:cNvPr id="52" name="Rectángulo: esquinas redondeadas 51">
              <a:extLst>
                <a:ext uri="{FF2B5EF4-FFF2-40B4-BE49-F238E27FC236}">
                  <a16:creationId xmlns:a16="http://schemas.microsoft.com/office/drawing/2014/main" id="{EF836839-B7C8-76B3-6F6B-C0336FAFE90C}"/>
                </a:ext>
              </a:extLst>
            </p:cNvPr>
            <p:cNvSpPr/>
            <p:nvPr/>
          </p:nvSpPr>
          <p:spPr>
            <a:xfrm>
              <a:off x="8747284" y="3827345"/>
              <a:ext cx="2003142" cy="590550"/>
            </a:xfrm>
            <a:prstGeom prst="roundRect">
              <a:avLst/>
            </a:prstGeom>
            <a:solidFill>
              <a:srgbClr val="FFEC9B"/>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Šiluminis poreikis patalpų vėsinimui [19.7]</a:t>
              </a:r>
            </a:p>
          </p:txBody>
        </p:sp>
        <p:cxnSp>
          <p:nvCxnSpPr>
            <p:cNvPr id="53" name="Conector recto 52">
              <a:extLst>
                <a:ext uri="{FF2B5EF4-FFF2-40B4-BE49-F238E27FC236}">
                  <a16:creationId xmlns:a16="http://schemas.microsoft.com/office/drawing/2014/main" id="{46018126-CCEE-DDAD-6006-EB68EF8E8469}"/>
                </a:ext>
              </a:extLst>
            </p:cNvPr>
            <p:cNvCxnSpPr>
              <a:stCxn id="40" idx="2"/>
              <a:endCxn id="52" idx="0"/>
            </p:cNvCxnSpPr>
            <p:nvPr/>
          </p:nvCxnSpPr>
          <p:spPr>
            <a:xfrm>
              <a:off x="7663646" y="3069359"/>
              <a:ext cx="2085209" cy="757986"/>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723519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FCA88-1767-F6D0-B915-7DAF53D03B2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D7DF779-7355-E6E3-3B0C-50B4232DA1FA}"/>
              </a:ext>
            </a:extLst>
          </p:cNvPr>
          <p:cNvSpPr>
            <a:spLocks noGrp="1"/>
          </p:cNvSpPr>
          <p:nvPr>
            <p:ph type="title"/>
          </p:nvPr>
        </p:nvSpPr>
        <p:spPr>
          <a:xfrm>
            <a:off x="636494" y="373140"/>
            <a:ext cx="10382026" cy="662267"/>
          </a:xfrm>
        </p:spPr>
        <p:txBody>
          <a:bodyPr>
            <a:normAutofit/>
          </a:bodyPr>
          <a:lstStyle/>
          <a:p>
            <a:r>
              <a:rPr lang="lt-LT" sz="3200" noProof="0" dirty="0"/>
              <a:t>19.1 Įvadas</a:t>
            </a:r>
          </a:p>
        </p:txBody>
      </p:sp>
      <p:sp>
        <p:nvSpPr>
          <p:cNvPr id="3" name="Marcador de contenido 2">
            <a:extLst>
              <a:ext uri="{FF2B5EF4-FFF2-40B4-BE49-F238E27FC236}">
                <a16:creationId xmlns:a16="http://schemas.microsoft.com/office/drawing/2014/main" id="{67E84B0C-09C7-DEC5-F48E-71E5B109A927}"/>
              </a:ext>
            </a:extLst>
          </p:cNvPr>
          <p:cNvSpPr>
            <a:spLocks noGrp="1"/>
          </p:cNvSpPr>
          <p:nvPr>
            <p:ph idx="1"/>
          </p:nvPr>
        </p:nvSpPr>
        <p:spPr>
          <a:xfrm>
            <a:off x="542489" y="1035407"/>
            <a:ext cx="6443527" cy="4832830"/>
          </a:xfrm>
        </p:spPr>
        <p:txBody>
          <a:bodyPr>
            <a:noAutofit/>
          </a:bodyPr>
          <a:lstStyle/>
          <a:p>
            <a:r>
              <a:rPr lang="lt-LT" sz="1800" noProof="0" dirty="0">
                <a:solidFill>
                  <a:srgbClr val="0070C0"/>
                </a:solidFill>
              </a:rPr>
              <a:t>Šilumos siurblio galios pasirinkimas apibrėžiamas kaip maksimalios arba pikinės galios, reikalingos patalpų komfortui palaikyti nustatytomis projektinėmis (ekstremaliomis) sąlygomis, nustatymo.
Pastatai nuolat esą šilumos mainuose su aplinka (pagrinde šilumos atidavimas), ventiliacija, saulės spinduliuotė ir vidiniai šilumos šaltiniai. Kai kurie iš šių srautų padidina patalpų temperatūrą, o kiti ją sumažina, o jų kryptis gali keistis priklausomai nuo lauko sąlygų. Šilumos srautai gali būti skirstomi į jutiminius, kurie veikia oro temperatūrą, ir latentinius, kurie veikia oro drėgmę.</a:t>
            </a:r>
          </a:p>
          <a:p>
            <a:endParaRPr lang="lt-LT" sz="1800" noProof="0" dirty="0">
              <a:solidFill>
                <a:srgbClr val="0070C0"/>
              </a:solidFill>
            </a:endParaRPr>
          </a:p>
          <a:p>
            <a:r>
              <a:rPr lang="lt-LT" sz="1800" noProof="0" dirty="0">
                <a:solidFill>
                  <a:srgbClr val="0070C0"/>
                </a:solidFill>
              </a:rPr>
              <a:t>Įrenginio dydžio parinkimo tikslas yra užtikrinti, kad šilumos siurblys galėtų kompensuoti bendrą visų šilumos nuostolių ar pritekėjimų poveikį sudėtingiausiomis sąlygomis, taip išvengiant per didelių įrenginių, kurie sumažintų sistemos efektyvumą.</a:t>
            </a:r>
            <a:endParaRPr lang="lt-LT" sz="1800" b="1" noProof="0" dirty="0">
              <a:solidFill>
                <a:srgbClr val="FF9900"/>
              </a:solidFill>
            </a:endParaRPr>
          </a:p>
        </p:txBody>
      </p:sp>
      <p:pic>
        <p:nvPicPr>
          <p:cNvPr id="4" name="Imagen 3" descr="Interfaz de usuario gráfica&#10;&#10;El contenido generado por IA puede ser incorrecto.">
            <a:extLst>
              <a:ext uri="{FF2B5EF4-FFF2-40B4-BE49-F238E27FC236}">
                <a16:creationId xmlns:a16="http://schemas.microsoft.com/office/drawing/2014/main" id="{7ED31BBA-AEAB-A4F2-671E-18C21F51F5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0058" y="1609344"/>
            <a:ext cx="4849453" cy="2999232"/>
          </a:xfrm>
          <a:prstGeom prst="rect">
            <a:avLst/>
          </a:prstGeom>
          <a:noFill/>
        </p:spPr>
      </p:pic>
    </p:spTree>
    <p:extLst>
      <p:ext uri="{BB962C8B-B14F-4D97-AF65-F5344CB8AC3E}">
        <p14:creationId xmlns:p14="http://schemas.microsoft.com/office/powerpoint/2010/main" val="19278459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63404-0F9A-9417-2B7E-49725CECFF8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088C543-B7BE-F2AC-F87A-DB64910F3602}"/>
              </a:ext>
            </a:extLst>
          </p:cNvPr>
          <p:cNvSpPr>
            <a:spLocks noGrp="1"/>
          </p:cNvSpPr>
          <p:nvPr>
            <p:ph type="title"/>
          </p:nvPr>
        </p:nvSpPr>
        <p:spPr>
          <a:xfrm>
            <a:off x="470487" y="274188"/>
            <a:ext cx="10686826" cy="797859"/>
          </a:xfrm>
        </p:spPr>
        <p:txBody>
          <a:bodyPr>
            <a:normAutofit/>
          </a:bodyPr>
          <a:lstStyle/>
          <a:p>
            <a:r>
              <a:rPr lang="lt-LT" sz="3200" noProof="0" dirty="0"/>
              <a:t>19.2 Didžiausia apkrova ir šiluminė paklausa</a:t>
            </a:r>
          </a:p>
        </p:txBody>
      </p:sp>
      <p:sp>
        <p:nvSpPr>
          <p:cNvPr id="3" name="Marcador de contenido 2">
            <a:extLst>
              <a:ext uri="{FF2B5EF4-FFF2-40B4-BE49-F238E27FC236}">
                <a16:creationId xmlns:a16="http://schemas.microsoft.com/office/drawing/2014/main" id="{65A4BF7B-5B0F-0B47-F0BF-20742CB40549}"/>
              </a:ext>
            </a:extLst>
          </p:cNvPr>
          <p:cNvSpPr>
            <a:spLocks noGrp="1"/>
          </p:cNvSpPr>
          <p:nvPr>
            <p:ph idx="1"/>
          </p:nvPr>
        </p:nvSpPr>
        <p:spPr>
          <a:xfrm>
            <a:off x="547534" y="972202"/>
            <a:ext cx="10776330" cy="4638284"/>
          </a:xfrm>
        </p:spPr>
        <p:txBody>
          <a:bodyPr>
            <a:noAutofit/>
          </a:bodyPr>
          <a:lstStyle/>
          <a:p>
            <a:pPr marL="45720" indent="0">
              <a:buNone/>
            </a:pPr>
            <a:r>
              <a:rPr lang="lt-LT" sz="1500" noProof="0" dirty="0">
                <a:solidFill>
                  <a:srgbClr val="0070C0"/>
                </a:solidFill>
              </a:rPr>
              <a:t>Svarbu atskirti:</a:t>
            </a:r>
          </a:p>
          <a:p>
            <a:pPr marL="45720" indent="0">
              <a:buNone/>
            </a:pPr>
            <a:endParaRPr lang="lt-LT" sz="1500" noProof="0" dirty="0">
              <a:solidFill>
                <a:srgbClr val="0070C0"/>
              </a:solidFill>
            </a:endParaRPr>
          </a:p>
          <a:p>
            <a:pPr marL="808038" indent="-182563"/>
            <a:r>
              <a:rPr lang="lt-LT" sz="1500" b="1" noProof="0" dirty="0">
                <a:solidFill>
                  <a:srgbClr val="0070C0"/>
                </a:solidFill>
              </a:rPr>
              <a:t>Didžiausia šiluminė apkrova: </a:t>
            </a:r>
            <a:r>
              <a:rPr lang="lt-LT" sz="1500" noProof="0" dirty="0">
                <a:solidFill>
                  <a:srgbClr val="0070C0"/>
                </a:solidFill>
              </a:rPr>
              <a:t>didžiausia reikalinga momentinė šildymo arba vėsinimo galia, kW </a:t>
            </a:r>
            <a:r>
              <a:rPr lang="lt-LT" sz="1500" b="1" noProof="0" dirty="0">
                <a:solidFill>
                  <a:srgbClr val="0070C0"/>
                </a:solidFill>
              </a:rPr>
              <a:t>
Šiluminė paklausa (poreikis): </a:t>
            </a:r>
            <a:r>
              <a:rPr lang="lt-LT" sz="1500" noProof="0" dirty="0">
                <a:solidFill>
                  <a:srgbClr val="0070C0"/>
                </a:solidFill>
              </a:rPr>
              <a:t>kaupiamoji energija, reikalinga laikui bėgant, kWh.</a:t>
            </a:r>
          </a:p>
          <a:p>
            <a:pPr marL="808038" indent="-182563"/>
            <a:endParaRPr lang="lt-LT" sz="1500" noProof="0" dirty="0">
              <a:solidFill>
                <a:srgbClr val="0070C0"/>
              </a:solidFill>
            </a:endParaRPr>
          </a:p>
          <a:p>
            <a:pPr marL="45720" indent="0">
              <a:buNone/>
            </a:pPr>
            <a:r>
              <a:rPr lang="lt-LT" sz="1500" noProof="0" dirty="0">
                <a:solidFill>
                  <a:srgbClr val="0070C0"/>
                </a:solidFill>
              </a:rPr>
              <a:t>Didžiausios apkrovos lemia įrangos, reikalingos patalpų komfortui palaikyti ekstremaliomis sąlygomis, dydį (talpą), o šilumos poreikis yra susijęs su metiniu energijos suvartojimu. 
Įprasta, kad didžiausia šildymo sistemos galia išnaudojama tik nedidelę laiko dalį: didžiausia šiluminė paklausa būna tik keliomis šalčiausiomis metų valandomis. Tinkamas dydis užtikrina, kad šilumos siurblys galėtų atitikti šiuos poreikius ir nebūtų per didelis dirbant normaliomis sąlygomis.</a:t>
            </a:r>
          </a:p>
          <a:p>
            <a:endParaRPr lang="lt-LT" sz="1500" noProof="0" dirty="0">
              <a:solidFill>
                <a:srgbClr val="0070C0"/>
              </a:solidFill>
            </a:endParaRPr>
          </a:p>
        </p:txBody>
      </p:sp>
      <p:sp>
        <p:nvSpPr>
          <p:cNvPr id="4" name="Rectángulo 3">
            <a:extLst>
              <a:ext uri="{FF2B5EF4-FFF2-40B4-BE49-F238E27FC236}">
                <a16:creationId xmlns:a16="http://schemas.microsoft.com/office/drawing/2014/main" id="{4F787BDB-9E37-D054-4EFD-DA949D8CE90D}"/>
              </a:ext>
            </a:extLst>
          </p:cNvPr>
          <p:cNvSpPr/>
          <p:nvPr/>
        </p:nvSpPr>
        <p:spPr>
          <a:xfrm>
            <a:off x="4278086" y="3469618"/>
            <a:ext cx="4743450" cy="20567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noProof="0" dirty="0"/>
              <a:t>ADD FIGURE ABOUT THESE CONCEPTS</a:t>
            </a:r>
          </a:p>
        </p:txBody>
      </p:sp>
    </p:spTree>
    <p:extLst>
      <p:ext uri="{BB962C8B-B14F-4D97-AF65-F5344CB8AC3E}">
        <p14:creationId xmlns:p14="http://schemas.microsoft.com/office/powerpoint/2010/main" val="7824385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7C97F-9F83-84EF-4169-AB23DC04441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99E3B94-E5A2-7508-3CF8-DB77A4107D2F}"/>
              </a:ext>
            </a:extLst>
          </p:cNvPr>
          <p:cNvSpPr>
            <a:spLocks noGrp="1"/>
          </p:cNvSpPr>
          <p:nvPr>
            <p:ph type="title"/>
          </p:nvPr>
        </p:nvSpPr>
        <p:spPr>
          <a:xfrm>
            <a:off x="636494" y="373140"/>
            <a:ext cx="10382026" cy="680053"/>
          </a:xfrm>
        </p:spPr>
        <p:txBody>
          <a:bodyPr>
            <a:normAutofit/>
          </a:bodyPr>
          <a:lstStyle/>
          <a:p>
            <a:r>
              <a:rPr lang="lt-LT" sz="3200" noProof="0" dirty="0"/>
              <a:t>19.3 Didžiausia patalpų šildymo apkrova</a:t>
            </a:r>
          </a:p>
        </p:txBody>
      </p:sp>
      <p:sp>
        <p:nvSpPr>
          <p:cNvPr id="3" name="Marcador de contenido 2">
            <a:extLst>
              <a:ext uri="{FF2B5EF4-FFF2-40B4-BE49-F238E27FC236}">
                <a16:creationId xmlns:a16="http://schemas.microsoft.com/office/drawing/2014/main" id="{96078162-8B0E-5869-F42C-CF83FB8FEE08}"/>
              </a:ext>
            </a:extLst>
          </p:cNvPr>
          <p:cNvSpPr>
            <a:spLocks noGrp="1"/>
          </p:cNvSpPr>
          <p:nvPr>
            <p:ph idx="1"/>
          </p:nvPr>
        </p:nvSpPr>
        <p:spPr>
          <a:xfrm>
            <a:off x="543931" y="1120990"/>
            <a:ext cx="11104137" cy="1949409"/>
          </a:xfrm>
        </p:spPr>
        <p:txBody>
          <a:bodyPr>
            <a:noAutofit/>
          </a:bodyPr>
          <a:lstStyle/>
          <a:p>
            <a:r>
              <a:rPr lang="lt-LT" sz="1600" noProof="0" dirty="0">
                <a:solidFill>
                  <a:srgbClr val="0070C0"/>
                </a:solidFill>
              </a:rPr>
              <a:t>Didžiausia patalpų šildymo apkrova yra maksimalus pastato šilumos nuostolių greitis šalčiausią projektavimo dieną. Ji priklauso nuo izoliacijos lygio, sandarumo, vėdinimo greičio ir lauko projektinės temperatūros, kuri statistiškai apibrėžiama kiekvienam klimatui.
Didžiausia šildymo apkrova paprastai išreiškiama kilovatais (kW) arba vatais vienam kvadratiniam metrui grindų ploto (W/m2)
Kitoje lentelėje pateikiamos kelios orientacinės vertės; oficialūs skaičiavimai turi atitikti tokius standartus kaip EN 12831, nes supaprastintos W/m² taisyklės tik suteikia greitą preliminarų įvertinimą. Rinka siūlo programinę įrangą, leidžiančią tiksliai apskaičiuoti didžiausią šildymo apkrovą.</a:t>
            </a:r>
          </a:p>
        </p:txBody>
      </p:sp>
      <p:sp>
        <p:nvSpPr>
          <p:cNvPr id="6" name="Marcador de contenido 2">
            <a:extLst>
              <a:ext uri="{FF2B5EF4-FFF2-40B4-BE49-F238E27FC236}">
                <a16:creationId xmlns:a16="http://schemas.microsoft.com/office/drawing/2014/main" id="{B32A3C8A-C5F0-FA55-20C1-0AF900878699}"/>
              </a:ext>
            </a:extLst>
          </p:cNvPr>
          <p:cNvSpPr txBox="1">
            <a:spLocks/>
          </p:cNvSpPr>
          <p:nvPr/>
        </p:nvSpPr>
        <p:spPr>
          <a:xfrm>
            <a:off x="543931" y="4196376"/>
            <a:ext cx="11250706" cy="1332344"/>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noProof="0" dirty="0">
                <a:solidFill>
                  <a:srgbClr val="0070C0"/>
                </a:solidFill>
              </a:rPr>
              <a:t>Lentelėje pateiktos vertės pritaikytos  Vidurio Europos klimatui. Didžiausia šildymo apkrova pastatams švelnesniame klimate  bus apatinėje diapazono dalyje, o aukštesnė – šaltesniam klimatui ar prastai izoliuotoms konstrukcijoms. Pavyzdžiui, neapšiltintam senesniam namui šaltame klimate gali prireikti maždaug 120 W/m², tačiau tam pačiam namui Viduržemio jūros klimato sąlygomis poreikis būtų mažesnis, galbūt apie 70–80 W/m². Ir atvirkščiai, modernus gerai apšiltintas namas šiltame klimate gali siekti 30 W/m² arba arčiau 50 W/m² šaltesniame klimate. Itin efektyvūs projektai, tokie kaip pasyvūs namai, apriboja šilumos apkrovas iki maždaug 10–15 W/m²</a:t>
            </a:r>
          </a:p>
        </p:txBody>
      </p:sp>
      <mc:AlternateContent xmlns:mc="http://schemas.openxmlformats.org/markup-compatibility/2006" xmlns:a14="http://schemas.microsoft.com/office/drawing/2010/main">
        <mc:Choice Requires="a14">
          <p:graphicFrame>
            <p:nvGraphicFramePr>
              <p:cNvPr id="8" name="Tabla 7">
                <a:extLst>
                  <a:ext uri="{FF2B5EF4-FFF2-40B4-BE49-F238E27FC236}">
                    <a16:creationId xmlns:a16="http://schemas.microsoft.com/office/drawing/2014/main" id="{7EB7548D-E9DA-5047-0F31-BE9986A2F20A}"/>
                  </a:ext>
                </a:extLst>
              </p:cNvPr>
              <p:cNvGraphicFramePr>
                <a:graphicFrameLocks noGrp="1"/>
              </p:cNvGraphicFramePr>
              <p:nvPr>
                <p:extLst>
                  <p:ext uri="{D42A27DB-BD31-4B8C-83A1-F6EECF244321}">
                    <p14:modId xmlns:p14="http://schemas.microsoft.com/office/powerpoint/2010/main" val="3659684330"/>
                  </p:ext>
                </p:extLst>
              </p:nvPr>
            </p:nvGraphicFramePr>
            <p:xfrm>
              <a:off x="2477344" y="2913139"/>
              <a:ext cx="8282392" cy="1163003"/>
            </p:xfrm>
            <a:graphic>
              <a:graphicData uri="http://schemas.openxmlformats.org/drawingml/2006/table">
                <a:tbl>
                  <a:tblPr firstRow="1" firstCol="1" bandRow="1">
                    <a:tableStyleId>{5C22544A-7EE6-4342-B048-85BDC9FD1C3A}</a:tableStyleId>
                  </a:tblPr>
                  <a:tblGrid>
                    <a:gridCol w="5218193">
                      <a:extLst>
                        <a:ext uri="{9D8B030D-6E8A-4147-A177-3AD203B41FA5}">
                          <a16:colId xmlns:a16="http://schemas.microsoft.com/office/drawing/2014/main" val="2321892630"/>
                        </a:ext>
                      </a:extLst>
                    </a:gridCol>
                    <a:gridCol w="3064199">
                      <a:extLst>
                        <a:ext uri="{9D8B030D-6E8A-4147-A177-3AD203B41FA5}">
                          <a16:colId xmlns:a16="http://schemas.microsoft.com/office/drawing/2014/main" val="1563437277"/>
                        </a:ext>
                      </a:extLst>
                    </a:gridCol>
                  </a:tblGrid>
                  <a:tr h="263525">
                    <a:tc>
                      <a:txBody>
                        <a:bodyPr/>
                        <a:lstStyle/>
                        <a:p>
                          <a:pPr>
                            <a:lnSpc>
                              <a:spcPct val="107000"/>
                            </a:lnSpc>
                            <a:spcAft>
                              <a:spcPts val="800"/>
                            </a:spcAft>
                            <a:buNone/>
                          </a:pPr>
                          <a:r>
                            <a:rPr lang="lt-LT" sz="1400" kern="100" noProof="0" dirty="0">
                              <a:effectLst/>
                              <a:latin typeface="Corbel" panose="020B0503020204020204" pitchFamily="34" charset="0"/>
                            </a:rPr>
                            <a:t>Konstrukcijos tipas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lt-LT" sz="1400" kern="100" noProof="0" dirty="0">
                              <a:effectLst/>
                              <a:latin typeface="Corbel" panose="020B0503020204020204" pitchFamily="34" charset="0"/>
                            </a:rPr>
                            <a:t>Didžiausia šildymo apkrova(</a:t>
                          </a:r>
                          <a14:m>
                            <m:oMath xmlns:m="http://schemas.openxmlformats.org/officeDocument/2006/math">
                              <m:sSub>
                                <m:sSubPr>
                                  <m:ctrlPr>
                                    <a:rPr lang="lt-LT" sz="1400" i="1" kern="100" noProof="0" smtClean="0">
                                      <a:effectLst/>
                                      <a:latin typeface="Cambria Math" panose="02040503050406030204" pitchFamily="18" charset="0"/>
                                    </a:rPr>
                                  </m:ctrlPr>
                                </m:sSubPr>
                                <m:e>
                                  <m:r>
                                    <a:rPr lang="lt-LT" sz="1400" kern="100" noProof="0" smtClean="0">
                                      <a:effectLst/>
                                      <a:latin typeface="Cambria Math" panose="02040503050406030204" pitchFamily="18" charset="0"/>
                                    </a:rPr>
                                    <m:t>𝒒</m:t>
                                  </m:r>
                                </m:e>
                                <m:sub>
                                  <m:r>
                                    <m:rPr>
                                      <m:nor/>
                                    </m:rPr>
                                    <a:rPr lang="lt-LT" sz="1400" kern="100" noProof="0" smtClean="0">
                                      <a:effectLst/>
                                      <a:latin typeface="Corbel" panose="020B0503020204020204" pitchFamily="34" charset="0"/>
                                    </a:rPr>
                                    <m:t>design</m:t>
                                  </m:r>
                                </m:sub>
                              </m:sSub>
                            </m:oMath>
                          </a14:m>
                          <a:r>
                            <a:rPr lang="lt-LT" sz="1400" kern="100" noProof="0" dirty="0">
                              <a:effectLst/>
                              <a:latin typeface="Corbel" panose="020B0503020204020204" pitchFamily="34" charset="0"/>
                            </a:rPr>
                            <a:t>)</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9402838"/>
                      </a:ext>
                    </a:extLst>
                  </a:tr>
                  <a:tr h="0">
                    <a:tc>
                      <a:txBody>
                        <a:bodyPr/>
                        <a:lstStyle/>
                        <a:p>
                          <a:pPr>
                            <a:lnSpc>
                              <a:spcPct val="107000"/>
                            </a:lnSpc>
                            <a:spcAft>
                              <a:spcPts val="800"/>
                            </a:spcAft>
                            <a:buNone/>
                          </a:pPr>
                          <a:r>
                            <a:rPr lang="lt-LT" sz="1400" kern="100" noProof="0" dirty="0">
                              <a:effectLst/>
                              <a:latin typeface="Corbel" panose="020B0503020204020204" pitchFamily="34" charset="0"/>
                            </a:rPr>
                            <a:t>Naujas namas (aukšta izoliacija, kodai po 2000 m.)</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lt-LT" sz="1400" kern="100" noProof="0" dirty="0">
                              <a:effectLst/>
                              <a:latin typeface="Corbel" panose="020B0503020204020204" pitchFamily="34" charset="0"/>
                            </a:rPr>
                            <a:t>30–50 W/ m²</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2645787"/>
                      </a:ext>
                    </a:extLst>
                  </a:tr>
                  <a:tr h="0">
                    <a:tc>
                      <a:txBody>
                        <a:bodyPr/>
                        <a:lstStyle/>
                        <a:p>
                          <a:pPr>
                            <a:lnSpc>
                              <a:spcPct val="107000"/>
                            </a:lnSpc>
                            <a:spcAft>
                              <a:spcPts val="800"/>
                            </a:spcAft>
                            <a:buNone/>
                          </a:pPr>
                          <a:r>
                            <a:rPr lang="lt-LT" sz="1400" kern="100" noProof="0" dirty="0">
                              <a:effectLst/>
                              <a:latin typeface="Corbel" panose="020B0503020204020204" pitchFamily="34" charset="0"/>
                            </a:rPr>
                            <a:t>1990-ųjų standartinis namas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lt-LT" sz="1400" kern="100" noProof="0" dirty="0">
                              <a:effectLst/>
                              <a:latin typeface="Corbel" panose="020B0503020204020204" pitchFamily="34" charset="0"/>
                            </a:rPr>
                            <a:t>40–60 W/m²</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493001"/>
                      </a:ext>
                    </a:extLst>
                  </a:tr>
                  <a:tr h="0">
                    <a:tc>
                      <a:txBody>
                        <a:bodyPr/>
                        <a:lstStyle/>
                        <a:p>
                          <a:pPr>
                            <a:lnSpc>
                              <a:spcPct val="107000"/>
                            </a:lnSpc>
                            <a:spcAft>
                              <a:spcPts val="800"/>
                            </a:spcAft>
                            <a:buNone/>
                          </a:pPr>
                          <a:r>
                            <a:rPr lang="lt-LT" sz="1400" kern="100" noProof="0" dirty="0">
                              <a:effectLst/>
                              <a:latin typeface="Corbel" panose="020B0503020204020204" pitchFamily="34" charset="0"/>
                            </a:rPr>
                            <a:t>Senesnis namas su tam tikra izoliacija</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lt-LT" sz="1400" kern="100" noProof="0" dirty="0">
                              <a:effectLst/>
                              <a:latin typeface="Corbel" panose="020B0503020204020204" pitchFamily="34" charset="0"/>
                            </a:rPr>
                            <a:t>60–100 W/m²</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8984999"/>
                      </a:ext>
                    </a:extLst>
                  </a:tr>
                  <a:tr h="0">
                    <a:tc>
                      <a:txBody>
                        <a:bodyPr/>
                        <a:lstStyle/>
                        <a:p>
                          <a:pPr>
                            <a:lnSpc>
                              <a:spcPct val="107000"/>
                            </a:lnSpc>
                            <a:spcAft>
                              <a:spcPts val="800"/>
                            </a:spcAft>
                            <a:buNone/>
                          </a:pPr>
                          <a:r>
                            <a:rPr lang="lt-LT" sz="1400" kern="100" noProof="0" dirty="0">
                              <a:effectLst/>
                              <a:latin typeface="Corbel" panose="020B0503020204020204" pitchFamily="34" charset="0"/>
                            </a:rPr>
                            <a:t>Senas, neapšiltintas namas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lt-LT" sz="1400" kern="100" noProof="0" dirty="0">
                              <a:effectLst/>
                              <a:latin typeface="Corbel" panose="020B0503020204020204" pitchFamily="34" charset="0"/>
                            </a:rPr>
                            <a:t>120 W/m²</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270002"/>
                      </a:ext>
                    </a:extLst>
                  </a:tr>
                </a:tbl>
              </a:graphicData>
            </a:graphic>
          </p:graphicFrame>
        </mc:Choice>
        <mc:Fallback xmlns="">
          <p:graphicFrame>
            <p:nvGraphicFramePr>
              <p:cNvPr id="8" name="Tabla 7">
                <a:extLst>
                  <a:ext uri="{FF2B5EF4-FFF2-40B4-BE49-F238E27FC236}">
                    <a16:creationId xmlns:a16="http://schemas.microsoft.com/office/drawing/2014/main" id="{7EB7548D-E9DA-5047-0F31-BE9986A2F20A}"/>
                  </a:ext>
                </a:extLst>
              </p:cNvPr>
              <p:cNvGraphicFramePr>
                <a:graphicFrameLocks noGrp="1"/>
              </p:cNvGraphicFramePr>
              <p:nvPr>
                <p:extLst>
                  <p:ext uri="{D42A27DB-BD31-4B8C-83A1-F6EECF244321}">
                    <p14:modId xmlns:p14="http://schemas.microsoft.com/office/powerpoint/2010/main" val="3659684330"/>
                  </p:ext>
                </p:extLst>
              </p:nvPr>
            </p:nvGraphicFramePr>
            <p:xfrm>
              <a:off x="2477344" y="2913139"/>
              <a:ext cx="8282392" cy="1163003"/>
            </p:xfrm>
            <a:graphic>
              <a:graphicData uri="http://schemas.openxmlformats.org/drawingml/2006/table">
                <a:tbl>
                  <a:tblPr firstRow="1" firstCol="1" bandRow="1">
                    <a:tableStyleId>{5C22544A-7EE6-4342-B048-85BDC9FD1C3A}</a:tableStyleId>
                  </a:tblPr>
                  <a:tblGrid>
                    <a:gridCol w="5218193">
                      <a:extLst>
                        <a:ext uri="{9D8B030D-6E8A-4147-A177-3AD203B41FA5}">
                          <a16:colId xmlns:a16="http://schemas.microsoft.com/office/drawing/2014/main" val="2321892630"/>
                        </a:ext>
                      </a:extLst>
                    </a:gridCol>
                    <a:gridCol w="3064199">
                      <a:extLst>
                        <a:ext uri="{9D8B030D-6E8A-4147-A177-3AD203B41FA5}">
                          <a16:colId xmlns:a16="http://schemas.microsoft.com/office/drawing/2014/main" val="1563437277"/>
                        </a:ext>
                      </a:extLst>
                    </a:gridCol>
                  </a:tblGrid>
                  <a:tr h="290259">
                    <a:tc>
                      <a:txBody>
                        <a:bodyPr/>
                        <a:lstStyle/>
                        <a:p>
                          <a:pPr>
                            <a:lnSpc>
                              <a:spcPct val="107000"/>
                            </a:lnSpc>
                            <a:spcAft>
                              <a:spcPts val="800"/>
                            </a:spcAft>
                            <a:buNone/>
                          </a:pPr>
                          <a:r>
                            <a:rPr lang="lt-LT" sz="1400" kern="100" noProof="0" dirty="0">
                              <a:effectLst/>
                              <a:latin typeface="Corbel" panose="020B0503020204020204" pitchFamily="34" charset="0"/>
                            </a:rPr>
                            <a:t>Konstrukcijos tipas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lt-LT"/>
                        </a:p>
                      </a:txBody>
                      <a:tcPr marL="68580" marR="68580" marT="0" marB="0" anchor="ctr">
                        <a:blipFill>
                          <a:blip r:embed="rId2"/>
                          <a:stretch>
                            <a:fillRect l="-170577" t="-8333" r="-795" b="-337500"/>
                          </a:stretch>
                        </a:blipFill>
                      </a:tcPr>
                    </a:tc>
                    <a:extLst>
                      <a:ext uri="{0D108BD9-81ED-4DB2-BD59-A6C34878D82A}">
                        <a16:rowId xmlns:a16="http://schemas.microsoft.com/office/drawing/2014/main" val="2859402838"/>
                      </a:ext>
                    </a:extLst>
                  </a:tr>
                  <a:tr h="218186">
                    <a:tc>
                      <a:txBody>
                        <a:bodyPr/>
                        <a:lstStyle/>
                        <a:p>
                          <a:pPr>
                            <a:lnSpc>
                              <a:spcPct val="107000"/>
                            </a:lnSpc>
                            <a:spcAft>
                              <a:spcPts val="800"/>
                            </a:spcAft>
                            <a:buNone/>
                          </a:pPr>
                          <a:r>
                            <a:rPr lang="lt-LT" sz="1400" kern="100" noProof="0" dirty="0">
                              <a:effectLst/>
                              <a:latin typeface="Corbel" panose="020B0503020204020204" pitchFamily="34" charset="0"/>
                            </a:rPr>
                            <a:t>Naujas namas (aukšta izoliacija, kodai po 2000 m.)</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lt-LT" sz="1400" kern="100" noProof="0" dirty="0">
                              <a:effectLst/>
                              <a:latin typeface="Corbel" panose="020B0503020204020204" pitchFamily="34" charset="0"/>
                            </a:rPr>
                            <a:t>30–50 W/ m²</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2645787"/>
                      </a:ext>
                    </a:extLst>
                  </a:tr>
                  <a:tr h="218186">
                    <a:tc>
                      <a:txBody>
                        <a:bodyPr/>
                        <a:lstStyle/>
                        <a:p>
                          <a:pPr>
                            <a:lnSpc>
                              <a:spcPct val="107000"/>
                            </a:lnSpc>
                            <a:spcAft>
                              <a:spcPts val="800"/>
                            </a:spcAft>
                            <a:buNone/>
                          </a:pPr>
                          <a:r>
                            <a:rPr lang="lt-LT" sz="1400" kern="100" noProof="0" dirty="0">
                              <a:effectLst/>
                              <a:latin typeface="Corbel" panose="020B0503020204020204" pitchFamily="34" charset="0"/>
                            </a:rPr>
                            <a:t>1990-ųjų standartinis namas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lt-LT" sz="1400" kern="100" noProof="0" dirty="0">
                              <a:effectLst/>
                              <a:latin typeface="Corbel" panose="020B0503020204020204" pitchFamily="34" charset="0"/>
                            </a:rPr>
                            <a:t>40–60 W/m²</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493001"/>
                      </a:ext>
                    </a:extLst>
                  </a:tr>
                  <a:tr h="218186">
                    <a:tc>
                      <a:txBody>
                        <a:bodyPr/>
                        <a:lstStyle/>
                        <a:p>
                          <a:pPr>
                            <a:lnSpc>
                              <a:spcPct val="107000"/>
                            </a:lnSpc>
                            <a:spcAft>
                              <a:spcPts val="800"/>
                            </a:spcAft>
                            <a:buNone/>
                          </a:pPr>
                          <a:r>
                            <a:rPr lang="lt-LT" sz="1400" kern="100" noProof="0" dirty="0">
                              <a:effectLst/>
                              <a:latin typeface="Corbel" panose="020B0503020204020204" pitchFamily="34" charset="0"/>
                            </a:rPr>
                            <a:t>Senesnis namas su tam tikra izoliacija</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lt-LT" sz="1400" kern="100" noProof="0" dirty="0">
                              <a:effectLst/>
                              <a:latin typeface="Corbel" panose="020B0503020204020204" pitchFamily="34" charset="0"/>
                            </a:rPr>
                            <a:t>60–100 W/m²</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8984999"/>
                      </a:ext>
                    </a:extLst>
                  </a:tr>
                  <a:tr h="218186">
                    <a:tc>
                      <a:txBody>
                        <a:bodyPr/>
                        <a:lstStyle/>
                        <a:p>
                          <a:pPr>
                            <a:lnSpc>
                              <a:spcPct val="107000"/>
                            </a:lnSpc>
                            <a:spcAft>
                              <a:spcPts val="800"/>
                            </a:spcAft>
                            <a:buNone/>
                          </a:pPr>
                          <a:r>
                            <a:rPr lang="lt-LT" sz="1400" kern="100" noProof="0" dirty="0">
                              <a:effectLst/>
                              <a:latin typeface="Corbel" panose="020B0503020204020204" pitchFamily="34" charset="0"/>
                            </a:rPr>
                            <a:t>Senas, neapšiltintas namas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lt-LT" sz="1400" kern="100" noProof="0" dirty="0">
                              <a:effectLst/>
                              <a:latin typeface="Corbel" panose="020B0503020204020204" pitchFamily="34" charset="0"/>
                            </a:rPr>
                            <a:t>120 W/m²</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270002"/>
                      </a:ext>
                    </a:extLst>
                  </a:tr>
                </a:tbl>
              </a:graphicData>
            </a:graphic>
          </p:graphicFrame>
        </mc:Fallback>
      </mc:AlternateContent>
    </p:spTree>
    <p:extLst>
      <p:ext uri="{BB962C8B-B14F-4D97-AF65-F5344CB8AC3E}">
        <p14:creationId xmlns:p14="http://schemas.microsoft.com/office/powerpoint/2010/main" val="41255310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4171F-D843-B16B-6B21-B1A3605DE58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BFD2681-788F-6411-AFDE-766D6F30A37B}"/>
              </a:ext>
            </a:extLst>
          </p:cNvPr>
          <p:cNvSpPr>
            <a:spLocks noGrp="1"/>
          </p:cNvSpPr>
          <p:nvPr>
            <p:ph type="title"/>
          </p:nvPr>
        </p:nvSpPr>
        <p:spPr>
          <a:xfrm>
            <a:off x="636494" y="373140"/>
            <a:ext cx="10382026" cy="680053"/>
          </a:xfrm>
        </p:spPr>
        <p:txBody>
          <a:bodyPr>
            <a:normAutofit/>
          </a:bodyPr>
          <a:lstStyle/>
          <a:p>
            <a:r>
              <a:rPr lang="lt-LT" sz="3200" noProof="0" dirty="0"/>
              <a:t>19.4 Didžiausia buitinio karšto vandens apkrova</a:t>
            </a:r>
          </a:p>
        </p:txBody>
      </p:sp>
      <p:sp>
        <p:nvSpPr>
          <p:cNvPr id="3" name="Marcador de contenido 2">
            <a:extLst>
              <a:ext uri="{FF2B5EF4-FFF2-40B4-BE49-F238E27FC236}">
                <a16:creationId xmlns:a16="http://schemas.microsoft.com/office/drawing/2014/main" id="{900F79A1-18D2-76EB-A4AB-A843631A754F}"/>
              </a:ext>
            </a:extLst>
          </p:cNvPr>
          <p:cNvSpPr>
            <a:spLocks noGrp="1"/>
          </p:cNvSpPr>
          <p:nvPr>
            <p:ph idx="1"/>
          </p:nvPr>
        </p:nvSpPr>
        <p:spPr>
          <a:xfrm>
            <a:off x="543931" y="1496547"/>
            <a:ext cx="11104137" cy="3864905"/>
          </a:xfrm>
        </p:spPr>
        <p:txBody>
          <a:bodyPr>
            <a:noAutofit/>
          </a:bodyPr>
          <a:lstStyle/>
          <a:p>
            <a:r>
              <a:rPr lang="lt-LT" sz="1600" noProof="0" dirty="0">
                <a:solidFill>
                  <a:srgbClr val="0070C0"/>
                </a:solidFill>
              </a:rPr>
              <a:t>Be patalpų šildymo, gyvenamųjų namų šilumos siurbliai dažnai reikalingi pašildyti buitinį vandenį.</a:t>
            </a:r>
          </a:p>
          <a:p>
            <a:endParaRPr lang="lt-LT" sz="1600" noProof="0" dirty="0">
              <a:solidFill>
                <a:srgbClr val="0070C0"/>
              </a:solidFill>
            </a:endParaRPr>
          </a:p>
          <a:p>
            <a:r>
              <a:rPr lang="lt-LT" sz="1600" noProof="0" dirty="0">
                <a:solidFill>
                  <a:srgbClr val="0070C0"/>
                </a:solidFill>
              </a:rPr>
              <a:t>Kaip aprašyta 16 pamokoje, vandens šildymas turi savo didžiausios apkrovos charakteristikas, pvz., ryte vienu metu naudojami keli dušai arba karšti čiaupai. Tačiau karšto vandens apkrovos bus tvarkomos kaupiant karštą vandenį rezervuare, taip sumažinant didžiausią šilumos siurblio šiluminės galios poreikį. Užuot patenkinęs momentinį didžiausią srautą su neapdorota šilumos siurblio galia, šilumos siurblys gali iš anksto pašildyti vandens kiekį. Taigi karšto vandens dydis yra labiau susijęs su dienos energija (kWh) ir kaupimo talpa, o ne momentiniu kW.</a:t>
            </a:r>
          </a:p>
          <a:p>
            <a:endParaRPr lang="lt-LT" sz="1600" noProof="0" dirty="0">
              <a:solidFill>
                <a:srgbClr val="0070C0"/>
              </a:solidFill>
            </a:endParaRPr>
          </a:p>
          <a:p>
            <a:r>
              <a:rPr lang="lt-LT" sz="1600" b="1" noProof="0" dirty="0">
                <a:solidFill>
                  <a:srgbClr val="FF9900"/>
                </a:solidFill>
              </a:rPr>
              <a:t>Kalbant apie šilumos siurblio dydį, karštas vanduo retai diktuoja didžiausią apkrovą, </a:t>
            </a:r>
            <a:r>
              <a:rPr lang="lt-LT" sz="1600" noProof="0" dirty="0">
                <a:solidFill>
                  <a:srgbClr val="338DCD"/>
                </a:solidFill>
              </a:rPr>
              <a:t>nes šilumos siurblys gali veikti ilgiau, kad pripildytų rezervuarą</a:t>
            </a:r>
            <a:r>
              <a:rPr lang="lt-LT" sz="1600" b="1" noProof="0" dirty="0">
                <a:solidFill>
                  <a:srgbClr val="FF9900"/>
                </a:solidFill>
              </a:rPr>
              <a:t>. Pagrindinis dėmesys skiriamas pakankamam rezervuarui (ir galbūt ele) užtikrinimui, kad būtų galima padengti piko naudojimo laikotarpius. </a:t>
            </a:r>
            <a:r>
              <a:rPr lang="lt-LT" sz="1600" noProof="0" dirty="0">
                <a:solidFill>
                  <a:srgbClr val="338DCD"/>
                </a:solidFill>
              </a:rPr>
              <a:t>Šilumos siurblys iš esmės keičia savo galią laikui bėgant: nuolat gamina karštą vandenį mažesniu greičiu, kad būtų pasiektas energijos tikslas, o ne patenkina visą vienu metu naudojamą kiekį.</a:t>
            </a:r>
          </a:p>
          <a:p>
            <a:endParaRPr lang="lt-LT" sz="1600" noProof="0" dirty="0">
              <a:solidFill>
                <a:srgbClr val="0070C0"/>
              </a:solidFill>
            </a:endParaRPr>
          </a:p>
          <a:p>
            <a:r>
              <a:rPr lang="lt-LT" sz="1600" noProof="0" dirty="0">
                <a:solidFill>
                  <a:srgbClr val="0070C0"/>
                </a:solidFill>
              </a:rPr>
              <a:t>(P, V) poros pasirinkimo metodai buvo išsamiai aprašyti 16 pamokoje, kartu su tipiniais dizainais.</a:t>
            </a:r>
          </a:p>
        </p:txBody>
      </p:sp>
      <p:sp>
        <p:nvSpPr>
          <p:cNvPr id="5" name="Text Placeholder 3">
            <a:extLst>
              <a:ext uri="{FF2B5EF4-FFF2-40B4-BE49-F238E27FC236}">
                <a16:creationId xmlns:a16="http://schemas.microsoft.com/office/drawing/2014/main" id="{2D9F3729-96AF-B7CD-CBC2-F0F501B7DD40}"/>
              </a:ext>
            </a:extLst>
          </p:cNvPr>
          <p:cNvSpPr txBox="1">
            <a:spLocks/>
          </p:cNvSpPr>
          <p:nvPr/>
        </p:nvSpPr>
        <p:spPr>
          <a:xfrm>
            <a:off x="2956558" y="5546748"/>
            <a:ext cx="2786108" cy="383925"/>
          </a:xfrm>
          <a:prstGeom prst="rect">
            <a:avLst/>
          </a:prstGeom>
          <a:noFill/>
          <a:ln>
            <a:noFill/>
          </a:ln>
        </p:spPr>
        <p:txBody>
          <a:bodyPr vert="horz" wrap="square" lIns="91440" tIns="45720" rIns="91440" bIns="45720" anchor="t" anchorCtr="0" compatLnSpc="1">
            <a:normAutofit fontScale="70000" lnSpcReduction="20000"/>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i="1" noProof="0" dirty="0">
                <a:solidFill>
                  <a:srgbClr val="FF9900"/>
                </a:solidFill>
                <a:latin typeface="Corbel" panose="020B0503020204020204" pitchFamily="34" charset="0"/>
              </a:rPr>
              <a:t>Daugiau informacijos: skaitykite 19.4 skyrių.</a:t>
            </a:r>
          </a:p>
        </p:txBody>
      </p:sp>
    </p:spTree>
    <p:extLst>
      <p:ext uri="{BB962C8B-B14F-4D97-AF65-F5344CB8AC3E}">
        <p14:creationId xmlns:p14="http://schemas.microsoft.com/office/powerpoint/2010/main" val="2068311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2D6375-517C-FBAC-F6F7-3A4484352D03}"/>
              </a:ext>
            </a:extLst>
          </p:cNvPr>
          <p:cNvSpPr>
            <a:spLocks noGrp="1"/>
          </p:cNvSpPr>
          <p:nvPr>
            <p:ph type="title"/>
          </p:nvPr>
        </p:nvSpPr>
        <p:spPr>
          <a:xfrm>
            <a:off x="636494" y="537758"/>
            <a:ext cx="10382026" cy="858335"/>
          </a:xfrm>
        </p:spPr>
        <p:txBody>
          <a:bodyPr>
            <a:normAutofit/>
          </a:bodyPr>
          <a:lstStyle/>
          <a:p>
            <a:r>
              <a:rPr lang="lt-LT" sz="3200" dirty="0"/>
              <a:t>14.1 Įvadas</a:t>
            </a:r>
            <a:endParaRPr lang="lt-LT" sz="3200" noProof="0" dirty="0"/>
          </a:p>
        </p:txBody>
      </p:sp>
      <p:sp>
        <p:nvSpPr>
          <p:cNvPr id="3" name="Marcador de contenido 2">
            <a:extLst>
              <a:ext uri="{FF2B5EF4-FFF2-40B4-BE49-F238E27FC236}">
                <a16:creationId xmlns:a16="http://schemas.microsoft.com/office/drawing/2014/main" id="{ABC5892D-F87E-DE40-9E90-7CCB8372486D}"/>
              </a:ext>
            </a:extLst>
          </p:cNvPr>
          <p:cNvSpPr>
            <a:spLocks noGrp="1"/>
          </p:cNvSpPr>
          <p:nvPr>
            <p:ph idx="1"/>
          </p:nvPr>
        </p:nvSpPr>
        <p:spPr>
          <a:xfrm>
            <a:off x="639146" y="1510393"/>
            <a:ext cx="10540688" cy="4038603"/>
          </a:xfrm>
        </p:spPr>
        <p:txBody>
          <a:bodyPr>
            <a:normAutofit/>
          </a:bodyPr>
          <a:lstStyle/>
          <a:p>
            <a:r>
              <a:rPr lang="lt-LT" sz="2000" noProof="0" dirty="0">
                <a:solidFill>
                  <a:srgbClr val="0070C0"/>
                </a:solidFill>
              </a:rPr>
              <a:t>Šilumos siurbliai skiriasi nuo įprastų boilerių jų efektyvumo santykiu su eksploatavimo sąlygomis. </a:t>
            </a:r>
          </a:p>
          <a:p>
            <a:r>
              <a:rPr lang="lt-LT" sz="2000" noProof="0" dirty="0">
                <a:solidFill>
                  <a:srgbClr val="0070C0"/>
                </a:solidFill>
              </a:rPr>
              <a:t>Boileriai generuoja šilumą degindami kurą labai aukštoje temperatūroje, todėl jų efektyvumas yra lyginant nejautrus aplinkos sąlygoms. Pavyzdžiui, labai lengva patiekti 70 ° C </a:t>
            </a:r>
            <a:r>
              <a:rPr lang="lt-LT" sz="2000" dirty="0">
                <a:solidFill>
                  <a:srgbClr val="0070C0"/>
                </a:solidFill>
              </a:rPr>
              <a:t>vandenį</a:t>
            </a:r>
            <a:r>
              <a:rPr lang="lt-LT" sz="2000" noProof="0" dirty="0">
                <a:solidFill>
                  <a:srgbClr val="0070C0"/>
                </a:solidFill>
              </a:rPr>
              <a:t>, kuomet liepsnos temperatūra siekia 1500 ° C </a:t>
            </a:r>
          </a:p>
          <a:p>
            <a:r>
              <a:rPr lang="lt-LT" sz="2000" noProof="0" dirty="0">
                <a:solidFill>
                  <a:srgbClr val="0070C0"/>
                </a:solidFill>
              </a:rPr>
              <a:t>Priešingai, šilumos siurblių darbas paremtas šilumos perdavimu iš žemos temperatūros šaltinio į aukštesnės temperatūros kaupiklį (gavėjas). Jų veikimui didelę įtaką daro darbo sąlygos: šaltinio temperatūra, kaupiklio temperatūra, apkrovos lygis, atitirpinimo ciklų poreikis ir valdymo strategija. Visi šie veiksniai tiesiogiai veikia tiek šiluminę galią, tiek elektros energijos suvartojimą. </a:t>
            </a:r>
          </a:p>
          <a:p>
            <a:r>
              <a:rPr lang="lt-LT" sz="2000" noProof="0" dirty="0">
                <a:solidFill>
                  <a:srgbClr val="0070C0"/>
                </a:solidFill>
              </a:rPr>
              <a:t>Todėl norint tinkamai pasirinkti ir suprojektuoti šilumos siurblio sistemą, būtina suprasti eksploatacinius aspektus.</a:t>
            </a:r>
          </a:p>
        </p:txBody>
      </p:sp>
    </p:spTree>
    <p:extLst>
      <p:ext uri="{BB962C8B-B14F-4D97-AF65-F5344CB8AC3E}">
        <p14:creationId xmlns:p14="http://schemas.microsoft.com/office/powerpoint/2010/main" val="3521499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C4AAE-97FC-5508-0214-3B829627188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89E06F1-1730-A40B-8C0D-C7580CE76AF5}"/>
              </a:ext>
            </a:extLst>
          </p:cNvPr>
          <p:cNvSpPr>
            <a:spLocks noGrp="1"/>
          </p:cNvSpPr>
          <p:nvPr>
            <p:ph type="title"/>
          </p:nvPr>
        </p:nvSpPr>
        <p:spPr>
          <a:xfrm>
            <a:off x="636494" y="373140"/>
            <a:ext cx="10382026" cy="858335"/>
          </a:xfrm>
        </p:spPr>
        <p:txBody>
          <a:bodyPr>
            <a:normAutofit/>
          </a:bodyPr>
          <a:lstStyle/>
          <a:p>
            <a:r>
              <a:rPr lang="lt-LT" sz="3200" noProof="0" dirty="0"/>
              <a:t>19.5 Didžiausia patalpų aušinimo apkrova</a:t>
            </a:r>
          </a:p>
        </p:txBody>
      </p:sp>
      <p:sp>
        <p:nvSpPr>
          <p:cNvPr id="3" name="Marcador de contenido 2">
            <a:extLst>
              <a:ext uri="{FF2B5EF4-FFF2-40B4-BE49-F238E27FC236}">
                <a16:creationId xmlns:a16="http://schemas.microsoft.com/office/drawing/2014/main" id="{2F2C3654-95E7-A744-0E73-9D92FEB594E4}"/>
              </a:ext>
            </a:extLst>
          </p:cNvPr>
          <p:cNvSpPr>
            <a:spLocks noGrp="1"/>
          </p:cNvSpPr>
          <p:nvPr>
            <p:ph idx="1"/>
          </p:nvPr>
        </p:nvSpPr>
        <p:spPr>
          <a:xfrm>
            <a:off x="501846" y="1085646"/>
            <a:ext cx="11097411" cy="1428191"/>
          </a:xfrm>
        </p:spPr>
        <p:txBody>
          <a:bodyPr>
            <a:noAutofit/>
          </a:bodyPr>
          <a:lstStyle/>
          <a:p>
            <a:r>
              <a:rPr lang="lt-LT" sz="1600" noProof="0" dirty="0">
                <a:solidFill>
                  <a:srgbClr val="0070C0"/>
                </a:solidFill>
              </a:rPr>
              <a:t>Didžiausia aušinimo apkrova yra didžiausias šilumos padidėjimo greitis, kurį reikia pašalinti, kad būtų išlaikytas komfortas karščiausią projektavimo dieną. Aušinimo apkrovoms didelę įtaką daro saulės spinduliuotė, orientacija, stiklinimas, šešėlis, vidinis padidėjimas ir šiluminė masė.
Toliau pateiktoje lentelėje pateikiamos kelios orientacinės vertės; Skirtingai nuo šildymo, aušinimo apkrovos labai priklauso nuo laiko, o pastovios būsenos skaičiavimai linkę pervertinti maksimumus. Dinaminis modeliavimas duoda tikslesnius rezultatus, nors preliminariam projektavimui dažnai naudojami supaprastinti orientaciniai diapazonai.</a:t>
            </a:r>
            <a:endParaRPr lang="lt-LT" sz="1600" noProof="0" dirty="0">
              <a:solidFill>
                <a:srgbClr val="FF9900"/>
              </a:solidFill>
            </a:endParaRPr>
          </a:p>
        </p:txBody>
      </p:sp>
      <p:graphicFrame>
        <p:nvGraphicFramePr>
          <p:cNvPr id="7" name="Tabla 6">
            <a:extLst>
              <a:ext uri="{FF2B5EF4-FFF2-40B4-BE49-F238E27FC236}">
                <a16:creationId xmlns:a16="http://schemas.microsoft.com/office/drawing/2014/main" id="{F184DFA6-F836-8590-6CF7-EBC898DC331E}"/>
              </a:ext>
            </a:extLst>
          </p:cNvPr>
          <p:cNvGraphicFramePr>
            <a:graphicFrameLocks noGrp="1"/>
          </p:cNvGraphicFramePr>
          <p:nvPr>
            <p:extLst>
              <p:ext uri="{D42A27DB-BD31-4B8C-83A1-F6EECF244321}">
                <p14:modId xmlns:p14="http://schemas.microsoft.com/office/powerpoint/2010/main" val="3719812582"/>
              </p:ext>
            </p:extLst>
          </p:nvPr>
        </p:nvGraphicFramePr>
        <p:xfrm>
          <a:off x="967176" y="2704116"/>
          <a:ext cx="9935935" cy="3029355"/>
        </p:xfrm>
        <a:graphic>
          <a:graphicData uri="http://schemas.openxmlformats.org/drawingml/2006/table">
            <a:tbl>
              <a:tblPr firstRow="1" firstCol="1" bandRow="1">
                <a:tableStyleId>{5C22544A-7EE6-4342-B048-85BDC9FD1C3A}</a:tableStyleId>
              </a:tblPr>
              <a:tblGrid>
                <a:gridCol w="1476375">
                  <a:extLst>
                    <a:ext uri="{9D8B030D-6E8A-4147-A177-3AD203B41FA5}">
                      <a16:colId xmlns:a16="http://schemas.microsoft.com/office/drawing/2014/main" val="4175825117"/>
                    </a:ext>
                  </a:extLst>
                </a:gridCol>
                <a:gridCol w="3111954">
                  <a:extLst>
                    <a:ext uri="{9D8B030D-6E8A-4147-A177-3AD203B41FA5}">
                      <a16:colId xmlns:a16="http://schemas.microsoft.com/office/drawing/2014/main" val="2062456756"/>
                    </a:ext>
                  </a:extLst>
                </a:gridCol>
                <a:gridCol w="1636122">
                  <a:extLst>
                    <a:ext uri="{9D8B030D-6E8A-4147-A177-3AD203B41FA5}">
                      <a16:colId xmlns:a16="http://schemas.microsoft.com/office/drawing/2014/main" val="1109921168"/>
                    </a:ext>
                  </a:extLst>
                </a:gridCol>
                <a:gridCol w="3711484">
                  <a:extLst>
                    <a:ext uri="{9D8B030D-6E8A-4147-A177-3AD203B41FA5}">
                      <a16:colId xmlns:a16="http://schemas.microsoft.com/office/drawing/2014/main" val="337487189"/>
                    </a:ext>
                  </a:extLst>
                </a:gridCol>
              </a:tblGrid>
              <a:tr h="488448">
                <a:tc>
                  <a:txBody>
                    <a:bodyPr/>
                    <a:lstStyle/>
                    <a:p>
                      <a:pPr algn="ctr">
                        <a:lnSpc>
                          <a:spcPct val="107000"/>
                        </a:lnSpc>
                        <a:spcAft>
                          <a:spcPts val="800"/>
                        </a:spcAft>
                        <a:buNone/>
                      </a:pPr>
                      <a:r>
                        <a:rPr lang="lt-LT" sz="1200" kern="0" noProof="0" dirty="0">
                          <a:effectLst/>
                          <a:latin typeface="Corbel" panose="020B0503020204020204" pitchFamily="34" charset="0"/>
                        </a:rPr>
                        <a:t>Europos zona</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Reprezentatyvūs regionai</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Tipinė didžiausia aušinimo apkrova(W/m²)</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err="1">
                          <a:effectLst/>
                          <a:latin typeface="Corbel" panose="020B0503020204020204" pitchFamily="34" charset="0"/>
                        </a:rPr>
                        <a:t>Notes</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extLst>
                  <a:ext uri="{0D108BD9-81ED-4DB2-BD59-A6C34878D82A}">
                    <a16:rowId xmlns:a16="http://schemas.microsoft.com/office/drawing/2014/main" val="895036271"/>
                  </a:ext>
                </a:extLst>
              </a:tr>
              <a:tr h="323202">
                <a:tc>
                  <a:txBody>
                    <a:bodyPr/>
                    <a:lstStyle/>
                    <a:p>
                      <a:pPr algn="ctr">
                        <a:lnSpc>
                          <a:spcPct val="107000"/>
                        </a:lnSpc>
                        <a:spcAft>
                          <a:spcPts val="800"/>
                        </a:spcAft>
                        <a:buNone/>
                      </a:pPr>
                      <a:r>
                        <a:rPr lang="lt-LT" sz="1200" kern="0" noProof="0" dirty="0">
                          <a:effectLst/>
                          <a:latin typeface="Corbel" panose="020B0503020204020204" pitchFamily="34" charset="0"/>
                        </a:rPr>
                        <a:t>Šaltas / Šiaurės</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Skandinavija, Baltijos šalys, Šiaurės Jungtinė Karalystė</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0–20 W/m²</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Vėsinimas dažnai nereikalingas; tik išimtiniais atvejais (didelis saulės energijos kiekis).</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extLst>
                  <a:ext uri="{0D108BD9-81ED-4DB2-BD59-A6C34878D82A}">
                    <a16:rowId xmlns:a16="http://schemas.microsoft.com/office/drawing/2014/main" val="2501011601"/>
                  </a:ext>
                </a:extLst>
              </a:tr>
              <a:tr h="512071">
                <a:tc>
                  <a:txBody>
                    <a:bodyPr/>
                    <a:lstStyle/>
                    <a:p>
                      <a:pPr algn="ctr">
                        <a:lnSpc>
                          <a:spcPct val="107000"/>
                        </a:lnSpc>
                        <a:spcAft>
                          <a:spcPts val="800"/>
                        </a:spcAft>
                        <a:buNone/>
                      </a:pPr>
                      <a:r>
                        <a:rPr lang="lt-LT" sz="1200" kern="0" noProof="0" dirty="0">
                          <a:effectLst/>
                          <a:latin typeface="Corbel" panose="020B0503020204020204" pitchFamily="34" charset="0"/>
                        </a:rPr>
                        <a:t>Vėsus–vidutinio klimato</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Vokietija, Nyderlandai, Belgija, Šiaurės Prancūzija</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20–40 W/m²</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Vėsinimas dažnai nereikalingas; daugiausia dėl saulės energijos ir retkarčiais pasitaikančių karščio bangų</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extLst>
                  <a:ext uri="{0D108BD9-81ED-4DB2-BD59-A6C34878D82A}">
                    <a16:rowId xmlns:a16="http://schemas.microsoft.com/office/drawing/2014/main" val="322165288"/>
                  </a:ext>
                </a:extLst>
              </a:tr>
              <a:tr h="356441">
                <a:tc>
                  <a:txBody>
                    <a:bodyPr/>
                    <a:lstStyle/>
                    <a:p>
                      <a:pPr algn="ctr">
                        <a:lnSpc>
                          <a:spcPct val="107000"/>
                        </a:lnSpc>
                        <a:spcAft>
                          <a:spcPts val="800"/>
                        </a:spcAft>
                        <a:buNone/>
                      </a:pPr>
                      <a:r>
                        <a:rPr lang="lt-LT" sz="1200" kern="0" noProof="0" dirty="0">
                          <a:effectLst/>
                          <a:latin typeface="Corbel" panose="020B0503020204020204" pitchFamily="34" charset="0"/>
                        </a:rPr>
                        <a:t>Vidutinio klimato / Centrinė</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Centrinė Prancūzija, Šveicarija, Austrija</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30–50 W/m²</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Vidutinės vasaros apkrovos; šešėlis ir šiluminė masė stipriai veikia maksimumą</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extLst>
                  <a:ext uri="{0D108BD9-81ED-4DB2-BD59-A6C34878D82A}">
                    <a16:rowId xmlns:a16="http://schemas.microsoft.com/office/drawing/2014/main" val="2865608442"/>
                  </a:ext>
                </a:extLst>
              </a:tr>
              <a:tr h="382622">
                <a:tc>
                  <a:txBody>
                    <a:bodyPr/>
                    <a:lstStyle/>
                    <a:p>
                      <a:pPr algn="ctr">
                        <a:lnSpc>
                          <a:spcPct val="107000"/>
                        </a:lnSpc>
                        <a:spcAft>
                          <a:spcPts val="800"/>
                        </a:spcAft>
                        <a:buNone/>
                      </a:pPr>
                      <a:r>
                        <a:rPr lang="lt-LT" sz="1200" kern="0" noProof="0" dirty="0">
                          <a:effectLst/>
                          <a:latin typeface="Corbel" panose="020B0503020204020204" pitchFamily="34" charset="0"/>
                        </a:rPr>
                        <a:t>Šilta–vidutinio klimato</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Šiaurės Italija, Šiaurės Ispanija, Pietų Prancūzija</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40–70 W/m²</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Dažnai reikalingas vėsinimas; saulės kontrolė tampa svarbi</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extLst>
                  <a:ext uri="{0D108BD9-81ED-4DB2-BD59-A6C34878D82A}">
                    <a16:rowId xmlns:a16="http://schemas.microsoft.com/office/drawing/2014/main" val="2633657006"/>
                  </a:ext>
                </a:extLst>
              </a:tr>
              <a:tr h="382622">
                <a:tc>
                  <a:txBody>
                    <a:bodyPr/>
                    <a:lstStyle/>
                    <a:p>
                      <a:pPr algn="ctr">
                        <a:lnSpc>
                          <a:spcPct val="107000"/>
                        </a:lnSpc>
                        <a:spcAft>
                          <a:spcPts val="800"/>
                        </a:spcAft>
                        <a:buNone/>
                      </a:pPr>
                      <a:r>
                        <a:rPr lang="lt-LT" sz="1200" kern="0" noProof="0" dirty="0">
                          <a:effectLst/>
                          <a:latin typeface="Corbel" panose="020B0503020204020204" pitchFamily="34" charset="0"/>
                        </a:rPr>
                        <a:t>Viduržemio jūros regionas</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Ispanija, Graikija, Pietų Italija, Pietų Portugalija</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60–90 W/m²</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Vėsinimas dažnai dominuoja dizaine; didelė priklausomybė nuo šešėliavimo ir stiklinimo</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extLst>
                  <a:ext uri="{0D108BD9-81ED-4DB2-BD59-A6C34878D82A}">
                    <a16:rowId xmlns:a16="http://schemas.microsoft.com/office/drawing/2014/main" val="1460646818"/>
                  </a:ext>
                </a:extLst>
              </a:tr>
              <a:tr h="407687">
                <a:tc>
                  <a:txBody>
                    <a:bodyPr/>
                    <a:lstStyle/>
                    <a:p>
                      <a:pPr algn="ctr">
                        <a:lnSpc>
                          <a:spcPct val="107000"/>
                        </a:lnSpc>
                        <a:spcAft>
                          <a:spcPts val="800"/>
                        </a:spcAft>
                        <a:buNone/>
                      </a:pPr>
                      <a:r>
                        <a:rPr lang="lt-LT" sz="1200" kern="0" noProof="0" dirty="0">
                          <a:effectLst/>
                          <a:latin typeface="Corbel" panose="020B0503020204020204" pitchFamily="34" charset="0"/>
                        </a:rPr>
                        <a:t>Karštas Viduržemio jūros regionas</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Pietų Ispanija, Sicilija, Kipras</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80–110 W/m²</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tc>
                  <a:txBody>
                    <a:bodyPr/>
                    <a:lstStyle/>
                    <a:p>
                      <a:pPr algn="ctr">
                        <a:lnSpc>
                          <a:spcPct val="107000"/>
                        </a:lnSpc>
                        <a:spcAft>
                          <a:spcPts val="800"/>
                        </a:spcAft>
                        <a:buNone/>
                      </a:pPr>
                      <a:r>
                        <a:rPr lang="lt-LT" sz="1200" kern="0" noProof="0" dirty="0">
                          <a:effectLst/>
                          <a:latin typeface="Corbel" panose="020B0503020204020204" pitchFamily="34" charset="0"/>
                        </a:rPr>
                        <a:t>Didelis saulės energijos kiekis; vertės artimos viršutinei ribai be šešėliavimo arba su aukštais stiklinimo elementais</a:t>
                      </a:r>
                      <a:endParaRPr lang="lt-LT" sz="12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006" marR="38006" marT="0" marB="0" anchor="ctr"/>
                </a:tc>
                <a:extLst>
                  <a:ext uri="{0D108BD9-81ED-4DB2-BD59-A6C34878D82A}">
                    <a16:rowId xmlns:a16="http://schemas.microsoft.com/office/drawing/2014/main" val="3812889210"/>
                  </a:ext>
                </a:extLst>
              </a:tr>
            </a:tbl>
          </a:graphicData>
        </a:graphic>
      </p:graphicFrame>
    </p:spTree>
    <p:extLst>
      <p:ext uri="{BB962C8B-B14F-4D97-AF65-F5344CB8AC3E}">
        <p14:creationId xmlns:p14="http://schemas.microsoft.com/office/powerpoint/2010/main" val="41812399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1A0B5-5710-1CFD-B7E9-4B75518686A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DD398B8-6962-B63F-01E5-3E42A1ABF38F}"/>
              </a:ext>
            </a:extLst>
          </p:cNvPr>
          <p:cNvSpPr>
            <a:spLocks noGrp="1"/>
          </p:cNvSpPr>
          <p:nvPr>
            <p:ph type="title"/>
          </p:nvPr>
        </p:nvSpPr>
        <p:spPr>
          <a:xfrm>
            <a:off x="568424" y="552754"/>
            <a:ext cx="10382026" cy="858335"/>
          </a:xfrm>
        </p:spPr>
        <p:txBody>
          <a:bodyPr>
            <a:normAutofit fontScale="90000"/>
          </a:bodyPr>
          <a:lstStyle/>
          <a:p>
            <a:r>
              <a:rPr lang="lt-LT" sz="3200" noProof="0" dirty="0"/>
              <a:t>19.6 Šiluminis poreikis patalpoms šildyti</a:t>
            </a:r>
            <a:br>
              <a:rPr lang="lt-LT" sz="3200" noProof="0" dirty="0"/>
            </a:br>
            <a:r>
              <a:rPr lang="lt-LT" sz="3200" noProof="0" dirty="0"/>
              <a:t>19.7 Šiluminis poreikis patalpų vėsinimui</a:t>
            </a:r>
          </a:p>
        </p:txBody>
      </p:sp>
      <p:sp>
        <p:nvSpPr>
          <p:cNvPr id="3" name="Marcador de contenido 2">
            <a:extLst>
              <a:ext uri="{FF2B5EF4-FFF2-40B4-BE49-F238E27FC236}">
                <a16:creationId xmlns:a16="http://schemas.microsoft.com/office/drawing/2014/main" id="{EC3F4AF6-6742-B73C-712F-A96E95EFC9BC}"/>
              </a:ext>
            </a:extLst>
          </p:cNvPr>
          <p:cNvSpPr>
            <a:spLocks noGrp="1"/>
          </p:cNvSpPr>
          <p:nvPr>
            <p:ph idx="1"/>
          </p:nvPr>
        </p:nvSpPr>
        <p:spPr>
          <a:xfrm>
            <a:off x="568424" y="2168503"/>
            <a:ext cx="11055151" cy="1725862"/>
          </a:xfrm>
        </p:spPr>
        <p:txBody>
          <a:bodyPr>
            <a:noAutofit/>
          </a:bodyPr>
          <a:lstStyle/>
          <a:p>
            <a:pPr marL="45720" indent="0">
              <a:buNone/>
            </a:pPr>
            <a:r>
              <a:rPr lang="lt-LT" sz="1600" noProof="0" dirty="0">
                <a:solidFill>
                  <a:srgbClr val="0070C0"/>
                </a:solidFill>
              </a:rPr>
              <a:t>Šie du skyriai yra </a:t>
            </a:r>
            <a:r>
              <a:rPr lang="lt-LT" sz="1600" b="1" noProof="0" dirty="0">
                <a:solidFill>
                  <a:srgbClr val="FF9900"/>
                </a:solidFill>
              </a:rPr>
              <a:t>neprivalomi</a:t>
            </a:r>
            <a:r>
              <a:rPr lang="lt-LT" sz="1600" noProof="0" dirty="0">
                <a:solidFill>
                  <a:srgbClr val="0070C0"/>
                </a:solidFill>
              </a:rPr>
              <a:t>, tačiau labai įdomūs jūsų tobulėjimui: </a:t>
            </a:r>
          </a:p>
          <a:p>
            <a:pPr marL="45720" indent="0">
              <a:buNone/>
            </a:pPr>
            <a:r>
              <a:rPr lang="lt-LT" sz="1600" noProof="0" dirty="0">
                <a:solidFill>
                  <a:srgbClr val="0070C0"/>
                </a:solidFill>
              </a:rPr>
              <a:t>
19.6 skyriuje pristatoma šildymo laipsnių dienų sąvoka ir parodyta, kaip naudoti šį klimato indeksą vieno pastato šildymo poreikiui įvertinti
19.7 skyriuje pristatomos aušinimo laipsnių dienos, analogiška aušinimo poreikio koncepcija, ir aptariamos jos ribos.</a:t>
            </a:r>
            <a:endParaRPr lang="lt-LT" sz="1600" noProof="0" dirty="0">
              <a:solidFill>
                <a:srgbClr val="FF9900"/>
              </a:solidFill>
            </a:endParaRPr>
          </a:p>
        </p:txBody>
      </p:sp>
    </p:spTree>
    <p:extLst>
      <p:ext uri="{BB962C8B-B14F-4D97-AF65-F5344CB8AC3E}">
        <p14:creationId xmlns:p14="http://schemas.microsoft.com/office/powerpoint/2010/main" val="3567959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E0D91-9BF7-100D-E238-10456F1FAE6A}"/>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5FBD081A-E039-5AB6-F247-95A4A8BA92C9}"/>
              </a:ext>
            </a:extLst>
          </p:cNvPr>
          <p:cNvSpPr/>
          <p:nvPr/>
        </p:nvSpPr>
        <p:spPr>
          <a:xfrm>
            <a:off x="636495" y="3489960"/>
            <a:ext cx="10714258" cy="64312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noProof="0" dirty="0"/>
          </a:p>
        </p:txBody>
      </p:sp>
      <p:sp>
        <p:nvSpPr>
          <p:cNvPr id="2" name="Título 1">
            <a:extLst>
              <a:ext uri="{FF2B5EF4-FFF2-40B4-BE49-F238E27FC236}">
                <a16:creationId xmlns:a16="http://schemas.microsoft.com/office/drawing/2014/main" id="{187EE820-D103-8BF8-C788-8321CF4233AE}"/>
              </a:ext>
            </a:extLst>
          </p:cNvPr>
          <p:cNvSpPr>
            <a:spLocks noGrp="1"/>
          </p:cNvSpPr>
          <p:nvPr>
            <p:ph type="title"/>
          </p:nvPr>
        </p:nvSpPr>
        <p:spPr>
          <a:xfrm>
            <a:off x="636494" y="373140"/>
            <a:ext cx="10382026" cy="858335"/>
          </a:xfrm>
        </p:spPr>
        <p:txBody>
          <a:bodyPr>
            <a:normAutofit/>
          </a:bodyPr>
          <a:lstStyle/>
          <a:p>
            <a:r>
              <a:rPr lang="lt-LT" sz="3200" noProof="0" dirty="0"/>
              <a:t>19.8 Šilumos siurblio galios pasirinkimas</a:t>
            </a:r>
          </a:p>
        </p:txBody>
      </p:sp>
      <p:sp>
        <p:nvSpPr>
          <p:cNvPr id="3" name="Marcador de contenido 2">
            <a:extLst>
              <a:ext uri="{FF2B5EF4-FFF2-40B4-BE49-F238E27FC236}">
                <a16:creationId xmlns:a16="http://schemas.microsoft.com/office/drawing/2014/main" id="{AE33E020-B975-944F-6879-2A8EA898DF7A}"/>
              </a:ext>
            </a:extLst>
          </p:cNvPr>
          <p:cNvSpPr>
            <a:spLocks noGrp="1"/>
          </p:cNvSpPr>
          <p:nvPr>
            <p:ph idx="1"/>
          </p:nvPr>
        </p:nvSpPr>
        <p:spPr>
          <a:xfrm>
            <a:off x="543931" y="1231475"/>
            <a:ext cx="11104137" cy="4038603"/>
          </a:xfrm>
        </p:spPr>
        <p:txBody>
          <a:bodyPr>
            <a:noAutofit/>
          </a:bodyPr>
          <a:lstStyle/>
          <a:p>
            <a:r>
              <a:rPr lang="lt-LT" sz="1600" noProof="0" dirty="0">
                <a:solidFill>
                  <a:srgbClr val="0070C0"/>
                </a:solidFill>
              </a:rPr>
              <a:t>Šilumos siurblio dydis nustatomas pagal didžiausią šildymo apkrovą (</a:t>
            </a:r>
            <a:r>
              <a:rPr lang="lt-LT" sz="1600" noProof="0" dirty="0" err="1">
                <a:solidFill>
                  <a:srgbClr val="0070C0"/>
                </a:solidFill>
              </a:rPr>
              <a:t>P</a:t>
            </a:r>
            <a:r>
              <a:rPr lang="lt-LT" sz="1600" baseline="-25000" noProof="0" dirty="0" err="1">
                <a:solidFill>
                  <a:srgbClr val="0070C0"/>
                </a:solidFill>
              </a:rPr>
              <a:t>h</a:t>
            </a:r>
            <a:r>
              <a:rPr lang="lt-LT" sz="1600" noProof="0" dirty="0">
                <a:solidFill>
                  <a:srgbClr val="0070C0"/>
                </a:solidFill>
              </a:rPr>
              <a:t>) ir, jei taikoma, didžiausią vėsinimo apkrovą (</a:t>
            </a:r>
            <a:r>
              <a:rPr lang="lt-LT" sz="1600" noProof="0" dirty="0" err="1">
                <a:solidFill>
                  <a:srgbClr val="0070C0"/>
                </a:solidFill>
              </a:rPr>
              <a:t>P</a:t>
            </a:r>
            <a:r>
              <a:rPr lang="lt-LT" sz="1600" baseline="-25000" noProof="0" dirty="0" err="1">
                <a:solidFill>
                  <a:srgbClr val="0070C0"/>
                </a:solidFill>
              </a:rPr>
              <a:t>c</a:t>
            </a:r>
            <a:r>
              <a:rPr lang="lt-LT" sz="1600" noProof="0" dirty="0">
                <a:solidFill>
                  <a:srgbClr val="0070C0"/>
                </a:solidFill>
              </a:rPr>
              <a:t>). Pasirinktas galingumas turi būti bent jau lygus didesniam iš dviejų, kad</a:t>
            </a:r>
          </a:p>
          <a:p>
            <a:pPr marL="45720" indent="0" algn="ctr">
              <a:buNone/>
            </a:pPr>
            <a:r>
              <a:rPr lang="lt-LT" sz="1600" noProof="0" dirty="0">
                <a:solidFill>
                  <a:srgbClr val="0070C0"/>
                </a:solidFill>
              </a:rPr>
              <a:t> CAP_HP ≥ </a:t>
            </a:r>
            <a:r>
              <a:rPr lang="lt-LT" sz="1600" noProof="0" dirty="0" err="1">
                <a:solidFill>
                  <a:srgbClr val="0070C0"/>
                </a:solidFill>
              </a:rPr>
              <a:t>max</a:t>
            </a:r>
            <a:r>
              <a:rPr lang="lt-LT" sz="1600" noProof="0" dirty="0">
                <a:solidFill>
                  <a:srgbClr val="0070C0"/>
                </a:solidFill>
              </a:rPr>
              <a:t> (</a:t>
            </a:r>
            <a:r>
              <a:rPr lang="lt-LT" sz="1600" noProof="0" dirty="0" err="1">
                <a:solidFill>
                  <a:srgbClr val="0070C0"/>
                </a:solidFill>
              </a:rPr>
              <a:t>P</a:t>
            </a:r>
            <a:r>
              <a:rPr lang="lt-LT" sz="1600" baseline="-25000" noProof="0" dirty="0" err="1">
                <a:solidFill>
                  <a:srgbClr val="0070C0"/>
                </a:solidFill>
              </a:rPr>
              <a:t>h</a:t>
            </a:r>
            <a:r>
              <a:rPr lang="lt-LT" sz="1600" noProof="0" dirty="0">
                <a:solidFill>
                  <a:srgbClr val="0070C0"/>
                </a:solidFill>
              </a:rPr>
              <a:t>, </a:t>
            </a:r>
            <a:r>
              <a:rPr lang="lt-LT" sz="1600" noProof="0" dirty="0" err="1">
                <a:solidFill>
                  <a:srgbClr val="0070C0"/>
                </a:solidFill>
              </a:rPr>
              <a:t>P</a:t>
            </a:r>
            <a:r>
              <a:rPr lang="lt-LT" sz="1600" baseline="-25000" noProof="0" dirty="0" err="1">
                <a:solidFill>
                  <a:srgbClr val="0070C0"/>
                </a:solidFill>
              </a:rPr>
              <a:t>c</a:t>
            </a:r>
            <a:r>
              <a:rPr lang="lt-LT" sz="1600" noProof="0" dirty="0">
                <a:solidFill>
                  <a:srgbClr val="0070C0"/>
                </a:solidFill>
              </a:rPr>
              <a:t>)</a:t>
            </a:r>
          </a:p>
          <a:p>
            <a:r>
              <a:rPr lang="lt-LT" sz="1600" noProof="0" dirty="0">
                <a:solidFill>
                  <a:srgbClr val="0070C0"/>
                </a:solidFill>
              </a:rPr>
              <a:t>Dominuojanti apkrova priklauso nuo klimato: šaltesniuose regionuose vyrauja šildymas, o šiltesniuose - vėsinimas. 
Oro šilumos siurbliams nominalaus pajėgumo nepakanka. Turima galia skiriasi priklausomai nuo lauko oro temperatūros ir tiekiamo vandens temperatūros ir gali žymiai sumažėti projektinėmis žiemos ar vasaros sąlygomis.
Todėl galutinis pasirinkimas turi būti pagrįstas gamintojo eksploatacinių savybių duomenimis projektinėje lauko temperatūroje ir reikiamoje tiekimo temperatūroje (tiek šildymui, tiek vėsinimui), kad ekstremaliomis sąlygomis būtų išvengta per mažo dydžio ir komforto praradimo</a:t>
            </a:r>
          </a:p>
          <a:p>
            <a:pPr marL="45720" indent="0">
              <a:buNone/>
            </a:pPr>
            <a:endParaRPr lang="lt-LT" sz="1600" noProof="0" dirty="0">
              <a:solidFill>
                <a:srgbClr val="0070C0"/>
              </a:solidFill>
            </a:endParaRPr>
          </a:p>
          <a:p>
            <a:pPr marL="45720" indent="0">
              <a:buNone/>
            </a:pPr>
            <a:r>
              <a:rPr lang="lt-LT" sz="1600" noProof="0" dirty="0">
                <a:solidFill>
                  <a:srgbClr val="0070C0"/>
                </a:solidFill>
              </a:rPr>
              <a:t>Pavyzdys: Pasirinkite šilumos siurblį oras/vanduo 150 m² gyvenamajam namui, esančiam Kaune. Apskaičiuota, kad didžiausia šildymo apkrova yra 40 W/m2 (naujas namas su labai mažomis sąnaudomis)
</a:t>
            </a:r>
          </a:p>
          <a:p>
            <a:pPr marL="45720" indent="0" algn="ctr">
              <a:buNone/>
            </a:pPr>
            <a:r>
              <a:rPr lang="lt-LT" sz="1600" noProof="0" dirty="0">
                <a:solidFill>
                  <a:srgbClr val="FF9900"/>
                </a:solidFill>
              </a:rPr>
              <a:t>1 žingsnis. </a:t>
            </a:r>
            <a:r>
              <a:rPr lang="lt-LT" sz="1600" noProof="0" dirty="0">
                <a:solidFill>
                  <a:srgbClr val="0070C0"/>
                </a:solidFill>
              </a:rPr>
              <a:t>Apskaičiuota, kad didžiausia šildymo apkrova yra 40 W/m2, todėl projektinė šildymo galia yra
</a:t>
            </a:r>
            <a:r>
              <a:rPr lang="lt-LT" sz="1600" noProof="0" dirty="0" err="1">
                <a:solidFill>
                  <a:srgbClr val="0070C0"/>
                </a:solidFill>
              </a:rPr>
              <a:t>P</a:t>
            </a:r>
            <a:r>
              <a:rPr lang="lt-LT" sz="1600" baseline="-25000" noProof="0" dirty="0" err="1">
                <a:solidFill>
                  <a:srgbClr val="0070C0"/>
                </a:solidFill>
              </a:rPr>
              <a:t>h</a:t>
            </a:r>
            <a:r>
              <a:rPr lang="lt-LT" sz="1600" noProof="0" dirty="0">
                <a:solidFill>
                  <a:srgbClr val="0070C0"/>
                </a:solidFill>
              </a:rPr>
              <a:t>=150m^2 x 40 W/m^2 =6000W=6kW</a:t>
            </a:r>
            <a:endParaRPr lang="lt-LT" sz="1600" b="1" noProof="0" dirty="0">
              <a:solidFill>
                <a:srgbClr val="0070C0"/>
              </a:solidFill>
            </a:endParaRPr>
          </a:p>
        </p:txBody>
      </p:sp>
    </p:spTree>
    <p:extLst>
      <p:ext uri="{BB962C8B-B14F-4D97-AF65-F5344CB8AC3E}">
        <p14:creationId xmlns:p14="http://schemas.microsoft.com/office/powerpoint/2010/main" val="30058950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8A86C-46D8-C8E1-3DFF-3135BA545EC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EE1AC44-3F2B-5AE9-489D-451493C54533}"/>
              </a:ext>
            </a:extLst>
          </p:cNvPr>
          <p:cNvSpPr>
            <a:spLocks noGrp="1"/>
          </p:cNvSpPr>
          <p:nvPr>
            <p:ph type="title"/>
          </p:nvPr>
        </p:nvSpPr>
        <p:spPr>
          <a:xfrm>
            <a:off x="636494" y="373140"/>
            <a:ext cx="10382026" cy="614831"/>
          </a:xfrm>
        </p:spPr>
        <p:txBody>
          <a:bodyPr>
            <a:normAutofit/>
          </a:bodyPr>
          <a:lstStyle/>
          <a:p>
            <a:r>
              <a:rPr lang="lt-LT" sz="3200" noProof="0" dirty="0"/>
              <a:t>19.8 Šilumos siurblio galios pasirinkimas</a:t>
            </a:r>
          </a:p>
        </p:txBody>
      </p:sp>
      <p:sp>
        <p:nvSpPr>
          <p:cNvPr id="3" name="Marcador de contenido 2">
            <a:extLst>
              <a:ext uri="{FF2B5EF4-FFF2-40B4-BE49-F238E27FC236}">
                <a16:creationId xmlns:a16="http://schemas.microsoft.com/office/drawing/2014/main" id="{0C6A01AA-5C10-2FBA-0559-AAAA06C38EF2}"/>
              </a:ext>
            </a:extLst>
          </p:cNvPr>
          <p:cNvSpPr>
            <a:spLocks noGrp="1"/>
          </p:cNvSpPr>
          <p:nvPr>
            <p:ph idx="1"/>
          </p:nvPr>
        </p:nvSpPr>
        <p:spPr>
          <a:xfrm>
            <a:off x="636493" y="1117980"/>
            <a:ext cx="4931549" cy="4558777"/>
          </a:xfrm>
        </p:spPr>
        <p:txBody>
          <a:bodyPr>
            <a:noAutofit/>
          </a:bodyPr>
          <a:lstStyle/>
          <a:p>
            <a:pPr marL="45720" indent="0">
              <a:buNone/>
            </a:pPr>
            <a:r>
              <a:rPr lang="lt-LT" sz="1600" b="1" noProof="0" dirty="0">
                <a:solidFill>
                  <a:srgbClr val="FF9900"/>
                </a:solidFill>
              </a:rPr>
              <a:t>2 žingsnis. </a:t>
            </a:r>
            <a:r>
              <a:rPr lang="lt-LT" sz="1600" noProof="0" dirty="0">
                <a:solidFill>
                  <a:srgbClr val="0070C0"/>
                </a:solidFill>
              </a:rPr>
              <a:t>Nustatykite  </a:t>
            </a:r>
            <a:r>
              <a:rPr lang="lt-LT" sz="1600" noProof="0" dirty="0" err="1">
                <a:solidFill>
                  <a:srgbClr val="0070C0"/>
                </a:solidFill>
              </a:rPr>
              <a:t>ekrtremalias</a:t>
            </a:r>
            <a:r>
              <a:rPr lang="lt-LT" sz="1600" noProof="0" dirty="0">
                <a:solidFill>
                  <a:srgbClr val="0070C0"/>
                </a:solidFill>
              </a:rPr>
              <a:t> darbines temperatūras, kurias patirs šilumos siurblys.</a:t>
            </a:r>
          </a:p>
          <a:p>
            <a:pPr marL="45720" indent="0">
              <a:buNone/>
            </a:pPr>
            <a:endParaRPr lang="lt-LT" sz="1600" noProof="0" dirty="0">
              <a:solidFill>
                <a:srgbClr val="0070C0"/>
              </a:solidFill>
            </a:endParaRPr>
          </a:p>
          <a:p>
            <a:pPr marL="45720" indent="0">
              <a:buNone/>
            </a:pPr>
            <a:r>
              <a:rPr lang="lt-LT" sz="1600" noProof="0" dirty="0">
                <a:solidFill>
                  <a:srgbClr val="0070C0"/>
                </a:solidFill>
              </a:rPr>
              <a:t>Mes žiūrime į dvi medalio puses:</a:t>
            </a:r>
          </a:p>
          <a:p>
            <a:pPr marL="45720" indent="0">
              <a:buNone/>
            </a:pPr>
            <a:endParaRPr lang="lt-LT" sz="1600" noProof="0" dirty="0">
              <a:solidFill>
                <a:srgbClr val="0070C0"/>
              </a:solidFill>
            </a:endParaRPr>
          </a:p>
          <a:p>
            <a:pPr marL="358775" indent="0">
              <a:buNone/>
            </a:pPr>
            <a:r>
              <a:rPr lang="lt-LT" sz="1600" noProof="0" dirty="0">
                <a:solidFill>
                  <a:srgbClr val="0070C0"/>
                </a:solidFill>
              </a:rPr>
              <a:t>• </a:t>
            </a:r>
            <a:r>
              <a:rPr lang="lt-LT" sz="1600" i="1" u="sng" noProof="0" dirty="0">
                <a:solidFill>
                  <a:srgbClr val="0070C0"/>
                </a:solidFill>
              </a:rPr>
              <a:t>Apkrovos pusė (vanduo): </a:t>
            </a:r>
            <a:r>
              <a:rPr lang="lt-LT" sz="1600" i="1" noProof="0" dirty="0">
                <a:solidFill>
                  <a:srgbClr val="0070C0"/>
                </a:solidFill>
              </a:rPr>
              <a:t>Maksimali išeinančio vandens temperatūra nustatyta 55 °C karšto vandens gamybai. Patalpų šildymui projektinė tiekimo temperatūra yra 45 °C</a:t>
            </a:r>
            <a:r>
              <a:rPr lang="lt-LT" sz="1600" noProof="0" dirty="0">
                <a:solidFill>
                  <a:srgbClr val="0070C0"/>
                </a:solidFill>
              </a:rPr>
              <a:t>. </a:t>
            </a:r>
          </a:p>
          <a:p>
            <a:pPr marL="358775" indent="0">
              <a:buNone/>
            </a:pPr>
            <a:endParaRPr lang="lt-LT" sz="1600" noProof="0" dirty="0">
              <a:solidFill>
                <a:srgbClr val="0070C0"/>
              </a:solidFill>
            </a:endParaRPr>
          </a:p>
          <a:p>
            <a:pPr marL="358775" indent="0">
              <a:buNone/>
            </a:pPr>
            <a:r>
              <a:rPr lang="lt-LT" sz="1600" noProof="0" dirty="0">
                <a:solidFill>
                  <a:srgbClr val="0070C0"/>
                </a:solidFill>
              </a:rPr>
              <a:t>• </a:t>
            </a:r>
            <a:r>
              <a:rPr lang="lt-LT" sz="1600" i="1" u="sng" noProof="0" dirty="0">
                <a:solidFill>
                  <a:srgbClr val="0070C0"/>
                </a:solidFill>
              </a:rPr>
              <a:t>Šaltinio pusė (lauko oras): </a:t>
            </a:r>
            <a:r>
              <a:rPr lang="lt-LT" sz="1600" i="1" noProof="0" dirty="0">
                <a:solidFill>
                  <a:srgbClr val="0070C0"/>
                </a:solidFill>
              </a:rPr>
              <a:t>Šildymo projektinė būklė nustatoma pagal žemesnę lauko sauso oro temperatūrą regione. Šią temperatūrą galima gauti iš nacionalinių projektavimo gairių arba tarptautiniu mastu pripažintų duomenų rinkinių, tokių kaip ASHRAE klimato projektavimo informacijos duomenų bazė (https://ashrae-meteo.info/v3.0/)</a:t>
            </a:r>
            <a:endParaRPr lang="lt-LT" sz="1600" noProof="0" dirty="0">
              <a:solidFill>
                <a:srgbClr val="0070C0"/>
              </a:solidFill>
            </a:endParaRPr>
          </a:p>
          <a:p>
            <a:pPr marL="45720" indent="0">
              <a:buNone/>
            </a:pPr>
            <a:endParaRPr lang="lt-LT" sz="1600" noProof="0" dirty="0">
              <a:solidFill>
                <a:srgbClr val="0070C0"/>
              </a:solidFill>
            </a:endParaRPr>
          </a:p>
          <a:p>
            <a:pPr marL="45720" indent="0">
              <a:buNone/>
            </a:pPr>
            <a:endParaRPr lang="lt-LT" sz="1600" noProof="0" dirty="0">
              <a:solidFill>
                <a:srgbClr val="0070C0"/>
              </a:solidFill>
            </a:endParaRPr>
          </a:p>
          <a:p>
            <a:pPr marL="45720" indent="0">
              <a:buNone/>
            </a:pPr>
            <a:endParaRPr lang="lt-LT" sz="1600" b="1" noProof="0" dirty="0">
              <a:solidFill>
                <a:srgbClr val="0070C0"/>
              </a:solidFill>
            </a:endParaRPr>
          </a:p>
        </p:txBody>
      </p:sp>
      <p:pic>
        <p:nvPicPr>
          <p:cNvPr id="4" name="Imagen 3">
            <a:extLst>
              <a:ext uri="{FF2B5EF4-FFF2-40B4-BE49-F238E27FC236}">
                <a16:creationId xmlns:a16="http://schemas.microsoft.com/office/drawing/2014/main" id="{F20C480A-F3A4-1F6A-9342-80FB52A9F7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2666" y="2611610"/>
            <a:ext cx="5788025" cy="3056890"/>
          </a:xfrm>
          <a:prstGeom prst="rect">
            <a:avLst/>
          </a:prstGeom>
          <a:noFill/>
          <a:ln>
            <a:noFill/>
          </a:ln>
        </p:spPr>
      </p:pic>
      <p:sp>
        <p:nvSpPr>
          <p:cNvPr id="7" name="Marcador de contenido 2">
            <a:extLst>
              <a:ext uri="{FF2B5EF4-FFF2-40B4-BE49-F238E27FC236}">
                <a16:creationId xmlns:a16="http://schemas.microsoft.com/office/drawing/2014/main" id="{E9F9C9E8-69C8-879B-136A-C966E70FCE89}"/>
              </a:ext>
            </a:extLst>
          </p:cNvPr>
          <p:cNvSpPr txBox="1">
            <a:spLocks/>
          </p:cNvSpPr>
          <p:nvPr/>
        </p:nvSpPr>
        <p:spPr>
          <a:xfrm>
            <a:off x="5742665" y="1189592"/>
            <a:ext cx="5883277" cy="1265372"/>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sz="1600" noProof="0" dirty="0">
                <a:solidFill>
                  <a:srgbClr val="0070C0"/>
                </a:solidFill>
              </a:rPr>
              <a:t>Kaunui (paveikslėlis) (ASHRAE) rodo du dažniausiai naudojamus žemos temperatūros </a:t>
            </a:r>
            <a:r>
              <a:rPr lang="lt-LT" sz="1600" noProof="0" dirty="0" err="1">
                <a:solidFill>
                  <a:srgbClr val="0070C0"/>
                </a:solidFill>
              </a:rPr>
              <a:t>procentilius</a:t>
            </a:r>
            <a:r>
              <a:rPr lang="lt-LT" sz="1600" noProof="0" dirty="0">
                <a:solidFill>
                  <a:srgbClr val="0070C0"/>
                </a:solidFill>
              </a:rPr>
              <a:t> šildymo projektavimui:</a:t>
            </a:r>
          </a:p>
          <a:p>
            <a:pPr marL="45720" indent="0">
              <a:buNone/>
            </a:pPr>
            <a:r>
              <a:rPr lang="lt-LT" sz="1600" noProof="0" dirty="0">
                <a:solidFill>
                  <a:srgbClr val="0070C0"/>
                </a:solidFill>
              </a:rPr>
              <a:t>•</a:t>
            </a:r>
            <a:r>
              <a:rPr lang="lt-LT" sz="1600" noProof="0" dirty="0" err="1">
                <a:solidFill>
                  <a:srgbClr val="0070C0"/>
                </a:solidFill>
              </a:rPr>
              <a:t>T_out</a:t>
            </a:r>
            <a:r>
              <a:rPr lang="lt-LT" sz="1600" noProof="0" dirty="0">
                <a:solidFill>
                  <a:srgbClr val="0070C0"/>
                </a:solidFill>
              </a:rPr>
              <a:t>, dizainas -17,9ºC (99,6% </a:t>
            </a:r>
            <a:r>
              <a:rPr lang="lt-LT" sz="1600" noProof="0" dirty="0" err="1">
                <a:solidFill>
                  <a:srgbClr val="0070C0"/>
                </a:solidFill>
              </a:rPr>
              <a:t>procentilis</a:t>
            </a:r>
            <a:r>
              <a:rPr lang="lt-LT" sz="1600" noProof="0" dirty="0">
                <a:solidFill>
                  <a:srgbClr val="0070C0"/>
                </a:solidFill>
              </a:rPr>
              <a:t>; konservatyvesnis)
• </a:t>
            </a:r>
            <a:r>
              <a:rPr lang="lt-LT" sz="1600" noProof="0" dirty="0" err="1">
                <a:solidFill>
                  <a:srgbClr val="0070C0"/>
                </a:solidFill>
              </a:rPr>
              <a:t>Tout</a:t>
            </a:r>
            <a:r>
              <a:rPr lang="lt-LT" sz="1600" noProof="0" dirty="0">
                <a:solidFill>
                  <a:srgbClr val="0070C0"/>
                </a:solidFill>
              </a:rPr>
              <a:t>, dizainas = -14,4 ºC (99 % </a:t>
            </a:r>
            <a:r>
              <a:rPr lang="lt-LT" sz="1600" noProof="0" dirty="0" err="1">
                <a:solidFill>
                  <a:srgbClr val="0070C0"/>
                </a:solidFill>
              </a:rPr>
              <a:t>procentilis</a:t>
            </a:r>
            <a:r>
              <a:rPr lang="lt-LT" sz="1600" noProof="0" dirty="0">
                <a:solidFill>
                  <a:srgbClr val="0070C0"/>
                </a:solidFill>
              </a:rPr>
              <a:t>)</a:t>
            </a: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b="1" noProof="0" dirty="0">
              <a:solidFill>
                <a:srgbClr val="0070C0"/>
              </a:solidFill>
            </a:endParaRPr>
          </a:p>
        </p:txBody>
      </p:sp>
    </p:spTree>
    <p:extLst>
      <p:ext uri="{BB962C8B-B14F-4D97-AF65-F5344CB8AC3E}">
        <p14:creationId xmlns:p14="http://schemas.microsoft.com/office/powerpoint/2010/main" val="4491297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01F0F-CAB4-4DB8-D613-F3A11DBC864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7DDD448-B62A-9AC4-63C2-32F286835AED}"/>
              </a:ext>
            </a:extLst>
          </p:cNvPr>
          <p:cNvSpPr>
            <a:spLocks noGrp="1"/>
          </p:cNvSpPr>
          <p:nvPr>
            <p:ph type="title"/>
          </p:nvPr>
        </p:nvSpPr>
        <p:spPr>
          <a:xfrm>
            <a:off x="636494" y="373140"/>
            <a:ext cx="10382026" cy="614831"/>
          </a:xfrm>
        </p:spPr>
        <p:txBody>
          <a:bodyPr>
            <a:normAutofit/>
          </a:bodyPr>
          <a:lstStyle/>
          <a:p>
            <a:r>
              <a:rPr lang="lt-LT" sz="3200" noProof="0" dirty="0"/>
              <a:t>19.8 Šilumos siurblio galios pasirinkimas</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AAFBFC02-75A1-19DD-F67C-B006FAF38218}"/>
                  </a:ext>
                </a:extLst>
              </p:cNvPr>
              <p:cNvSpPr>
                <a:spLocks noGrp="1"/>
              </p:cNvSpPr>
              <p:nvPr>
                <p:ph idx="1"/>
              </p:nvPr>
            </p:nvSpPr>
            <p:spPr>
              <a:xfrm>
                <a:off x="636494" y="1001287"/>
                <a:ext cx="4819224" cy="4558777"/>
              </a:xfrm>
            </p:spPr>
            <p:txBody>
              <a:bodyPr>
                <a:noAutofit/>
              </a:bodyPr>
              <a:lstStyle/>
              <a:p>
                <a:pPr marL="45720" indent="0">
                  <a:buNone/>
                </a:pPr>
                <a:r>
                  <a:rPr lang="lt-LT" sz="1600" b="1" noProof="0" dirty="0">
                    <a:solidFill>
                      <a:srgbClr val="FF9900"/>
                    </a:solidFill>
                  </a:rPr>
                  <a:t>3 žingsnis. </a:t>
                </a:r>
                <a:r>
                  <a:rPr lang="lt-LT" sz="1600" noProof="0" dirty="0">
                    <a:solidFill>
                      <a:srgbClr val="0070C0"/>
                    </a:solidFill>
                  </a:rPr>
                  <a:t>Apibrėžkite, ko reikia iš šilumos siurblio</a:t>
                </a:r>
              </a:p>
              <a:p>
                <a:pPr marL="45720" indent="0">
                  <a:buNone/>
                </a:pPr>
                <a:endParaRPr lang="lt-LT" sz="1600" noProof="0" dirty="0">
                  <a:solidFill>
                    <a:srgbClr val="0070C0"/>
                  </a:solidFill>
                </a:endParaRPr>
              </a:p>
              <a:p>
                <a:pPr marL="45720" indent="0">
                  <a:buNone/>
                </a:pPr>
                <a:r>
                  <a:rPr lang="lt-LT" sz="1600" noProof="0" dirty="0">
                    <a:solidFill>
                      <a:srgbClr val="0070C0"/>
                    </a:solidFill>
                  </a:rPr>
                  <a:t>Kadangi siurblys, kurio šaltinis yra oras, praranda galią nukritus lauko temperatūrai ir kadangi karštam vandeniui reikia aukštesnės vandens temperatūros, pasirinkimas turėtų būti atliekamas tikrinant gamintojo duomenis A–15/W45 (patalpų šildymas) ir A–15/W55 (karštas vanduo) arba artimiausiuose paskelbtuose taškuose.</a:t>
                </a:r>
              </a:p>
              <a:p>
                <a:pPr marL="45720" indent="0">
                  <a:buNone/>
                </a:pPr>
                <a:endParaRPr lang="lt-LT" sz="1600" noProof="0" dirty="0">
                  <a:solidFill>
                    <a:srgbClr val="0070C0"/>
                  </a:solidFill>
                </a:endParaRPr>
              </a:p>
              <a:p>
                <a:pPr marL="45720" indent="0">
                  <a:buNone/>
                </a:pPr>
                <a:r>
                  <a:rPr lang="lt-LT" sz="1600" noProof="0" dirty="0">
                    <a:solidFill>
                      <a:srgbClr val="0070C0"/>
                    </a:solidFill>
                  </a:rPr>
                  <a:t>Praktiškai protingas kriterijus galėtų būti:</a:t>
                </a:r>
              </a:p>
              <a:p>
                <a:pPr marL="45720" indent="0">
                  <a:buNone/>
                </a:pPr>
                <a:endParaRPr lang="lt-LT" sz="1600" noProof="0" dirty="0">
                  <a:solidFill>
                    <a:srgbClr val="0070C0"/>
                  </a:solidFill>
                </a:endParaRPr>
              </a:p>
              <a:p>
                <a:pPr marL="45720" indent="0" algn="ctr">
                  <a:buNone/>
                </a:pPr>
                <a:r>
                  <a:rPr lang="lt-LT" sz="1400" b="1" noProof="0" dirty="0">
                    <a:solidFill>
                      <a:srgbClr val="0070C0"/>
                    </a:solidFill>
                  </a:rPr>
                  <a:t>Užtikrinkite </a:t>
                </a:r>
                <a14:m>
                  <m:oMath xmlns:m="http://schemas.openxmlformats.org/officeDocument/2006/math">
                    <m:sSub>
                      <m:sSubPr>
                        <m:ctrlPr>
                          <a:rPr lang="lt-LT" sz="1400" b="1" i="1" noProof="0" smtClean="0">
                            <a:solidFill>
                              <a:srgbClr val="0070C0"/>
                            </a:solidFill>
                            <a:latin typeface="Cambria Math" panose="02040503050406030204" pitchFamily="18" charset="0"/>
                          </a:rPr>
                        </m:ctrlPr>
                      </m:sSubPr>
                      <m:e>
                        <m:r>
                          <m:rPr>
                            <m:nor/>
                          </m:rPr>
                          <a:rPr lang="lt-LT" sz="1400" b="1" noProof="0" smtClean="0">
                            <a:solidFill>
                              <a:srgbClr val="0070C0"/>
                            </a:solidFill>
                          </a:rPr>
                          <m:t>CAP</m:t>
                        </m:r>
                      </m:e>
                      <m:sub>
                        <m:r>
                          <m:rPr>
                            <m:nor/>
                          </m:rPr>
                          <a:rPr lang="lt-LT" sz="1400" b="1" noProof="0" smtClean="0">
                            <a:solidFill>
                              <a:srgbClr val="0070C0"/>
                            </a:solidFill>
                          </a:rPr>
                          <m:t>HP</m:t>
                        </m:r>
                      </m:sub>
                    </m:sSub>
                    <m:r>
                      <a:rPr lang="lt-LT" sz="1400" b="1" i="1" noProof="0" smtClean="0">
                        <a:solidFill>
                          <a:srgbClr val="0070C0"/>
                        </a:solidFill>
                        <a:latin typeface="Cambria Math" panose="02040503050406030204" pitchFamily="18" charset="0"/>
                      </a:rPr>
                      <m:t>(</m:t>
                    </m:r>
                    <m:sSub>
                      <m:sSubPr>
                        <m:ctrlPr>
                          <a:rPr lang="lt-LT" sz="1400" b="1" i="1" noProof="0" smtClean="0">
                            <a:solidFill>
                              <a:srgbClr val="0070C0"/>
                            </a:solidFill>
                            <a:latin typeface="Cambria Math" panose="02040503050406030204" pitchFamily="18" charset="0"/>
                          </a:rPr>
                        </m:ctrlPr>
                      </m:sSubPr>
                      <m:e>
                        <m:r>
                          <a:rPr lang="lt-LT" sz="1400" b="1" i="1" noProof="0" smtClean="0">
                            <a:solidFill>
                              <a:srgbClr val="0070C0"/>
                            </a:solidFill>
                            <a:latin typeface="Cambria Math" panose="02040503050406030204" pitchFamily="18" charset="0"/>
                          </a:rPr>
                          <m:t>𝑻</m:t>
                        </m:r>
                      </m:e>
                      <m:sub>
                        <m:r>
                          <m:rPr>
                            <m:nor/>
                          </m:rPr>
                          <a:rPr lang="lt-LT" sz="1400" b="1" noProof="0" smtClean="0">
                            <a:solidFill>
                              <a:srgbClr val="0070C0"/>
                            </a:solidFill>
                          </a:rPr>
                          <m:t>air</m:t>
                        </m:r>
                      </m:sub>
                    </m:sSub>
                    <m:r>
                      <a:rPr lang="lt-LT" sz="1400" b="1" i="1" noProof="0" smtClean="0">
                        <a:solidFill>
                          <a:srgbClr val="0070C0"/>
                        </a:solidFill>
                        <a:latin typeface="Cambria Math" panose="02040503050406030204" pitchFamily="18" charset="0"/>
                      </a:rPr>
                      <m:t>≈−</m:t>
                    </m:r>
                    <m:sSup>
                      <m:sSupPr>
                        <m:ctrlPr>
                          <a:rPr lang="lt-LT" sz="1400" b="1" i="1" noProof="0" smtClean="0">
                            <a:solidFill>
                              <a:srgbClr val="0070C0"/>
                            </a:solidFill>
                            <a:latin typeface="Cambria Math" panose="02040503050406030204" pitchFamily="18" charset="0"/>
                          </a:rPr>
                        </m:ctrlPr>
                      </m:sSupPr>
                      <m:e>
                        <m:r>
                          <a:rPr lang="lt-LT" sz="1400" b="1" i="1" noProof="0" smtClean="0">
                            <a:solidFill>
                              <a:srgbClr val="0070C0"/>
                            </a:solidFill>
                            <a:latin typeface="Cambria Math" panose="02040503050406030204" pitchFamily="18" charset="0"/>
                          </a:rPr>
                          <m:t>𝟏𝟓</m:t>
                        </m:r>
                      </m:e>
                      <m:sup>
                        <m:r>
                          <a:rPr lang="lt-LT" sz="1400" b="1" i="1" noProof="0" smtClean="0">
                            <a:solidFill>
                              <a:srgbClr val="0070C0"/>
                            </a:solidFill>
                            <a:latin typeface="Cambria Math" panose="02040503050406030204" pitchFamily="18" charset="0"/>
                          </a:rPr>
                          <m:t>∘</m:t>
                        </m:r>
                      </m:sup>
                    </m:sSup>
                    <m:r>
                      <m:rPr>
                        <m:nor/>
                      </m:rPr>
                      <a:rPr lang="lt-LT" sz="1400" b="1" noProof="0" smtClean="0">
                        <a:solidFill>
                          <a:srgbClr val="0070C0"/>
                        </a:solidFill>
                      </a:rPr>
                      <m:t>C</m:t>
                    </m:r>
                    <m:r>
                      <a:rPr lang="lt-LT" sz="1400" b="1" i="1" noProof="0" smtClean="0">
                        <a:solidFill>
                          <a:srgbClr val="0070C0"/>
                        </a:solidFill>
                        <a:latin typeface="Cambria Math" panose="02040503050406030204" pitchFamily="18" charset="0"/>
                      </a:rPr>
                      <m:t>,</m:t>
                    </m:r>
                    <m:r>
                      <m:rPr>
                        <m:nor/>
                      </m:rPr>
                      <a:rPr lang="lt-LT" sz="1400" b="1" noProof="0" smtClean="0">
                        <a:solidFill>
                          <a:srgbClr val="0070C0"/>
                        </a:solidFill>
                      </a:rPr>
                      <m:t> </m:t>
                    </m:r>
                    <m:sSub>
                      <m:sSubPr>
                        <m:ctrlPr>
                          <a:rPr lang="lt-LT" sz="1400" b="1" i="1" noProof="0" smtClean="0">
                            <a:solidFill>
                              <a:srgbClr val="0070C0"/>
                            </a:solidFill>
                            <a:latin typeface="Cambria Math" panose="02040503050406030204" pitchFamily="18" charset="0"/>
                          </a:rPr>
                        </m:ctrlPr>
                      </m:sSubPr>
                      <m:e>
                        <m:r>
                          <a:rPr lang="lt-LT" sz="1400" b="1" i="1" noProof="0" smtClean="0">
                            <a:solidFill>
                              <a:srgbClr val="0070C0"/>
                            </a:solidFill>
                            <a:latin typeface="Cambria Math" panose="02040503050406030204" pitchFamily="18" charset="0"/>
                          </a:rPr>
                          <m:t>𝑻</m:t>
                        </m:r>
                      </m:e>
                      <m:sub>
                        <m:r>
                          <m:rPr>
                            <m:nor/>
                          </m:rPr>
                          <a:rPr lang="lt-LT" sz="1400" b="1" noProof="0" smtClean="0">
                            <a:solidFill>
                              <a:srgbClr val="0070C0"/>
                            </a:solidFill>
                          </a:rPr>
                          <m:t>water</m:t>
                        </m:r>
                      </m:sub>
                    </m:sSub>
                    <m:r>
                      <a:rPr lang="lt-LT" sz="1400" b="1" i="1" noProof="0" smtClean="0">
                        <a:solidFill>
                          <a:srgbClr val="0070C0"/>
                        </a:solidFill>
                        <a:latin typeface="Cambria Math" panose="02040503050406030204" pitchFamily="18" charset="0"/>
                      </a:rPr>
                      <m:t>=</m:t>
                    </m:r>
                    <m:sSup>
                      <m:sSupPr>
                        <m:ctrlPr>
                          <a:rPr lang="lt-LT" sz="1400" b="1" i="1" noProof="0" smtClean="0">
                            <a:solidFill>
                              <a:srgbClr val="0070C0"/>
                            </a:solidFill>
                            <a:latin typeface="Cambria Math" panose="02040503050406030204" pitchFamily="18" charset="0"/>
                          </a:rPr>
                        </m:ctrlPr>
                      </m:sSupPr>
                      <m:e>
                        <m:r>
                          <a:rPr lang="lt-LT" sz="1400" b="1" i="1" noProof="0" smtClean="0">
                            <a:solidFill>
                              <a:srgbClr val="0070C0"/>
                            </a:solidFill>
                            <a:latin typeface="Cambria Math" panose="02040503050406030204" pitchFamily="18" charset="0"/>
                          </a:rPr>
                          <m:t>𝟒𝟓</m:t>
                        </m:r>
                      </m:e>
                      <m:sup>
                        <m:r>
                          <a:rPr lang="lt-LT" sz="1400" b="1" i="1" noProof="0" smtClean="0">
                            <a:solidFill>
                              <a:srgbClr val="0070C0"/>
                            </a:solidFill>
                            <a:latin typeface="Cambria Math" panose="02040503050406030204" pitchFamily="18" charset="0"/>
                          </a:rPr>
                          <m:t>∘</m:t>
                        </m:r>
                      </m:sup>
                    </m:sSup>
                    <m:r>
                      <m:rPr>
                        <m:nor/>
                      </m:rPr>
                      <a:rPr lang="lt-LT" sz="1400" b="1" noProof="0" smtClean="0">
                        <a:solidFill>
                          <a:srgbClr val="0070C0"/>
                        </a:solidFill>
                      </a:rPr>
                      <m:t>C</m:t>
                    </m:r>
                    <m:r>
                      <a:rPr lang="lt-LT" sz="1400" b="1" i="1" noProof="0" smtClean="0">
                        <a:solidFill>
                          <a:srgbClr val="0070C0"/>
                        </a:solidFill>
                        <a:latin typeface="Cambria Math" panose="02040503050406030204" pitchFamily="18" charset="0"/>
                      </a:rPr>
                      <m:t>)≥</m:t>
                    </m:r>
                    <m:r>
                      <a:rPr lang="lt-LT" sz="1400" b="1" i="1" noProof="0" smtClean="0">
                        <a:solidFill>
                          <a:srgbClr val="0070C0"/>
                        </a:solidFill>
                        <a:latin typeface="Cambria Math" panose="02040503050406030204" pitchFamily="18" charset="0"/>
                      </a:rPr>
                      <m:t>𝟔</m:t>
                    </m:r>
                    <m:r>
                      <m:rPr>
                        <m:nor/>
                      </m:rPr>
                      <a:rPr lang="lt-LT" sz="1400" b="1" noProof="0" smtClean="0">
                        <a:solidFill>
                          <a:srgbClr val="0070C0"/>
                        </a:solidFill>
                      </a:rPr>
                      <m:t> </m:t>
                    </m:r>
                    <m:r>
                      <m:rPr>
                        <m:nor/>
                      </m:rPr>
                      <a:rPr lang="lt-LT" sz="1400" b="1" noProof="0" smtClean="0">
                        <a:solidFill>
                          <a:srgbClr val="0070C0"/>
                        </a:solidFill>
                      </a:rPr>
                      <m:t>kW</m:t>
                    </m:r>
                  </m:oMath>
                </a14:m>
                <a:endParaRPr lang="lt-LT" sz="1400" b="1" noProof="0" dirty="0">
                  <a:solidFill>
                    <a:srgbClr val="0070C0"/>
                  </a:solidFill>
                </a:endParaRPr>
              </a:p>
              <a:p>
                <a:pPr marL="45720" indent="0">
                  <a:buNone/>
                </a:pPr>
                <a:endParaRPr lang="lt-LT" sz="1600" noProof="0" dirty="0">
                  <a:solidFill>
                    <a:srgbClr val="0070C0"/>
                  </a:solidFill>
                </a:endParaRPr>
              </a:p>
              <a:p>
                <a:pPr marL="45720" indent="0">
                  <a:buNone/>
                </a:pPr>
                <a:r>
                  <a:rPr lang="lt-LT" sz="1600" noProof="0" dirty="0">
                    <a:solidFill>
                      <a:srgbClr val="0070C0"/>
                    </a:solidFill>
                  </a:rPr>
                  <a:t>Pridėkite nedidelę neapibrėžtumo ir atitirpinimo ciklų  poveikio ribą (pvz., 10–20 %), orientuodamiesi į maždaug 7 kW galią projektavimo taške.</a:t>
                </a:r>
              </a:p>
              <a:p>
                <a:pPr marL="45720" indent="0">
                  <a:buNone/>
                </a:pPr>
                <a:endParaRPr lang="lt-LT" sz="1600" noProof="0" dirty="0">
                  <a:solidFill>
                    <a:srgbClr val="0070C0"/>
                  </a:solidFill>
                </a:endParaRPr>
              </a:p>
              <a:p>
                <a:pPr marL="45720" indent="0">
                  <a:buNone/>
                </a:pPr>
                <a:endParaRPr lang="lt-LT" sz="1600" b="1" noProof="0" dirty="0">
                  <a:solidFill>
                    <a:srgbClr val="0070C0"/>
                  </a:solidFill>
                </a:endParaRPr>
              </a:p>
            </p:txBody>
          </p:sp>
        </mc:Choice>
        <mc:Fallback xmlns="">
          <p:sp>
            <p:nvSpPr>
              <p:cNvPr id="3" name="Marcador de contenido 2">
                <a:extLst>
                  <a:ext uri="{FF2B5EF4-FFF2-40B4-BE49-F238E27FC236}">
                    <a16:creationId xmlns:a16="http://schemas.microsoft.com/office/drawing/2014/main" id="{AAFBFC02-75A1-19DD-F67C-B006FAF38218}"/>
                  </a:ext>
                </a:extLst>
              </p:cNvPr>
              <p:cNvSpPr>
                <a:spLocks noGrp="1" noRot="1" noChangeAspect="1" noMove="1" noResize="1" noEditPoints="1" noAdjustHandles="1" noChangeArrowheads="1" noChangeShapeType="1" noTextEdit="1"/>
              </p:cNvSpPr>
              <p:nvPr>
                <p:ph idx="1"/>
              </p:nvPr>
            </p:nvSpPr>
            <p:spPr>
              <a:xfrm>
                <a:off x="636494" y="1001287"/>
                <a:ext cx="4819224" cy="4558777"/>
              </a:xfrm>
              <a:blipFill>
                <a:blip r:embed="rId2"/>
                <a:stretch>
                  <a:fillRect t="-401" r="-506"/>
                </a:stretch>
              </a:blipFill>
            </p:spPr>
            <p:txBody>
              <a:bodyPr/>
              <a:lstStyle/>
              <a:p>
                <a:r>
                  <a:rPr lang="lt-LT">
                    <a:noFill/>
                  </a:rPr>
                  <a:t> </a:t>
                </a:r>
              </a:p>
            </p:txBody>
          </p:sp>
        </mc:Fallback>
      </mc:AlternateContent>
      <p:sp>
        <p:nvSpPr>
          <p:cNvPr id="7" name="Marcador de contenido 2">
            <a:extLst>
              <a:ext uri="{FF2B5EF4-FFF2-40B4-BE49-F238E27FC236}">
                <a16:creationId xmlns:a16="http://schemas.microsoft.com/office/drawing/2014/main" id="{E0F81834-82B0-6A68-FBC1-B0A03CA5020F}"/>
              </a:ext>
            </a:extLst>
          </p:cNvPr>
          <p:cNvSpPr txBox="1">
            <a:spLocks/>
          </p:cNvSpPr>
          <p:nvPr/>
        </p:nvSpPr>
        <p:spPr>
          <a:xfrm>
            <a:off x="5742666" y="1001287"/>
            <a:ext cx="5812840" cy="2476172"/>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sz="1600" b="1" noProof="0" dirty="0">
                <a:solidFill>
                  <a:srgbClr val="FF9900"/>
                </a:solidFill>
              </a:rPr>
              <a:t>4 žingsnis. </a:t>
            </a:r>
            <a:r>
              <a:rPr lang="lt-LT" sz="1600" b="1" noProof="0" dirty="0">
                <a:solidFill>
                  <a:srgbClr val="0070C0"/>
                </a:solidFill>
              </a:rPr>
              <a:t>Pasirinkite komercinį šilumos siurblį</a:t>
            </a:r>
          </a:p>
          <a:p>
            <a:pPr marL="45720" indent="0">
              <a:buNone/>
            </a:pPr>
            <a:endParaRPr lang="lt-LT" sz="1600" noProof="0" dirty="0">
              <a:solidFill>
                <a:srgbClr val="0070C0"/>
              </a:solidFill>
            </a:endParaRPr>
          </a:p>
          <a:p>
            <a:pPr marL="45720" indent="0">
              <a:buNone/>
            </a:pPr>
            <a:r>
              <a:rPr lang="lt-LT" sz="1600" noProof="0" dirty="0">
                <a:solidFill>
                  <a:srgbClr val="0070C0"/>
                </a:solidFill>
              </a:rPr>
              <a:t>Šiam pritaikymui tinkamas šilumos siurblio pavyzdys yra "Mitsubishi </a:t>
            </a:r>
            <a:r>
              <a:rPr lang="lt-LT" sz="1600" noProof="0" dirty="0" err="1">
                <a:solidFill>
                  <a:srgbClr val="0070C0"/>
                </a:solidFill>
              </a:rPr>
              <a:t>Electric</a:t>
            </a:r>
            <a:r>
              <a:rPr lang="lt-LT" sz="1600" noProof="0" dirty="0">
                <a:solidFill>
                  <a:srgbClr val="0070C0"/>
                </a:solidFill>
              </a:rPr>
              <a:t> PUD-SWM80VAA oras-vanduo šilumos siurblys. Esant projektinėms sąlygoms A–15/W45, turima šildymo galia yra 6,6 kW, kurios pakanka visiškai padengti projektinę šildymo apkrovą be papildomo šildymo standartinėmis žiemos sąlygomis. Įrenginys taip pat gali  tiekti 55 °C vandenį, buitinėms reikmėms, kai prijungtas prie </a:t>
            </a:r>
            <a:r>
              <a:rPr lang="lt-LT" sz="1600" noProof="0" dirty="0" err="1">
                <a:solidFill>
                  <a:srgbClr val="0070C0"/>
                </a:solidFill>
              </a:rPr>
              <a:t>hidrokomplekto</a:t>
            </a:r>
            <a:r>
              <a:rPr lang="lt-LT" sz="1600" noProof="0" dirty="0">
                <a:solidFill>
                  <a:srgbClr val="0070C0"/>
                </a:solidFill>
              </a:rPr>
              <a:t> ir akumuliacinio rezervuaro</a:t>
            </a: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b="1" noProof="0" dirty="0">
              <a:solidFill>
                <a:srgbClr val="0070C0"/>
              </a:solidFill>
            </a:endParaRPr>
          </a:p>
        </p:txBody>
      </p:sp>
      <p:pic>
        <p:nvPicPr>
          <p:cNvPr id="8" name="Imagen 7">
            <a:extLst>
              <a:ext uri="{FF2B5EF4-FFF2-40B4-BE49-F238E27FC236}">
                <a16:creationId xmlns:a16="http://schemas.microsoft.com/office/drawing/2014/main" id="{04B69738-62F3-82B7-1786-CF99DB2B16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1511" y="3571190"/>
            <a:ext cx="5635150" cy="2285523"/>
          </a:xfrm>
          <a:prstGeom prst="rect">
            <a:avLst/>
          </a:prstGeom>
          <a:noFill/>
          <a:ln>
            <a:noFill/>
          </a:ln>
        </p:spPr>
      </p:pic>
    </p:spTree>
    <p:extLst>
      <p:ext uri="{BB962C8B-B14F-4D97-AF65-F5344CB8AC3E}">
        <p14:creationId xmlns:p14="http://schemas.microsoft.com/office/powerpoint/2010/main" val="36017173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148A8-E9AB-2E72-0051-AF4301DB08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13252F-C70F-71A1-FD36-12F244AED87A}"/>
              </a:ext>
            </a:extLst>
          </p:cNvPr>
          <p:cNvSpPr>
            <a:spLocks noGrp="1"/>
          </p:cNvSpPr>
          <p:nvPr>
            <p:ph type="title"/>
          </p:nvPr>
        </p:nvSpPr>
        <p:spPr/>
        <p:txBody>
          <a:bodyPr/>
          <a:lstStyle/>
          <a:p>
            <a:r>
              <a:rPr lang="lt-LT" noProof="0" dirty="0"/>
              <a:t>20 užsiėmimas</a:t>
            </a:r>
          </a:p>
        </p:txBody>
      </p:sp>
      <p:sp>
        <p:nvSpPr>
          <p:cNvPr id="3" name="Text Placeholder 2">
            <a:extLst>
              <a:ext uri="{FF2B5EF4-FFF2-40B4-BE49-F238E27FC236}">
                <a16:creationId xmlns:a16="http://schemas.microsoft.com/office/drawing/2014/main" id="{7B130B21-31C7-0A38-9233-D9AF4499298F}"/>
              </a:ext>
            </a:extLst>
          </p:cNvPr>
          <p:cNvSpPr>
            <a:spLocks noGrp="1"/>
          </p:cNvSpPr>
          <p:nvPr>
            <p:ph type="body" idx="1"/>
          </p:nvPr>
        </p:nvSpPr>
        <p:spPr/>
        <p:txBody>
          <a:bodyPr/>
          <a:lstStyle/>
          <a:p>
            <a:r>
              <a:rPr lang="lt-LT" noProof="0" dirty="0"/>
              <a:t>Sistemų integravimo ir valdymo strategijos</a:t>
            </a:r>
          </a:p>
        </p:txBody>
      </p:sp>
    </p:spTree>
    <p:extLst>
      <p:ext uri="{BB962C8B-B14F-4D97-AF65-F5344CB8AC3E}">
        <p14:creationId xmlns:p14="http://schemas.microsoft.com/office/powerpoint/2010/main" val="21774429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7935A-D387-1E72-356C-7267E939469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02D9BBD-6071-6BB4-C9BA-1886AB890121}"/>
              </a:ext>
            </a:extLst>
          </p:cNvPr>
          <p:cNvSpPr>
            <a:spLocks noGrp="1"/>
          </p:cNvSpPr>
          <p:nvPr>
            <p:ph type="title"/>
          </p:nvPr>
        </p:nvSpPr>
        <p:spPr>
          <a:xfrm>
            <a:off x="639146" y="511632"/>
            <a:ext cx="10382026" cy="933447"/>
          </a:xfrm>
        </p:spPr>
        <p:txBody>
          <a:bodyPr/>
          <a:lstStyle/>
          <a:p>
            <a:r>
              <a:rPr lang="lt-LT" sz="3600" u="sng" noProof="0" dirty="0">
                <a:solidFill>
                  <a:srgbClr val="00B0F0"/>
                </a:solidFill>
              </a:rPr>
              <a:t>20 užsiėmimo tikslai</a:t>
            </a:r>
          </a:p>
        </p:txBody>
      </p:sp>
      <p:sp>
        <p:nvSpPr>
          <p:cNvPr id="3" name="Marcador de contenido 2">
            <a:extLst>
              <a:ext uri="{FF2B5EF4-FFF2-40B4-BE49-F238E27FC236}">
                <a16:creationId xmlns:a16="http://schemas.microsoft.com/office/drawing/2014/main" id="{2721F248-7428-80DA-4183-4378B8CADEBB}"/>
              </a:ext>
            </a:extLst>
          </p:cNvPr>
          <p:cNvSpPr>
            <a:spLocks noGrp="1"/>
          </p:cNvSpPr>
          <p:nvPr>
            <p:ph idx="1"/>
          </p:nvPr>
        </p:nvSpPr>
        <p:spPr>
          <a:xfrm>
            <a:off x="718137" y="1860410"/>
            <a:ext cx="10379374" cy="3800250"/>
          </a:xfrm>
        </p:spPr>
        <p:txBody>
          <a:bodyPr>
            <a:normAutofit/>
          </a:bodyPr>
          <a:lstStyle/>
          <a:p>
            <a:pPr marL="502920" indent="-457200">
              <a:buFont typeface="+mj-lt"/>
              <a:buAutoNum type="arabicPeriod"/>
            </a:pPr>
            <a:r>
              <a:rPr lang="lt-LT" noProof="0" dirty="0">
                <a:solidFill>
                  <a:srgbClr val="0070C0"/>
                </a:solidFill>
              </a:rPr>
              <a:t>Suprasti priežiūros/kontrolės funkciją šilumos siurblių įrenginiuose.</a:t>
            </a:r>
          </a:p>
          <a:p>
            <a:pPr marL="502920" indent="-457200">
              <a:buFont typeface="+mj-lt"/>
              <a:buAutoNum type="arabicPeriod"/>
            </a:pPr>
            <a:r>
              <a:rPr lang="lt-LT" noProof="0" dirty="0">
                <a:solidFill>
                  <a:srgbClr val="0070C0"/>
                </a:solidFill>
              </a:rPr>
              <a:t>Paaiškinti, kaip oro kompensacija keičia tiekiamo vandens temperatūrą atsižvelgiant į lauko sąlygas</a:t>
            </a:r>
          </a:p>
          <a:p>
            <a:pPr marL="502920" indent="-457200">
              <a:buFont typeface="+mj-lt"/>
              <a:buAutoNum type="arabicPeriod"/>
            </a:pPr>
            <a:r>
              <a:rPr lang="lt-LT" noProof="0" dirty="0">
                <a:solidFill>
                  <a:srgbClr val="0070C0"/>
                </a:solidFill>
              </a:rPr>
              <a:t>Analizuoti apkrovos paskirstymo, max galios mažinimo ir ekonomiško valdymo strategijų taikymą praktikoje</a:t>
            </a:r>
          </a:p>
          <a:p>
            <a:pPr marL="502920" indent="-457200">
              <a:buFont typeface="+mj-lt"/>
              <a:buAutoNum type="arabicPeriod"/>
            </a:pPr>
            <a:r>
              <a:rPr lang="lt-LT" noProof="0" dirty="0">
                <a:solidFill>
                  <a:srgbClr val="0070C0"/>
                </a:solidFill>
              </a:rPr>
              <a:t>Apibūdinti išmaniųjų termostatų vaidmenį optimizuojant sistemos darbą</a:t>
            </a:r>
          </a:p>
          <a:p>
            <a:pPr marL="502920" indent="-457200">
              <a:buFont typeface="+mj-lt"/>
              <a:buAutoNum type="arabicPeriod"/>
            </a:pPr>
            <a:r>
              <a:rPr lang="lt-LT" noProof="0" dirty="0">
                <a:solidFill>
                  <a:srgbClr val="0070C0"/>
                </a:solidFill>
              </a:rPr>
              <a:t>Nustatyti jutiklių išdėstymo svarbą atsižvelgiant į sistemos našumą</a:t>
            </a:r>
          </a:p>
          <a:p>
            <a:pPr marL="502920" indent="-457200">
              <a:buFont typeface="+mj-lt"/>
              <a:buAutoNum type="arabicPeriod"/>
            </a:pPr>
            <a:r>
              <a:rPr lang="lt-LT" noProof="0" dirty="0">
                <a:solidFill>
                  <a:srgbClr val="0070C0"/>
                </a:solidFill>
              </a:rPr>
              <a:t>Atpažinti tipines šilumos siurblių veikimo valdymo sekas</a:t>
            </a:r>
          </a:p>
        </p:txBody>
      </p:sp>
      <p:sp>
        <p:nvSpPr>
          <p:cNvPr id="4" name="Marcador de contenido 2">
            <a:extLst>
              <a:ext uri="{FF2B5EF4-FFF2-40B4-BE49-F238E27FC236}">
                <a16:creationId xmlns:a16="http://schemas.microsoft.com/office/drawing/2014/main" id="{EF79A88F-DA15-421B-9E4B-60EE7187AB64}"/>
              </a:ext>
            </a:extLst>
          </p:cNvPr>
          <p:cNvSpPr txBox="1">
            <a:spLocks/>
          </p:cNvSpPr>
          <p:nvPr/>
        </p:nvSpPr>
        <p:spPr>
          <a:xfrm>
            <a:off x="639146" y="1347956"/>
            <a:ext cx="10379374" cy="638995"/>
          </a:xfrm>
          <a:prstGeom prst="rect">
            <a:avLst/>
          </a:prstGeom>
          <a:noFill/>
          <a:ln>
            <a:noFill/>
          </a:ln>
        </p:spPr>
        <p:txBody>
          <a:bodyPr vert="horz" wrap="square" lIns="91440" tIns="45720" rIns="91440" bIns="45720" anchor="t" anchorCtr="0" compatLnSpc="1">
            <a:norm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noProof="0" dirty="0">
                <a:solidFill>
                  <a:srgbClr val="0070C0"/>
                </a:solidFill>
              </a:rPr>
              <a:t>Šio užsiėmimo pabaigoje dalyviai galės:</a:t>
            </a:r>
          </a:p>
        </p:txBody>
      </p:sp>
    </p:spTree>
    <p:extLst>
      <p:ext uri="{BB962C8B-B14F-4D97-AF65-F5344CB8AC3E}">
        <p14:creationId xmlns:p14="http://schemas.microsoft.com/office/powerpoint/2010/main" val="33811132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230C1-26B8-4963-91D4-3A4B3C5EE1E4}"/>
            </a:ext>
          </a:extLst>
        </p:cNvPr>
        <p:cNvGrpSpPr/>
        <p:nvPr/>
      </p:nvGrpSpPr>
      <p:grpSpPr>
        <a:xfrm>
          <a:off x="0" y="0"/>
          <a:ext cx="0" cy="0"/>
          <a:chOff x="0" y="0"/>
          <a:chExt cx="0" cy="0"/>
        </a:xfrm>
      </p:grpSpPr>
      <p:sp>
        <p:nvSpPr>
          <p:cNvPr id="158" name="Título 1">
            <a:extLst>
              <a:ext uri="{FF2B5EF4-FFF2-40B4-BE49-F238E27FC236}">
                <a16:creationId xmlns:a16="http://schemas.microsoft.com/office/drawing/2014/main" id="{19AF44E7-182C-C0F1-75E0-BCBC6F3D6E47}"/>
              </a:ext>
            </a:extLst>
          </p:cNvPr>
          <p:cNvSpPr>
            <a:spLocks noGrp="1"/>
          </p:cNvSpPr>
          <p:nvPr>
            <p:ph type="title"/>
          </p:nvPr>
        </p:nvSpPr>
        <p:spPr>
          <a:xfrm>
            <a:off x="466812" y="373937"/>
            <a:ext cx="9875520" cy="636491"/>
          </a:xfrm>
        </p:spPr>
        <p:txBody>
          <a:bodyPr>
            <a:normAutofit/>
          </a:bodyPr>
          <a:lstStyle/>
          <a:p>
            <a:r>
              <a:rPr lang="lt-LT" sz="3600" u="sng" noProof="0" dirty="0">
                <a:solidFill>
                  <a:srgbClr val="00B0F0"/>
                </a:solidFill>
              </a:rPr>
              <a:t>20 užsiėmimo turinys</a:t>
            </a:r>
          </a:p>
        </p:txBody>
      </p:sp>
      <p:grpSp>
        <p:nvGrpSpPr>
          <p:cNvPr id="2" name="Grupo 1">
            <a:extLst>
              <a:ext uri="{FF2B5EF4-FFF2-40B4-BE49-F238E27FC236}">
                <a16:creationId xmlns:a16="http://schemas.microsoft.com/office/drawing/2014/main" id="{0DF8490F-8657-5E27-BC6B-BFDC4876C40C}"/>
              </a:ext>
            </a:extLst>
          </p:cNvPr>
          <p:cNvGrpSpPr/>
          <p:nvPr/>
        </p:nvGrpSpPr>
        <p:grpSpPr>
          <a:xfrm>
            <a:off x="787578" y="982062"/>
            <a:ext cx="10365590" cy="5502001"/>
            <a:chOff x="395815" y="247982"/>
            <a:chExt cx="11329326" cy="6079121"/>
          </a:xfrm>
        </p:grpSpPr>
        <p:sp>
          <p:nvSpPr>
            <p:cNvPr id="3" name="Rectángulo: esquinas redondeadas 2">
              <a:extLst>
                <a:ext uri="{FF2B5EF4-FFF2-40B4-BE49-F238E27FC236}">
                  <a16:creationId xmlns:a16="http://schemas.microsoft.com/office/drawing/2014/main" id="{133C5FEB-1419-A19B-D02D-675807A47AA2}"/>
                </a:ext>
              </a:extLst>
            </p:cNvPr>
            <p:cNvSpPr/>
            <p:nvPr/>
          </p:nvSpPr>
          <p:spPr>
            <a:xfrm>
              <a:off x="395815" y="1895644"/>
              <a:ext cx="2003141" cy="920163"/>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Oro sąlygųvertinimas ir kompensavimas 20.1]</a:t>
              </a:r>
            </a:p>
          </p:txBody>
        </p:sp>
        <p:cxnSp>
          <p:nvCxnSpPr>
            <p:cNvPr id="5" name="Conector: angular 4">
              <a:extLst>
                <a:ext uri="{FF2B5EF4-FFF2-40B4-BE49-F238E27FC236}">
                  <a16:creationId xmlns:a16="http://schemas.microsoft.com/office/drawing/2014/main" id="{8AADC6BD-B72B-642B-6747-513389D37F3B}"/>
                </a:ext>
              </a:extLst>
            </p:cNvPr>
            <p:cNvCxnSpPr>
              <a:cxnSpLocks/>
            </p:cNvCxnSpPr>
            <p:nvPr/>
          </p:nvCxnSpPr>
          <p:spPr>
            <a:xfrm rot="10800000" flipV="1">
              <a:off x="1397388" y="615691"/>
              <a:ext cx="3138908" cy="1409695"/>
            </a:xfrm>
            <a:prstGeom prst="bentConnector2">
              <a:avLst/>
            </a:prstGeom>
            <a:ln w="19050"/>
          </p:spPr>
          <p:style>
            <a:lnRef idx="1">
              <a:schemeClr val="dk1"/>
            </a:lnRef>
            <a:fillRef idx="0">
              <a:schemeClr val="dk1"/>
            </a:fillRef>
            <a:effectRef idx="0">
              <a:schemeClr val="dk1"/>
            </a:effectRef>
            <a:fontRef idx="minor">
              <a:schemeClr val="tx1"/>
            </a:fontRef>
          </p:style>
        </p:cxnSp>
        <p:sp>
          <p:nvSpPr>
            <p:cNvPr id="8" name="Rectángulo: esquinas redondeadas 7">
              <a:extLst>
                <a:ext uri="{FF2B5EF4-FFF2-40B4-BE49-F238E27FC236}">
                  <a16:creationId xmlns:a16="http://schemas.microsoft.com/office/drawing/2014/main" id="{88D752EE-0A05-607B-A992-0ADE15F41375}"/>
                </a:ext>
              </a:extLst>
            </p:cNvPr>
            <p:cNvSpPr/>
            <p:nvPr/>
          </p:nvSpPr>
          <p:spPr>
            <a:xfrm>
              <a:off x="2584404" y="1895644"/>
              <a:ext cx="2003141" cy="920162"/>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Apkrovos perkėlimo ir pažangios laiko planavimo strategijos [20.2]</a:t>
              </a:r>
            </a:p>
          </p:txBody>
        </p:sp>
        <p:cxnSp>
          <p:nvCxnSpPr>
            <p:cNvPr id="10" name="Conector: angular 9">
              <a:extLst>
                <a:ext uri="{FF2B5EF4-FFF2-40B4-BE49-F238E27FC236}">
                  <a16:creationId xmlns:a16="http://schemas.microsoft.com/office/drawing/2014/main" id="{588E5778-5423-724F-688A-207FDBD257B1}"/>
                </a:ext>
              </a:extLst>
            </p:cNvPr>
            <p:cNvCxnSpPr>
              <a:cxnSpLocks/>
            </p:cNvCxnSpPr>
            <p:nvPr/>
          </p:nvCxnSpPr>
          <p:spPr>
            <a:xfrm rot="10800000" flipV="1">
              <a:off x="3574733" y="615689"/>
              <a:ext cx="3530903" cy="1337266"/>
            </a:xfrm>
            <a:prstGeom prst="bentConnector2">
              <a:avLst/>
            </a:prstGeom>
            <a:ln w="19050"/>
          </p:spPr>
          <p:style>
            <a:lnRef idx="2">
              <a:schemeClr val="dk1"/>
            </a:lnRef>
            <a:fillRef idx="0">
              <a:schemeClr val="dk1"/>
            </a:fillRef>
            <a:effectRef idx="1">
              <a:schemeClr val="dk1"/>
            </a:effectRef>
            <a:fontRef idx="minor">
              <a:schemeClr val="tx1"/>
            </a:fontRef>
          </p:style>
        </p:cxnSp>
        <p:sp>
          <p:nvSpPr>
            <p:cNvPr id="12" name="Rectángulo: esquinas redondeadas 11">
              <a:extLst>
                <a:ext uri="{FF2B5EF4-FFF2-40B4-BE49-F238E27FC236}">
                  <a16:creationId xmlns:a16="http://schemas.microsoft.com/office/drawing/2014/main" id="{759A3F36-A73F-76A4-A45F-A26F04D24A35}"/>
                </a:ext>
              </a:extLst>
            </p:cNvPr>
            <p:cNvSpPr/>
            <p:nvPr/>
          </p:nvSpPr>
          <p:spPr>
            <a:xfrm>
              <a:off x="4790557" y="1895645"/>
              <a:ext cx="2003141" cy="920161"/>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Išmanieji termostatai ir namų energijos integravimas [20.3]</a:t>
              </a:r>
            </a:p>
          </p:txBody>
        </p:sp>
        <p:cxnSp>
          <p:nvCxnSpPr>
            <p:cNvPr id="14" name="Conector recto 13">
              <a:extLst>
                <a:ext uri="{FF2B5EF4-FFF2-40B4-BE49-F238E27FC236}">
                  <a16:creationId xmlns:a16="http://schemas.microsoft.com/office/drawing/2014/main" id="{A5D61AE0-2A20-F5CF-B500-98702A1998FA}"/>
                </a:ext>
              </a:extLst>
            </p:cNvPr>
            <p:cNvCxnSpPr>
              <a:cxnSpLocks/>
              <a:stCxn id="12" idx="2"/>
              <a:endCxn id="17" idx="2"/>
            </p:cNvCxnSpPr>
            <p:nvPr/>
          </p:nvCxnSpPr>
          <p:spPr>
            <a:xfrm flipH="1">
              <a:off x="5790680" y="2815807"/>
              <a:ext cx="1448" cy="311826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Rectángulo: esquinas redondeadas 14">
              <a:extLst>
                <a:ext uri="{FF2B5EF4-FFF2-40B4-BE49-F238E27FC236}">
                  <a16:creationId xmlns:a16="http://schemas.microsoft.com/office/drawing/2014/main" id="{06EF028A-DD1F-7A0F-1E36-FDD512CA094C}"/>
                </a:ext>
              </a:extLst>
            </p:cNvPr>
            <p:cNvSpPr/>
            <p:nvPr/>
          </p:nvSpPr>
          <p:spPr>
            <a:xfrm>
              <a:off x="4849556" y="3931126"/>
              <a:ext cx="1882248" cy="567934"/>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Elgesio mokymosi algoritmai</a:t>
              </a:r>
            </a:p>
          </p:txBody>
        </p:sp>
        <p:sp>
          <p:nvSpPr>
            <p:cNvPr id="16" name="Rectángulo: esquinas redondeadas 15">
              <a:extLst>
                <a:ext uri="{FF2B5EF4-FFF2-40B4-BE49-F238E27FC236}">
                  <a16:creationId xmlns:a16="http://schemas.microsoft.com/office/drawing/2014/main" id="{8D262A81-4036-D8F1-A3C6-7B25AF7CC245}"/>
                </a:ext>
              </a:extLst>
            </p:cNvPr>
            <p:cNvSpPr/>
            <p:nvPr/>
          </p:nvSpPr>
          <p:spPr>
            <a:xfrm>
              <a:off x="4849556" y="4755656"/>
              <a:ext cx="1882248" cy="503178"/>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Užimtumo aptikimas</a:t>
              </a:r>
            </a:p>
          </p:txBody>
        </p:sp>
        <p:sp>
          <p:nvSpPr>
            <p:cNvPr id="17" name="Rectángulo: esquinas redondeadas 16">
              <a:extLst>
                <a:ext uri="{FF2B5EF4-FFF2-40B4-BE49-F238E27FC236}">
                  <a16:creationId xmlns:a16="http://schemas.microsoft.com/office/drawing/2014/main" id="{8C7F90DE-22FF-FE79-4AA9-6D841756EC02}"/>
                </a:ext>
              </a:extLst>
            </p:cNvPr>
            <p:cNvSpPr/>
            <p:nvPr/>
          </p:nvSpPr>
          <p:spPr>
            <a:xfrm>
              <a:off x="4849556" y="5428488"/>
              <a:ext cx="1882248" cy="50558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Darbo laiko optimizavimas</a:t>
              </a:r>
            </a:p>
          </p:txBody>
        </p:sp>
        <p:cxnSp>
          <p:nvCxnSpPr>
            <p:cNvPr id="18" name="Conector recto 17">
              <a:extLst>
                <a:ext uri="{FF2B5EF4-FFF2-40B4-BE49-F238E27FC236}">
                  <a16:creationId xmlns:a16="http://schemas.microsoft.com/office/drawing/2014/main" id="{558B923A-380F-96F1-5B47-D7A0980D353A}"/>
                </a:ext>
              </a:extLst>
            </p:cNvPr>
            <p:cNvCxnSpPr>
              <a:cxnSpLocks/>
              <a:stCxn id="3" idx="2"/>
              <a:endCxn id="20" idx="2"/>
            </p:cNvCxnSpPr>
            <p:nvPr/>
          </p:nvCxnSpPr>
          <p:spPr>
            <a:xfrm>
              <a:off x="1397386" y="2815808"/>
              <a:ext cx="2728" cy="261267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ángulo: esquinas redondeadas 18">
              <a:extLst>
                <a:ext uri="{FF2B5EF4-FFF2-40B4-BE49-F238E27FC236}">
                  <a16:creationId xmlns:a16="http://schemas.microsoft.com/office/drawing/2014/main" id="{B4882E90-CCEA-3346-C004-89BEE0E83025}"/>
                </a:ext>
              </a:extLst>
            </p:cNvPr>
            <p:cNvSpPr/>
            <p:nvPr/>
          </p:nvSpPr>
          <p:spPr>
            <a:xfrm>
              <a:off x="458992" y="3931126"/>
              <a:ext cx="1882248" cy="646752"/>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Šildymo kreivė </a:t>
              </a:r>
            </a:p>
            <a:p>
              <a:pPr algn="ctr"/>
              <a:r>
                <a:rPr lang="lt-LT" sz="1400" noProof="0" dirty="0" err="1">
                  <a:solidFill>
                    <a:schemeClr val="tx1"/>
                  </a:solidFill>
                </a:rPr>
                <a:t>Tsup</a:t>
              </a:r>
              <a:r>
                <a:rPr lang="lt-LT" sz="1400" noProof="0" dirty="0">
                  <a:solidFill>
                    <a:schemeClr val="tx1"/>
                  </a:solidFill>
                </a:rPr>
                <a:t> = f(</a:t>
              </a:r>
              <a:r>
                <a:rPr lang="lt-LT" sz="1400" noProof="0" dirty="0" err="1">
                  <a:solidFill>
                    <a:schemeClr val="tx1"/>
                  </a:solidFill>
                </a:rPr>
                <a:t>Tout</a:t>
              </a:r>
              <a:r>
                <a:rPr lang="lt-LT" sz="1400" noProof="0" dirty="0">
                  <a:solidFill>
                    <a:schemeClr val="tx1"/>
                  </a:solidFill>
                </a:rPr>
                <a:t>)</a:t>
              </a:r>
            </a:p>
          </p:txBody>
        </p:sp>
        <p:sp>
          <p:nvSpPr>
            <p:cNvPr id="20" name="Rectángulo: esquinas redondeadas 19">
              <a:extLst>
                <a:ext uri="{FF2B5EF4-FFF2-40B4-BE49-F238E27FC236}">
                  <a16:creationId xmlns:a16="http://schemas.microsoft.com/office/drawing/2014/main" id="{D05EB844-B42C-C87D-C294-8822D65A802E}"/>
                </a:ext>
              </a:extLst>
            </p:cNvPr>
            <p:cNvSpPr/>
            <p:nvPr/>
          </p:nvSpPr>
          <p:spPr>
            <a:xfrm>
              <a:off x="458990" y="4721547"/>
              <a:ext cx="1882248" cy="706940"/>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Tiekimo temperatūros reguliavimas</a:t>
              </a:r>
            </a:p>
          </p:txBody>
        </p:sp>
        <p:cxnSp>
          <p:nvCxnSpPr>
            <p:cNvPr id="21" name="Conector recto 20">
              <a:extLst>
                <a:ext uri="{FF2B5EF4-FFF2-40B4-BE49-F238E27FC236}">
                  <a16:creationId xmlns:a16="http://schemas.microsoft.com/office/drawing/2014/main" id="{542EEA7D-AF3A-1757-BF9E-241B522477E6}"/>
                </a:ext>
              </a:extLst>
            </p:cNvPr>
            <p:cNvCxnSpPr>
              <a:cxnSpLocks/>
            </p:cNvCxnSpPr>
            <p:nvPr/>
          </p:nvCxnSpPr>
          <p:spPr>
            <a:xfrm>
              <a:off x="5780884" y="615688"/>
              <a:ext cx="1" cy="1337266"/>
            </a:xfrm>
            <a:prstGeom prst="line">
              <a:avLst/>
            </a:prstGeom>
            <a:ln w="19050"/>
          </p:spPr>
          <p:style>
            <a:lnRef idx="2">
              <a:schemeClr val="dk1"/>
            </a:lnRef>
            <a:fillRef idx="0">
              <a:schemeClr val="dk1"/>
            </a:fillRef>
            <a:effectRef idx="1">
              <a:schemeClr val="dk1"/>
            </a:effectRef>
            <a:fontRef idx="minor">
              <a:schemeClr val="tx1"/>
            </a:fontRef>
          </p:style>
        </p:cxnSp>
        <p:sp>
          <p:nvSpPr>
            <p:cNvPr id="23" name="Rectángulo: esquinas redondeadas 22">
              <a:extLst>
                <a:ext uri="{FF2B5EF4-FFF2-40B4-BE49-F238E27FC236}">
                  <a16:creationId xmlns:a16="http://schemas.microsoft.com/office/drawing/2014/main" id="{40B6FCBD-33D8-9760-69DA-CB9D45A85E07}"/>
                </a:ext>
              </a:extLst>
            </p:cNvPr>
            <p:cNvSpPr/>
            <p:nvPr/>
          </p:nvSpPr>
          <p:spPr>
            <a:xfrm>
              <a:off x="7286305" y="1895645"/>
              <a:ext cx="1991352" cy="959929"/>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Jutiklių išdėstymas [20.4]</a:t>
              </a:r>
            </a:p>
          </p:txBody>
        </p:sp>
        <p:cxnSp>
          <p:nvCxnSpPr>
            <p:cNvPr id="25" name="Conector recto 24">
              <a:extLst>
                <a:ext uri="{FF2B5EF4-FFF2-40B4-BE49-F238E27FC236}">
                  <a16:creationId xmlns:a16="http://schemas.microsoft.com/office/drawing/2014/main" id="{6F5CE533-5C48-1746-213A-C8CD5797FE33}"/>
                </a:ext>
              </a:extLst>
            </p:cNvPr>
            <p:cNvCxnSpPr>
              <a:cxnSpLocks/>
              <a:stCxn id="23" idx="2"/>
              <a:endCxn id="145" idx="0"/>
            </p:cNvCxnSpPr>
            <p:nvPr/>
          </p:nvCxnSpPr>
          <p:spPr>
            <a:xfrm>
              <a:off x="8281980" y="2855574"/>
              <a:ext cx="15339" cy="295222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ángulo: esquinas redondeadas 25">
              <a:extLst>
                <a:ext uri="{FF2B5EF4-FFF2-40B4-BE49-F238E27FC236}">
                  <a16:creationId xmlns:a16="http://schemas.microsoft.com/office/drawing/2014/main" id="{54028447-DD4F-27FC-FAF0-EFA1A1E3BD36}"/>
                </a:ext>
              </a:extLst>
            </p:cNvPr>
            <p:cNvSpPr/>
            <p:nvPr/>
          </p:nvSpPr>
          <p:spPr>
            <a:xfrm>
              <a:off x="7248919" y="3931127"/>
              <a:ext cx="2149721" cy="567934"/>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Šaltnešio linija (siurbimas/iškrovimas)</a:t>
              </a:r>
            </a:p>
          </p:txBody>
        </p:sp>
        <p:sp>
          <p:nvSpPr>
            <p:cNvPr id="27" name="Rectángulo: esquinas redondeadas 26">
              <a:extLst>
                <a:ext uri="{FF2B5EF4-FFF2-40B4-BE49-F238E27FC236}">
                  <a16:creationId xmlns:a16="http://schemas.microsoft.com/office/drawing/2014/main" id="{A2B67A01-2956-F5C6-8C81-23D38FF2FCC2}"/>
                </a:ext>
              </a:extLst>
            </p:cNvPr>
            <p:cNvSpPr/>
            <p:nvPr/>
          </p:nvSpPr>
          <p:spPr>
            <a:xfrm>
              <a:off x="7335877" y="5258835"/>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Patalpų aplinka</a:t>
              </a:r>
            </a:p>
          </p:txBody>
        </p:sp>
        <p:sp>
          <p:nvSpPr>
            <p:cNvPr id="28" name="Rectángulo: esquinas redondeadas 27">
              <a:extLst>
                <a:ext uri="{FF2B5EF4-FFF2-40B4-BE49-F238E27FC236}">
                  <a16:creationId xmlns:a16="http://schemas.microsoft.com/office/drawing/2014/main" id="{3968EEF8-DF3D-4845-2A0C-4F511526EA5D}"/>
                </a:ext>
              </a:extLst>
            </p:cNvPr>
            <p:cNvSpPr/>
            <p:nvPr/>
          </p:nvSpPr>
          <p:spPr>
            <a:xfrm>
              <a:off x="7335877" y="4748704"/>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Šilumokaičiai</a:t>
              </a:r>
            </a:p>
          </p:txBody>
        </p:sp>
        <p:sp>
          <p:nvSpPr>
            <p:cNvPr id="30" name="Rectángulo: esquinas redondeadas 29">
              <a:extLst>
                <a:ext uri="{FF2B5EF4-FFF2-40B4-BE49-F238E27FC236}">
                  <a16:creationId xmlns:a16="http://schemas.microsoft.com/office/drawing/2014/main" id="{1644F818-907A-D9D4-EF3A-C2449FB1F033}"/>
                </a:ext>
              </a:extLst>
            </p:cNvPr>
            <p:cNvSpPr/>
            <p:nvPr/>
          </p:nvSpPr>
          <p:spPr>
            <a:xfrm>
              <a:off x="9684217" y="1895647"/>
              <a:ext cx="1991352" cy="881108"/>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Tipinės valdymo sekos [20.5]</a:t>
              </a:r>
            </a:p>
          </p:txBody>
        </p:sp>
        <p:cxnSp>
          <p:nvCxnSpPr>
            <p:cNvPr id="31" name="Conector recto 30">
              <a:extLst>
                <a:ext uri="{FF2B5EF4-FFF2-40B4-BE49-F238E27FC236}">
                  <a16:creationId xmlns:a16="http://schemas.microsoft.com/office/drawing/2014/main" id="{0E69D105-D8F9-6F21-26E9-BE6F50A37569}"/>
                </a:ext>
              </a:extLst>
            </p:cNvPr>
            <p:cNvCxnSpPr>
              <a:cxnSpLocks/>
              <a:stCxn id="30" idx="2"/>
              <a:endCxn id="37" idx="0"/>
            </p:cNvCxnSpPr>
            <p:nvPr/>
          </p:nvCxnSpPr>
          <p:spPr>
            <a:xfrm>
              <a:off x="10679892" y="2776754"/>
              <a:ext cx="24786" cy="303104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Rectángulo: esquinas redondeadas 31">
              <a:extLst>
                <a:ext uri="{FF2B5EF4-FFF2-40B4-BE49-F238E27FC236}">
                  <a16:creationId xmlns:a16="http://schemas.microsoft.com/office/drawing/2014/main" id="{C39D7435-5AC8-050F-DF5E-3867E7596D42}"/>
                </a:ext>
              </a:extLst>
            </p:cNvPr>
            <p:cNvSpPr/>
            <p:nvPr/>
          </p:nvSpPr>
          <p:spPr>
            <a:xfrm>
              <a:off x="9733789" y="3931126"/>
              <a:ext cx="1882248" cy="567934"/>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Paleidimas ir darbo režimas</a:t>
              </a:r>
            </a:p>
          </p:txBody>
        </p:sp>
        <p:sp>
          <p:nvSpPr>
            <p:cNvPr id="33" name="Rectángulo: esquinas redondeadas 32">
              <a:extLst>
                <a:ext uri="{FF2B5EF4-FFF2-40B4-BE49-F238E27FC236}">
                  <a16:creationId xmlns:a16="http://schemas.microsoft.com/office/drawing/2014/main" id="{7733AD47-CAC2-5E8A-107E-B11BD968A42F}"/>
                </a:ext>
              </a:extLst>
            </p:cNvPr>
            <p:cNvSpPr/>
            <p:nvPr/>
          </p:nvSpPr>
          <p:spPr>
            <a:xfrm>
              <a:off x="9733789" y="5180016"/>
              <a:ext cx="1882248" cy="447782"/>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Papildomo šildymo įjungimas</a:t>
              </a:r>
            </a:p>
          </p:txBody>
        </p:sp>
        <p:sp>
          <p:nvSpPr>
            <p:cNvPr id="34" name="Rectángulo: esquinas redondeadas 33">
              <a:extLst>
                <a:ext uri="{FF2B5EF4-FFF2-40B4-BE49-F238E27FC236}">
                  <a16:creationId xmlns:a16="http://schemas.microsoft.com/office/drawing/2014/main" id="{F99D5B03-ACBD-7F8C-3A0D-EEB53F8914EF}"/>
                </a:ext>
              </a:extLst>
            </p:cNvPr>
            <p:cNvSpPr/>
            <p:nvPr/>
          </p:nvSpPr>
          <p:spPr>
            <a:xfrm>
              <a:off x="9733789" y="4669885"/>
              <a:ext cx="1882247" cy="33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Atitirpinimo ciklas</a:t>
              </a:r>
            </a:p>
          </p:txBody>
        </p:sp>
        <p:sp>
          <p:nvSpPr>
            <p:cNvPr id="37" name="Rectángulo: esquinas redondeadas 36">
              <a:extLst>
                <a:ext uri="{FF2B5EF4-FFF2-40B4-BE49-F238E27FC236}">
                  <a16:creationId xmlns:a16="http://schemas.microsoft.com/office/drawing/2014/main" id="{98AC9581-E9AD-F082-8E8C-C673BD1FF051}"/>
                </a:ext>
              </a:extLst>
            </p:cNvPr>
            <p:cNvSpPr/>
            <p:nvPr/>
          </p:nvSpPr>
          <p:spPr>
            <a:xfrm>
              <a:off x="9684217" y="5807797"/>
              <a:ext cx="2040924" cy="5193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Saugumas ir apsauga nuo gedimų</a:t>
              </a:r>
            </a:p>
          </p:txBody>
        </p:sp>
        <p:sp>
          <p:nvSpPr>
            <p:cNvPr id="41" name="Rectángulo: esquinas redondeadas 40">
              <a:extLst>
                <a:ext uri="{FF2B5EF4-FFF2-40B4-BE49-F238E27FC236}">
                  <a16:creationId xmlns:a16="http://schemas.microsoft.com/office/drawing/2014/main" id="{A046F74B-1FF0-70E2-80E0-DC96DF7D6FD1}"/>
                </a:ext>
              </a:extLst>
            </p:cNvPr>
            <p:cNvSpPr/>
            <p:nvPr/>
          </p:nvSpPr>
          <p:spPr>
            <a:xfrm>
              <a:off x="4809805" y="247982"/>
              <a:ext cx="2476500" cy="590550"/>
            </a:xfrm>
            <a:prstGeom prst="roundRect">
              <a:avLst/>
            </a:prstGeom>
            <a:solidFill>
              <a:schemeClr val="tx2">
                <a:lumMod val="75000"/>
                <a:lumOff val="25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b="1" noProof="0" dirty="0">
                  <a:solidFill>
                    <a:schemeClr val="bg1"/>
                  </a:solidFill>
                </a:rPr>
                <a:t>Sistemų integravimo ir valdymo strategijos [L20]</a:t>
              </a:r>
            </a:p>
          </p:txBody>
        </p:sp>
        <p:cxnSp>
          <p:nvCxnSpPr>
            <p:cNvPr id="42" name="Conector: angular 41">
              <a:extLst>
                <a:ext uri="{FF2B5EF4-FFF2-40B4-BE49-F238E27FC236}">
                  <a16:creationId xmlns:a16="http://schemas.microsoft.com/office/drawing/2014/main" id="{B287ADBB-5136-C941-180E-95C97B145C01}"/>
                </a:ext>
              </a:extLst>
            </p:cNvPr>
            <p:cNvCxnSpPr>
              <a:cxnSpLocks/>
            </p:cNvCxnSpPr>
            <p:nvPr/>
          </p:nvCxnSpPr>
          <p:spPr>
            <a:xfrm rot="5400000">
              <a:off x="7544141" y="1259838"/>
              <a:ext cx="1271765" cy="13881"/>
            </a:xfrm>
            <a:prstGeom prst="bentConnector3">
              <a:avLst/>
            </a:prstGeom>
            <a:ln w="19050"/>
          </p:spPr>
          <p:style>
            <a:lnRef idx="2">
              <a:schemeClr val="dk1"/>
            </a:lnRef>
            <a:fillRef idx="0">
              <a:schemeClr val="dk1"/>
            </a:fillRef>
            <a:effectRef idx="1">
              <a:schemeClr val="dk1"/>
            </a:effectRef>
            <a:fontRef idx="minor">
              <a:schemeClr val="tx1"/>
            </a:fontRef>
          </p:style>
        </p:cxnSp>
        <p:cxnSp>
          <p:nvCxnSpPr>
            <p:cNvPr id="43" name="Conector: angular 42">
              <a:extLst>
                <a:ext uri="{FF2B5EF4-FFF2-40B4-BE49-F238E27FC236}">
                  <a16:creationId xmlns:a16="http://schemas.microsoft.com/office/drawing/2014/main" id="{8E63B6CE-6523-2069-30CC-F8C3D9066854}"/>
                </a:ext>
              </a:extLst>
            </p:cNvPr>
            <p:cNvCxnSpPr>
              <a:cxnSpLocks/>
            </p:cNvCxnSpPr>
            <p:nvPr/>
          </p:nvCxnSpPr>
          <p:spPr>
            <a:xfrm flipV="1">
              <a:off x="7286305" y="623879"/>
              <a:ext cx="3296013" cy="8275"/>
            </a:xfrm>
            <a:prstGeom prst="bentConnector3">
              <a:avLst>
                <a:gd name="adj1" fmla="val 50000"/>
              </a:avLst>
            </a:prstGeom>
            <a:ln w="19050"/>
          </p:spPr>
          <p:style>
            <a:lnRef idx="2">
              <a:schemeClr val="dk1"/>
            </a:lnRef>
            <a:fillRef idx="0">
              <a:schemeClr val="dk1"/>
            </a:fillRef>
            <a:effectRef idx="1">
              <a:schemeClr val="dk1"/>
            </a:effectRef>
            <a:fontRef idx="minor">
              <a:schemeClr val="tx1"/>
            </a:fontRef>
          </p:style>
        </p:cxnSp>
      </p:grpSp>
      <p:cxnSp>
        <p:nvCxnSpPr>
          <p:cNvPr id="128" name="Conector: angular 127">
            <a:extLst>
              <a:ext uri="{FF2B5EF4-FFF2-40B4-BE49-F238E27FC236}">
                <a16:creationId xmlns:a16="http://schemas.microsoft.com/office/drawing/2014/main" id="{13518251-A63B-1B97-869F-E008EDE389F6}"/>
              </a:ext>
            </a:extLst>
          </p:cNvPr>
          <p:cNvCxnSpPr>
            <a:cxnSpLocks/>
          </p:cNvCxnSpPr>
          <p:nvPr/>
        </p:nvCxnSpPr>
        <p:spPr>
          <a:xfrm rot="16200000" flipH="1">
            <a:off x="9521971" y="1894064"/>
            <a:ext cx="1171181" cy="2"/>
          </a:xfrm>
          <a:prstGeom prst="bentConnector3">
            <a:avLst/>
          </a:prstGeom>
          <a:ln w="19050"/>
        </p:spPr>
        <p:style>
          <a:lnRef idx="2">
            <a:schemeClr val="dk1"/>
          </a:lnRef>
          <a:fillRef idx="0">
            <a:schemeClr val="dk1"/>
          </a:fillRef>
          <a:effectRef idx="1">
            <a:schemeClr val="dk1"/>
          </a:effectRef>
          <a:fontRef idx="minor">
            <a:schemeClr val="tx1"/>
          </a:fontRef>
        </p:style>
      </p:cxnSp>
      <p:cxnSp>
        <p:nvCxnSpPr>
          <p:cNvPr id="136" name="Conector recto 135">
            <a:extLst>
              <a:ext uri="{FF2B5EF4-FFF2-40B4-BE49-F238E27FC236}">
                <a16:creationId xmlns:a16="http://schemas.microsoft.com/office/drawing/2014/main" id="{967FDCA1-1450-F564-1D60-2F99F2BE36E1}"/>
              </a:ext>
            </a:extLst>
          </p:cNvPr>
          <p:cNvCxnSpPr>
            <a:cxnSpLocks/>
            <a:stCxn id="8" idx="2"/>
          </p:cNvCxnSpPr>
          <p:nvPr/>
        </p:nvCxnSpPr>
        <p:spPr>
          <a:xfrm flipH="1">
            <a:off x="3696079" y="3306111"/>
            <a:ext cx="10286" cy="315510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7" name="Rectángulo: esquinas redondeadas 136">
            <a:extLst>
              <a:ext uri="{FF2B5EF4-FFF2-40B4-BE49-F238E27FC236}">
                <a16:creationId xmlns:a16="http://schemas.microsoft.com/office/drawing/2014/main" id="{0D8630F9-074E-E3C4-4075-123755FBD86F}"/>
              </a:ext>
            </a:extLst>
          </p:cNvPr>
          <p:cNvSpPr/>
          <p:nvPr/>
        </p:nvSpPr>
        <p:spPr>
          <a:xfrm>
            <a:off x="2835012" y="4315548"/>
            <a:ext cx="1722133" cy="307094"/>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Apkrovos perkėlimas</a:t>
            </a:r>
          </a:p>
        </p:txBody>
      </p:sp>
      <p:sp>
        <p:nvSpPr>
          <p:cNvPr id="138" name="Rectángulo: esquinas redondeadas 137">
            <a:extLst>
              <a:ext uri="{FF2B5EF4-FFF2-40B4-BE49-F238E27FC236}">
                <a16:creationId xmlns:a16="http://schemas.microsoft.com/office/drawing/2014/main" id="{B2BE4B77-B9C1-8BB4-735B-BE6C2F2C9A9C}"/>
              </a:ext>
            </a:extLst>
          </p:cNvPr>
          <p:cNvSpPr/>
          <p:nvPr/>
        </p:nvSpPr>
        <p:spPr>
          <a:xfrm>
            <a:off x="2835012" y="5238952"/>
            <a:ext cx="1907843" cy="45758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Dinaminis kainodaros optimizavimas</a:t>
            </a:r>
          </a:p>
        </p:txBody>
      </p:sp>
      <p:sp>
        <p:nvSpPr>
          <p:cNvPr id="139" name="Rectángulo: esquinas redondeadas 138">
            <a:extLst>
              <a:ext uri="{FF2B5EF4-FFF2-40B4-BE49-F238E27FC236}">
                <a16:creationId xmlns:a16="http://schemas.microsoft.com/office/drawing/2014/main" id="{B0353A69-60DD-B54B-13CF-ECF7458D9A47}"/>
              </a:ext>
            </a:extLst>
          </p:cNvPr>
          <p:cNvSpPr/>
          <p:nvPr/>
        </p:nvSpPr>
        <p:spPr>
          <a:xfrm>
            <a:off x="2620321" y="4777250"/>
            <a:ext cx="2192227" cy="307094"/>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Maksimumo mažinimas</a:t>
            </a:r>
          </a:p>
        </p:txBody>
      </p:sp>
      <p:sp>
        <p:nvSpPr>
          <p:cNvPr id="141" name="Rectángulo: esquinas redondeadas 140">
            <a:extLst>
              <a:ext uri="{FF2B5EF4-FFF2-40B4-BE49-F238E27FC236}">
                <a16:creationId xmlns:a16="http://schemas.microsoft.com/office/drawing/2014/main" id="{4D8F0C88-54E7-1ECD-955A-6AA005E7523D}"/>
              </a:ext>
            </a:extLst>
          </p:cNvPr>
          <p:cNvSpPr/>
          <p:nvPr/>
        </p:nvSpPr>
        <p:spPr>
          <a:xfrm>
            <a:off x="2835012" y="5851146"/>
            <a:ext cx="1722133" cy="632917"/>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Atsinaujinančiųjų išteklių energijos vartojimo gerinimas</a:t>
            </a:r>
          </a:p>
        </p:txBody>
      </p:sp>
      <p:sp>
        <p:nvSpPr>
          <p:cNvPr id="145" name="Rectángulo: esquinas redondeadas 144">
            <a:extLst>
              <a:ext uri="{FF2B5EF4-FFF2-40B4-BE49-F238E27FC236}">
                <a16:creationId xmlns:a16="http://schemas.microsoft.com/office/drawing/2014/main" id="{15BB342E-F8C0-33A3-2919-3DAE504D1829}"/>
              </a:ext>
            </a:extLst>
          </p:cNvPr>
          <p:cNvSpPr/>
          <p:nvPr/>
        </p:nvSpPr>
        <p:spPr>
          <a:xfrm>
            <a:off x="7155869" y="6014057"/>
            <a:ext cx="1722133" cy="47000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Kompresorius ir ventiliatoriai</a:t>
            </a:r>
          </a:p>
        </p:txBody>
      </p:sp>
    </p:spTree>
    <p:extLst>
      <p:ext uri="{BB962C8B-B14F-4D97-AF65-F5344CB8AC3E}">
        <p14:creationId xmlns:p14="http://schemas.microsoft.com/office/powerpoint/2010/main" val="17526253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DC707-B61A-D094-5BD7-5CCEBF5BE73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79014F9-E37F-F71F-44D9-89AE0E5714B3}"/>
              </a:ext>
            </a:extLst>
          </p:cNvPr>
          <p:cNvSpPr>
            <a:spLocks noGrp="1"/>
          </p:cNvSpPr>
          <p:nvPr>
            <p:ph type="title"/>
          </p:nvPr>
        </p:nvSpPr>
        <p:spPr>
          <a:xfrm>
            <a:off x="636494" y="373140"/>
            <a:ext cx="10382026" cy="662267"/>
          </a:xfrm>
        </p:spPr>
        <p:txBody>
          <a:bodyPr>
            <a:normAutofit/>
          </a:bodyPr>
          <a:lstStyle/>
          <a:p>
            <a:r>
              <a:rPr lang="lt-LT" sz="3200" noProof="0" dirty="0"/>
              <a:t>20.1 Oro sąlygų kompensavimas (lauko sąlygų kontrolė)</a:t>
            </a:r>
          </a:p>
        </p:txBody>
      </p:sp>
      <p:sp>
        <p:nvSpPr>
          <p:cNvPr id="5" name="Marcador de contenido 2">
            <a:extLst>
              <a:ext uri="{FF2B5EF4-FFF2-40B4-BE49-F238E27FC236}">
                <a16:creationId xmlns:a16="http://schemas.microsoft.com/office/drawing/2014/main" id="{79846A8D-8408-6ED9-01C2-062A48D0912F}"/>
              </a:ext>
            </a:extLst>
          </p:cNvPr>
          <p:cNvSpPr>
            <a:spLocks noGrp="1"/>
          </p:cNvSpPr>
          <p:nvPr>
            <p:ph idx="1"/>
          </p:nvPr>
        </p:nvSpPr>
        <p:spPr>
          <a:xfrm>
            <a:off x="567667" y="1149611"/>
            <a:ext cx="5056756" cy="4189305"/>
          </a:xfrm>
        </p:spPr>
        <p:txBody>
          <a:bodyPr>
            <a:noAutofit/>
          </a:bodyPr>
          <a:lstStyle/>
          <a:p>
            <a:pPr marL="45720" indent="0">
              <a:buNone/>
            </a:pPr>
            <a:r>
              <a:rPr lang="lt-LT" sz="1600" b="1" noProof="0" dirty="0">
                <a:solidFill>
                  <a:srgbClr val="FF9900"/>
                </a:solidFill>
              </a:rPr>
              <a:t>Pagrindinis principas</a:t>
            </a:r>
          </a:p>
          <a:p>
            <a:pPr marL="45720" indent="0">
              <a:buNone/>
            </a:pPr>
            <a:r>
              <a:rPr lang="lt-LT" sz="1600" noProof="0" dirty="0">
                <a:solidFill>
                  <a:srgbClr val="0070C0"/>
                </a:solidFill>
              </a:rPr>
              <a:t>Tiekimo temperatūra nėra pastovi.</a:t>
            </a:r>
          </a:p>
          <a:p>
            <a:pPr marL="45720" indent="0">
              <a:buNone/>
            </a:pPr>
            <a:endParaRPr lang="lt-LT" sz="1600" noProof="0" dirty="0">
              <a:solidFill>
                <a:srgbClr val="0070C0"/>
              </a:solidFill>
            </a:endParaRPr>
          </a:p>
          <a:p>
            <a:pPr marL="45720" indent="0">
              <a:buNone/>
            </a:pPr>
            <a:endParaRPr lang="lt-LT" sz="1600" noProof="0" dirty="0">
              <a:solidFill>
                <a:srgbClr val="0070C0"/>
              </a:solidFill>
            </a:endParaRPr>
          </a:p>
          <a:p>
            <a:pPr marL="45720" indent="0">
              <a:buNone/>
            </a:pPr>
            <a:endParaRPr lang="lt-LT" sz="1600" noProof="0" dirty="0">
              <a:solidFill>
                <a:srgbClr val="0070C0"/>
              </a:solidFill>
            </a:endParaRPr>
          </a:p>
          <a:p>
            <a:pPr marL="45720" indent="0">
              <a:buNone/>
            </a:pPr>
            <a:endParaRPr lang="lt-LT" sz="1600" noProof="0" dirty="0">
              <a:solidFill>
                <a:srgbClr val="0070C0"/>
              </a:solidFill>
            </a:endParaRPr>
          </a:p>
          <a:p>
            <a:pPr marL="45720" indent="0">
              <a:buNone/>
            </a:pPr>
            <a:r>
              <a:rPr lang="lt-LT" sz="1600" b="1" noProof="0" dirty="0">
                <a:solidFill>
                  <a:srgbClr val="FF9900"/>
                </a:solidFill>
              </a:rPr>
              <a:t>Valdymo mechanizmas</a:t>
            </a:r>
          </a:p>
          <a:p>
            <a:pPr marL="45720" indent="0">
              <a:buNone/>
            </a:pPr>
            <a:r>
              <a:rPr lang="lt-LT" sz="1600" noProof="0" dirty="0">
                <a:solidFill>
                  <a:srgbClr val="0070C0"/>
                </a:solidFill>
              </a:rPr>
              <a:t>Lauko jutiklis sumontuotas ant fasado ar lauko bloko</a:t>
            </a:r>
          </a:p>
          <a:p>
            <a:pPr marL="45720" indent="0">
              <a:buNone/>
            </a:pPr>
            <a:endParaRPr lang="lt-LT" sz="1600" noProof="0" dirty="0">
              <a:solidFill>
                <a:srgbClr val="0070C0"/>
              </a:solidFill>
            </a:endParaRPr>
          </a:p>
          <a:p>
            <a:pPr>
              <a:buFont typeface="Wingdings" panose="05000000000000000000" pitchFamily="2" charset="2"/>
              <a:buChar char="Ø"/>
            </a:pPr>
            <a:r>
              <a:rPr lang="lt-LT" sz="1600" noProof="0" dirty="0">
                <a:solidFill>
                  <a:srgbClr val="0070C0"/>
                </a:solidFill>
              </a:rPr>
              <a:t>Šildymo kreivė apibrėžia reikiamą tiekimo temperatūrą</a:t>
            </a:r>
          </a:p>
          <a:p>
            <a:pPr>
              <a:buFont typeface="Wingdings" panose="05000000000000000000" pitchFamily="2" charset="2"/>
              <a:buChar char="Ø"/>
            </a:pPr>
            <a:r>
              <a:rPr lang="lt-LT" sz="1600" noProof="0" dirty="0">
                <a:solidFill>
                  <a:srgbClr val="0070C0"/>
                </a:solidFill>
              </a:rPr>
              <a:t>Nustatyta vertė taikoma:</a:t>
            </a:r>
          </a:p>
          <a:p>
            <a:pPr lvl="1">
              <a:buFont typeface="Wingdings" panose="05000000000000000000" pitchFamily="2" charset="2"/>
              <a:buChar char="Ø"/>
            </a:pPr>
            <a:r>
              <a:rPr lang="lt-LT" sz="1400" noProof="0" dirty="0">
                <a:solidFill>
                  <a:srgbClr val="0070C0"/>
                </a:solidFill>
              </a:rPr>
              <a:t>Akumuliacinei talpai</a:t>
            </a:r>
          </a:p>
          <a:p>
            <a:pPr lvl="1">
              <a:buFont typeface="Wingdings" panose="05000000000000000000" pitchFamily="2" charset="2"/>
              <a:buChar char="Ø"/>
            </a:pPr>
            <a:r>
              <a:rPr lang="lt-LT" sz="1400" noProof="0" dirty="0">
                <a:solidFill>
                  <a:srgbClr val="0070C0"/>
                </a:solidFill>
              </a:rPr>
              <a:t>Tiesioginiam šildymo kontūrui</a:t>
            </a:r>
            <a:endParaRPr lang="lt-LT" sz="1600" noProof="0" dirty="0">
              <a:solidFill>
                <a:srgbClr val="0070C0"/>
              </a:solidFill>
            </a:endParaRPr>
          </a:p>
          <a:p>
            <a:pPr marL="45720" indent="0">
              <a:buNone/>
            </a:pPr>
            <a:endParaRPr lang="lt-LT" sz="1600" noProof="0" dirty="0">
              <a:solidFill>
                <a:srgbClr val="0070C0"/>
              </a:solidFill>
            </a:endParaRPr>
          </a:p>
          <a:p>
            <a:pPr marL="45720" indent="0">
              <a:buNone/>
            </a:pPr>
            <a:endParaRPr lang="lt-LT" sz="1600" b="1" noProof="0" dirty="0">
              <a:solidFill>
                <a:srgbClr val="0070C0"/>
              </a:solidFill>
            </a:endParaRPr>
          </a:p>
        </p:txBody>
      </p:sp>
      <p:sp>
        <p:nvSpPr>
          <p:cNvPr id="6" name="Marcador de contenido 2">
            <a:extLst>
              <a:ext uri="{FF2B5EF4-FFF2-40B4-BE49-F238E27FC236}">
                <a16:creationId xmlns:a16="http://schemas.microsoft.com/office/drawing/2014/main" id="{CAD36430-CF5A-0B1E-9278-2EE34B875D91}"/>
              </a:ext>
            </a:extLst>
          </p:cNvPr>
          <p:cNvSpPr txBox="1">
            <a:spLocks/>
          </p:cNvSpPr>
          <p:nvPr/>
        </p:nvSpPr>
        <p:spPr>
          <a:xfrm>
            <a:off x="6194323" y="1035407"/>
            <a:ext cx="4931549"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sz="1600" b="1" noProof="0" dirty="0">
                <a:solidFill>
                  <a:srgbClr val="FF9900"/>
                </a:solidFill>
              </a:rPr>
              <a:t>Inžinerinis poveikis</a:t>
            </a:r>
          </a:p>
          <a:p>
            <a:pPr marL="45720" indent="0">
              <a:buNone/>
            </a:pPr>
            <a:r>
              <a:rPr lang="lt-LT" sz="1600" noProof="0" dirty="0">
                <a:solidFill>
                  <a:srgbClr val="0070C0"/>
                </a:solidFill>
              </a:rPr>
              <a:t>Žemesnė kondensacijos temperatūra, kai leidžia lauko sąlygos</a:t>
            </a:r>
          </a:p>
          <a:p>
            <a:pPr>
              <a:buFont typeface="Wingdings" panose="05000000000000000000" pitchFamily="2" charset="2"/>
              <a:buChar char="Ø"/>
            </a:pPr>
            <a:r>
              <a:rPr lang="lt-LT" sz="1600" noProof="0" dirty="0">
                <a:solidFill>
                  <a:srgbClr val="0070C0"/>
                </a:solidFill>
              </a:rPr>
              <a:t>Sumažintas temperatūros pakėlimas</a:t>
            </a:r>
          </a:p>
          <a:p>
            <a:pPr>
              <a:buFont typeface="Wingdings" panose="05000000000000000000" pitchFamily="2" charset="2"/>
              <a:buChar char="Ø"/>
            </a:pPr>
            <a:r>
              <a:rPr lang="lt-LT" sz="1600" noProof="0" dirty="0">
                <a:solidFill>
                  <a:srgbClr val="0070C0"/>
                </a:solidFill>
              </a:rPr>
              <a:t>Patobulintas sezoninis COP</a:t>
            </a:r>
          </a:p>
          <a:p>
            <a:pPr>
              <a:buFont typeface="Wingdings" panose="05000000000000000000" pitchFamily="2" charset="2"/>
              <a:buChar char="Ø"/>
            </a:pPr>
            <a:r>
              <a:rPr lang="lt-LT" sz="1600" noProof="0" dirty="0">
                <a:solidFill>
                  <a:srgbClr val="0070C0"/>
                </a:solidFill>
              </a:rPr>
              <a:t>Stabilus patalpų komfortas su sumažintu įrenginio ciklų skaičiumi</a:t>
            </a: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b="1" noProof="0" dirty="0">
              <a:solidFill>
                <a:srgbClr val="0070C0"/>
              </a:solidFill>
            </a:endParaRPr>
          </a:p>
        </p:txBody>
      </p:sp>
      <p:sp>
        <p:nvSpPr>
          <p:cNvPr id="8" name="CuadroTexto 7">
            <a:extLst>
              <a:ext uri="{FF2B5EF4-FFF2-40B4-BE49-F238E27FC236}">
                <a16:creationId xmlns:a16="http://schemas.microsoft.com/office/drawing/2014/main" id="{ED193C13-F286-EF76-04A4-057D23A39F72}"/>
              </a:ext>
            </a:extLst>
          </p:cNvPr>
          <p:cNvSpPr txBox="1"/>
          <p:nvPr/>
        </p:nvSpPr>
        <p:spPr>
          <a:xfrm>
            <a:off x="2920877" y="5818567"/>
            <a:ext cx="7720327" cy="584775"/>
          </a:xfrm>
          <a:prstGeom prst="rect">
            <a:avLst/>
          </a:prstGeom>
          <a:noFill/>
        </p:spPr>
        <p:txBody>
          <a:bodyPr wrap="square">
            <a:spAutoFit/>
          </a:bodyPr>
          <a:lstStyle/>
          <a:p>
            <a:pPr marL="45720"/>
            <a:r>
              <a:rPr lang="lt-LT" sz="1600" b="1" noProof="0" dirty="0">
                <a:solidFill>
                  <a:srgbClr val="FF9900"/>
                </a:solidFill>
                <a:latin typeface="Corbel" panose="020B0503020204020204" pitchFamily="34" charset="0"/>
              </a:rPr>
              <a:t>Dizaino patobulinimai</a:t>
            </a:r>
            <a:r>
              <a:rPr lang="lt-LT" sz="1600" b="1" noProof="0" dirty="0">
                <a:solidFill>
                  <a:srgbClr val="0070C0"/>
                </a:solidFill>
                <a:sym typeface="Wingdings" panose="05000000000000000000" pitchFamily="2" charset="2"/>
              </a:rPr>
              <a:t></a:t>
            </a:r>
            <a:r>
              <a:rPr lang="lt-LT" sz="1600" b="1" noProof="0" dirty="0">
                <a:solidFill>
                  <a:srgbClr val="0070C0"/>
                </a:solidFill>
              </a:rPr>
              <a:t> </a:t>
            </a:r>
            <a:r>
              <a:rPr lang="lt-LT" sz="1600" noProof="0" dirty="0">
                <a:solidFill>
                  <a:srgbClr val="0070C0"/>
                </a:solidFill>
                <a:latin typeface="Corbel"/>
              </a:rPr>
              <a:t>šilumos atidavimo įrenginiai turi efektyviai veikti esant kintamai tiekiamo vandens temperatūrai..</a:t>
            </a:r>
          </a:p>
        </p:txBody>
      </p:sp>
      <p:pic>
        <p:nvPicPr>
          <p:cNvPr id="10" name="Imagen 9" descr="Imagen que contiene Texto&#10;&#10;El contenido generado por IA puede ser incorrecto.">
            <a:extLst>
              <a:ext uri="{FF2B5EF4-FFF2-40B4-BE49-F238E27FC236}">
                <a16:creationId xmlns:a16="http://schemas.microsoft.com/office/drawing/2014/main" id="{DA9DA9B9-C639-C1FC-81D0-73391D48C069}"/>
              </a:ext>
            </a:extLst>
          </p:cNvPr>
          <p:cNvPicPr>
            <a:picLocks noChangeAspect="1"/>
          </p:cNvPicPr>
          <p:nvPr/>
        </p:nvPicPr>
        <p:blipFill>
          <a:blip r:embed="rId2"/>
          <a:stretch>
            <a:fillRect/>
          </a:stretch>
        </p:blipFill>
        <p:spPr>
          <a:xfrm>
            <a:off x="1741126" y="1855571"/>
            <a:ext cx="1490426" cy="553332"/>
          </a:xfrm>
          <a:prstGeom prst="rect">
            <a:avLst/>
          </a:prstGeom>
        </p:spPr>
      </p:pic>
      <p:pic>
        <p:nvPicPr>
          <p:cNvPr id="11" name="drawing" descr="P30#yIS1">
            <a:extLst>
              <a:ext uri="{FF2B5EF4-FFF2-40B4-BE49-F238E27FC236}">
                <a16:creationId xmlns:a16="http://schemas.microsoft.com/office/drawing/2014/main" id="{E5B1751B-C08A-6220-00E6-1A04024C69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23303" y="3777410"/>
            <a:ext cx="4147820" cy="2082800"/>
          </a:xfrm>
          <a:prstGeom prst="rect">
            <a:avLst/>
          </a:prstGeom>
        </p:spPr>
      </p:pic>
    </p:spTree>
    <p:extLst>
      <p:ext uri="{BB962C8B-B14F-4D97-AF65-F5344CB8AC3E}">
        <p14:creationId xmlns:p14="http://schemas.microsoft.com/office/powerpoint/2010/main" val="26990981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7E8A1-5527-C3F9-2101-4A2AF28F2A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5328E52-1119-94F5-F6ED-8BADA5CEE9D2}"/>
              </a:ext>
            </a:extLst>
          </p:cNvPr>
          <p:cNvSpPr>
            <a:spLocks noGrp="1"/>
          </p:cNvSpPr>
          <p:nvPr>
            <p:ph type="title"/>
          </p:nvPr>
        </p:nvSpPr>
        <p:spPr>
          <a:xfrm>
            <a:off x="636493" y="373141"/>
            <a:ext cx="11112683" cy="662186"/>
          </a:xfrm>
        </p:spPr>
        <p:txBody>
          <a:bodyPr>
            <a:normAutofit fontScale="90000"/>
          </a:bodyPr>
          <a:lstStyle/>
          <a:p>
            <a:r>
              <a:rPr lang="lt-LT" sz="3200" noProof="0" dirty="0"/>
              <a:t>20.2 	 Apkrovos perkėlimas ir išmaniosios laiko valdymo strategijos.</a:t>
            </a:r>
          </a:p>
        </p:txBody>
      </p:sp>
      <p:sp>
        <p:nvSpPr>
          <p:cNvPr id="3" name="Marcador de contenido 2">
            <a:extLst>
              <a:ext uri="{FF2B5EF4-FFF2-40B4-BE49-F238E27FC236}">
                <a16:creationId xmlns:a16="http://schemas.microsoft.com/office/drawing/2014/main" id="{34238A7F-B159-F8E7-2B96-2408D98A0A4B}"/>
              </a:ext>
            </a:extLst>
          </p:cNvPr>
          <p:cNvSpPr>
            <a:spLocks noGrp="1"/>
          </p:cNvSpPr>
          <p:nvPr>
            <p:ph idx="1"/>
          </p:nvPr>
        </p:nvSpPr>
        <p:spPr>
          <a:xfrm>
            <a:off x="564645" y="1413042"/>
            <a:ext cx="5262862" cy="4189305"/>
          </a:xfrm>
        </p:spPr>
        <p:txBody>
          <a:bodyPr>
            <a:noAutofit/>
          </a:bodyPr>
          <a:lstStyle/>
          <a:p>
            <a:pPr marL="45720" indent="0">
              <a:buNone/>
            </a:pPr>
            <a:endParaRPr lang="lt-LT" sz="1600" noProof="0" dirty="0">
              <a:solidFill>
                <a:srgbClr val="0070C0"/>
              </a:solidFill>
            </a:endParaRPr>
          </a:p>
          <a:p>
            <a:pPr marL="45720" indent="0">
              <a:buNone/>
            </a:pPr>
            <a:endParaRPr lang="lt-LT" sz="1600" noProof="0" dirty="0">
              <a:solidFill>
                <a:srgbClr val="0070C0"/>
              </a:solidFill>
            </a:endParaRPr>
          </a:p>
          <a:p>
            <a:pPr marL="388620" indent="-342900">
              <a:buAutoNum type="arabicPeriod"/>
            </a:pPr>
            <a:r>
              <a:rPr lang="lt-LT" sz="1600" b="1" noProof="0" dirty="0">
                <a:solidFill>
                  <a:srgbClr val="FF9900"/>
                </a:solidFill>
              </a:rPr>
              <a:t>Apkrovos perkėlimas</a:t>
            </a:r>
          </a:p>
          <a:p>
            <a:pPr>
              <a:buFont typeface="Wingdings" panose="05000000000000000000" pitchFamily="2" charset="2"/>
              <a:buChar char="Ø"/>
            </a:pPr>
            <a:r>
              <a:rPr lang="lt-LT" sz="1600" noProof="0" dirty="0">
                <a:solidFill>
                  <a:srgbClr val="0070C0"/>
                </a:solidFill>
              </a:rPr>
              <a:t>Įgalina dirbti žemo elektros tarifo laikotarpiais.</a:t>
            </a:r>
          </a:p>
          <a:p>
            <a:pPr>
              <a:buFont typeface="Wingdings" panose="05000000000000000000" pitchFamily="2" charset="2"/>
              <a:buChar char="Ø"/>
            </a:pPr>
            <a:r>
              <a:rPr lang="lt-LT" sz="1600" noProof="0" dirty="0">
                <a:solidFill>
                  <a:srgbClr val="0070C0"/>
                </a:solidFill>
              </a:rPr>
              <a:t>Iš anksto įkrauti šiluminės energijos kaupiklį (TES)</a:t>
            </a:r>
          </a:p>
          <a:p>
            <a:pPr>
              <a:buFont typeface="Wingdings" panose="05000000000000000000" pitchFamily="2" charset="2"/>
              <a:buChar char="Ø"/>
            </a:pPr>
            <a:r>
              <a:rPr lang="lt-LT" sz="1600" noProof="0" dirty="0">
                <a:solidFill>
                  <a:srgbClr val="0070C0"/>
                </a:solidFill>
              </a:rPr>
              <a:t>Sumažinti apkrovas piko valandomis</a:t>
            </a:r>
          </a:p>
          <a:p>
            <a:pPr marL="45720" indent="0">
              <a:buNone/>
            </a:pPr>
            <a:endParaRPr lang="lt-LT" sz="1600" noProof="0" dirty="0">
              <a:solidFill>
                <a:srgbClr val="0070C0"/>
              </a:solidFill>
            </a:endParaRPr>
          </a:p>
          <a:p>
            <a:pPr marL="388620" indent="-342900">
              <a:buFont typeface="+mj-lt"/>
              <a:buAutoNum type="arabicPeriod" startAt="2"/>
            </a:pPr>
            <a:r>
              <a:rPr lang="lt-LT" sz="1600" b="1" noProof="0" dirty="0">
                <a:solidFill>
                  <a:srgbClr val="FF9900"/>
                </a:solidFill>
              </a:rPr>
              <a:t>Piko galios mažinimas</a:t>
            </a:r>
          </a:p>
          <a:p>
            <a:pPr>
              <a:buFont typeface="Wingdings" panose="05000000000000000000" pitchFamily="2" charset="2"/>
              <a:buChar char="Ø"/>
            </a:pPr>
            <a:r>
              <a:rPr lang="lt-LT" sz="1600" noProof="0" dirty="0">
                <a:solidFill>
                  <a:srgbClr val="0070C0"/>
                </a:solidFill>
              </a:rPr>
              <a:t>Stebėti elektros importą/eksportą tinkle</a:t>
            </a:r>
          </a:p>
          <a:p>
            <a:pPr>
              <a:buFont typeface="Wingdings" panose="05000000000000000000" pitchFamily="2" charset="2"/>
              <a:buChar char="Ø"/>
            </a:pPr>
            <a:r>
              <a:rPr lang="lt-LT" sz="1600" noProof="0" dirty="0">
                <a:solidFill>
                  <a:srgbClr val="0070C0"/>
                </a:solidFill>
              </a:rPr>
              <a:t>Riboti maksimalios galios mainus su tinklu</a:t>
            </a:r>
          </a:p>
          <a:p>
            <a:pPr marL="45720" indent="0">
              <a:buNone/>
            </a:pPr>
            <a:endParaRPr lang="lt-LT" sz="1600" b="1" noProof="0" dirty="0">
              <a:solidFill>
                <a:srgbClr val="0070C0"/>
              </a:solidFill>
            </a:endParaRPr>
          </a:p>
        </p:txBody>
      </p:sp>
      <p:sp>
        <p:nvSpPr>
          <p:cNvPr id="10" name="Marcador de contenido 2">
            <a:extLst>
              <a:ext uri="{FF2B5EF4-FFF2-40B4-BE49-F238E27FC236}">
                <a16:creationId xmlns:a16="http://schemas.microsoft.com/office/drawing/2014/main" id="{6976A2D8-F01C-CBC1-897D-615AD95546E9}"/>
              </a:ext>
            </a:extLst>
          </p:cNvPr>
          <p:cNvSpPr txBox="1">
            <a:spLocks/>
          </p:cNvSpPr>
          <p:nvPr/>
        </p:nvSpPr>
        <p:spPr>
          <a:xfrm>
            <a:off x="6364493" y="1334347"/>
            <a:ext cx="5262862"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mj-lt"/>
              <a:buAutoNum type="arabicPeriod" startAt="3"/>
            </a:pPr>
            <a:r>
              <a:rPr lang="lt-LT" sz="1600" b="1" noProof="0" dirty="0">
                <a:solidFill>
                  <a:srgbClr val="FF9900"/>
                </a:solidFill>
              </a:rPr>
              <a:t>Sąnaudomis pagrįstas optimizavimas</a:t>
            </a:r>
          </a:p>
          <a:p>
            <a:pPr>
              <a:buFont typeface="Wingdings" panose="05000000000000000000" pitchFamily="2" charset="2"/>
              <a:buChar char="Ø"/>
            </a:pPr>
            <a:r>
              <a:rPr lang="lt-LT" sz="1600" noProof="0" dirty="0">
                <a:solidFill>
                  <a:srgbClr val="0070C0"/>
                </a:solidFill>
              </a:rPr>
              <a:t>Operacija, susijusi su dinamine elektros energijos kainodara</a:t>
            </a: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mj-lt"/>
              <a:buAutoNum type="arabicPeriod" startAt="4"/>
            </a:pPr>
            <a:r>
              <a:rPr lang="lt-LT" sz="1600" b="1" noProof="0" dirty="0">
                <a:solidFill>
                  <a:srgbClr val="FF9900"/>
                </a:solidFill>
              </a:rPr>
              <a:t>Atsinaujinančiųjų išteklių integracija</a:t>
            </a:r>
          </a:p>
          <a:p>
            <a:pPr>
              <a:buFont typeface="Wingdings" panose="05000000000000000000" pitchFamily="2" charset="2"/>
              <a:buChar char="Ø"/>
            </a:pPr>
            <a:r>
              <a:rPr lang="lt-LT" sz="1600" noProof="0" dirty="0">
                <a:solidFill>
                  <a:srgbClr val="0070C0"/>
                </a:solidFill>
              </a:rPr>
              <a:t> Sekti PV gamybą</a:t>
            </a:r>
          </a:p>
          <a:p>
            <a:pPr>
              <a:buFont typeface="Wingdings" panose="05000000000000000000" pitchFamily="2" charset="2"/>
              <a:buChar char="Ø"/>
            </a:pPr>
            <a:r>
              <a:rPr lang="lt-LT" sz="1600" noProof="0" dirty="0">
                <a:solidFill>
                  <a:srgbClr val="0070C0"/>
                </a:solidFill>
              </a:rPr>
              <a:t>Sekti likutinę elektros tinklo apkrovą</a:t>
            </a:r>
          </a:p>
          <a:p>
            <a:pPr>
              <a:buFont typeface="Wingdings" panose="05000000000000000000" pitchFamily="2" charset="2"/>
              <a:buChar char="Ø"/>
            </a:pPr>
            <a:r>
              <a:rPr lang="lt-LT" sz="1600" noProof="0" dirty="0">
                <a:solidFill>
                  <a:srgbClr val="0070C0"/>
                </a:solidFill>
              </a:rPr>
              <a:t>Didinti energijos iš atsinaujinančiųjų išteklių vartojimą</a:t>
            </a:r>
          </a:p>
          <a:p>
            <a:pPr marL="45720" indent="0">
              <a:buFont typeface="Corbel" pitchFamily="34"/>
              <a:buNone/>
            </a:pPr>
            <a:endParaRPr lang="lt-LT" sz="1600" b="1" noProof="0" dirty="0">
              <a:solidFill>
                <a:srgbClr val="0070C0"/>
              </a:solidFill>
            </a:endParaRPr>
          </a:p>
        </p:txBody>
      </p:sp>
      <p:sp>
        <p:nvSpPr>
          <p:cNvPr id="12" name="CuadroTexto 11">
            <a:extLst>
              <a:ext uri="{FF2B5EF4-FFF2-40B4-BE49-F238E27FC236}">
                <a16:creationId xmlns:a16="http://schemas.microsoft.com/office/drawing/2014/main" id="{B4527786-49A1-7D8B-9FBF-2BAFD74763BB}"/>
              </a:ext>
            </a:extLst>
          </p:cNvPr>
          <p:cNvSpPr txBox="1"/>
          <p:nvPr/>
        </p:nvSpPr>
        <p:spPr>
          <a:xfrm>
            <a:off x="2861897" y="1024810"/>
            <a:ext cx="7045777" cy="369332"/>
          </a:xfrm>
          <a:prstGeom prst="rect">
            <a:avLst/>
          </a:prstGeom>
          <a:noFill/>
        </p:spPr>
        <p:txBody>
          <a:bodyPr wrap="square">
            <a:spAutoFit/>
          </a:bodyPr>
          <a:lstStyle/>
          <a:p>
            <a:pPr marL="45720" indent="0">
              <a:buNone/>
            </a:pPr>
            <a:r>
              <a:rPr lang="lt-LT" b="1" noProof="0" dirty="0">
                <a:solidFill>
                  <a:srgbClr val="FF9900"/>
                </a:solidFill>
              </a:rPr>
              <a:t>Šilumos siurbliai gali suteikti sistemai energijos paskirstymo lankstumo</a:t>
            </a:r>
            <a:r>
              <a:rPr lang="lt-LT" sz="1800" b="1" noProof="0" dirty="0">
                <a:solidFill>
                  <a:srgbClr val="FF9900"/>
                </a:solidFill>
              </a:rPr>
              <a:t>.</a:t>
            </a:r>
          </a:p>
        </p:txBody>
      </p:sp>
      <p:sp>
        <p:nvSpPr>
          <p:cNvPr id="14" name="CuadroTexto 13">
            <a:extLst>
              <a:ext uri="{FF2B5EF4-FFF2-40B4-BE49-F238E27FC236}">
                <a16:creationId xmlns:a16="http://schemas.microsoft.com/office/drawing/2014/main" id="{2F287BE1-2121-E4EA-F693-31B5647D806C}"/>
              </a:ext>
            </a:extLst>
          </p:cNvPr>
          <p:cNvSpPr txBox="1"/>
          <p:nvPr/>
        </p:nvSpPr>
        <p:spPr>
          <a:xfrm>
            <a:off x="3048000" y="1334347"/>
            <a:ext cx="6096000" cy="358816"/>
          </a:xfrm>
          <a:prstGeom prst="rect">
            <a:avLst/>
          </a:prstGeom>
          <a:noFill/>
        </p:spPr>
        <p:txBody>
          <a:bodyPr wrap="square">
            <a:spAutoFit/>
          </a:bodyPr>
          <a:lstStyle/>
          <a:p>
            <a:pPr>
              <a:lnSpc>
                <a:spcPct val="115000"/>
              </a:lnSpc>
              <a:spcAft>
                <a:spcPts val="800"/>
              </a:spcAft>
              <a:buNone/>
            </a:pPr>
            <a:r>
              <a:rPr lang="lt-LT" sz="1600" noProof="0" dirty="0">
                <a:solidFill>
                  <a:srgbClr val="0070C0"/>
                </a:solidFill>
                <a:latin typeface="Corbel"/>
              </a:rPr>
              <a:t>Šiluma tampa kontroliuojamu kaupimo vektoriumi.</a:t>
            </a:r>
          </a:p>
        </p:txBody>
      </p:sp>
    </p:spTree>
    <p:extLst>
      <p:ext uri="{BB962C8B-B14F-4D97-AF65-F5344CB8AC3E}">
        <p14:creationId xmlns:p14="http://schemas.microsoft.com/office/powerpoint/2010/main" val="80514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0733-5442-1C24-B356-AE16A4E4DC84}"/>
              </a:ext>
            </a:extLst>
          </p:cNvPr>
          <p:cNvSpPr>
            <a:spLocks noGrp="1"/>
          </p:cNvSpPr>
          <p:nvPr>
            <p:ph type="title"/>
          </p:nvPr>
        </p:nvSpPr>
        <p:spPr>
          <a:xfrm>
            <a:off x="636647" y="405139"/>
            <a:ext cx="10627495" cy="657083"/>
          </a:xfrm>
        </p:spPr>
        <p:txBody>
          <a:bodyPr/>
          <a:lstStyle/>
          <a:p>
            <a:r>
              <a:rPr lang="lt-LT" sz="3200" noProof="0" dirty="0"/>
              <a:t>14.1 Įvadas</a:t>
            </a:r>
          </a:p>
        </p:txBody>
      </p:sp>
      <p:sp>
        <p:nvSpPr>
          <p:cNvPr id="4" name="Text Placeholder 3">
            <a:extLst>
              <a:ext uri="{FF2B5EF4-FFF2-40B4-BE49-F238E27FC236}">
                <a16:creationId xmlns:a16="http://schemas.microsoft.com/office/drawing/2014/main" id="{4BD42E81-BE44-DEFF-4656-E7F88ADFEFE2}"/>
              </a:ext>
            </a:extLst>
          </p:cNvPr>
          <p:cNvSpPr>
            <a:spLocks noGrp="1"/>
          </p:cNvSpPr>
          <p:nvPr>
            <p:ph type="body" idx="2"/>
          </p:nvPr>
        </p:nvSpPr>
        <p:spPr>
          <a:xfrm>
            <a:off x="767275" y="1169874"/>
            <a:ext cx="4436096" cy="4398495"/>
          </a:xfrm>
        </p:spPr>
        <p:txBody>
          <a:bodyPr>
            <a:normAutofit fontScale="85000" lnSpcReduction="10000"/>
          </a:bodyPr>
          <a:lstStyle/>
          <a:p>
            <a:pPr algn="just"/>
            <a:r>
              <a:rPr lang="lt-LT" b="1" noProof="0" dirty="0">
                <a:solidFill>
                  <a:srgbClr val="0070C0"/>
                </a:solidFill>
                <a:latin typeface="Corbel" panose="020B0503020204020204" pitchFamily="34" charset="0"/>
              </a:rPr>
              <a:t>Efektyvumas (COP ir EER)</a:t>
            </a:r>
          </a:p>
          <a:p>
            <a:pPr algn="just"/>
            <a:r>
              <a:rPr lang="lt-LT" noProof="0" dirty="0">
                <a:solidFill>
                  <a:srgbClr val="0070C0"/>
                </a:solidFill>
                <a:latin typeface="Corbel" panose="020B0503020204020204" pitchFamily="34" charset="0"/>
              </a:rPr>
              <a:t>Šilumos siurblio našumas apskaičiuojamas naudingąją šiluminę galią arba galią (Q) padalijus iš naudojamos elektros energijos galios (E):</a:t>
            </a:r>
          </a:p>
          <a:p>
            <a:pPr marL="285750" indent="-285750" algn="just">
              <a:buFont typeface="Arial" panose="020B0604020202020204" pitchFamily="34" charset="0"/>
              <a:buChar char="•"/>
            </a:pPr>
            <a:r>
              <a:rPr lang="lt-LT" b="1" noProof="0" dirty="0">
                <a:solidFill>
                  <a:srgbClr val="FF0000"/>
                </a:solidFill>
                <a:latin typeface="Corbel" panose="020B0503020204020204" pitchFamily="34" charset="0"/>
              </a:rPr>
              <a:t>Šildymo režimu </a:t>
            </a:r>
            <a:r>
              <a:rPr lang="lt-LT" noProof="0" dirty="0">
                <a:solidFill>
                  <a:srgbClr val="0070C0"/>
                </a:solidFill>
                <a:latin typeface="Corbel" panose="020B0503020204020204" pitchFamily="34" charset="0"/>
              </a:rPr>
              <a:t>našumas vadinamas </a:t>
            </a:r>
            <a:r>
              <a:rPr lang="lt-LT" b="1" noProof="0" dirty="0">
                <a:solidFill>
                  <a:srgbClr val="0070C0"/>
                </a:solidFill>
                <a:latin typeface="Corbel" panose="020B0503020204020204" pitchFamily="34" charset="0"/>
              </a:rPr>
              <a:t>veikimo koeficientu (COP), </a:t>
            </a:r>
            <a:r>
              <a:rPr lang="lt-LT" noProof="0" dirty="0">
                <a:solidFill>
                  <a:srgbClr val="0070C0"/>
                </a:solidFill>
                <a:latin typeface="Corbel" panose="020B0503020204020204" pitchFamily="34" charset="0"/>
              </a:rPr>
              <a:t>šildymo galios ir elektros energijos suvartojimo santykiu </a:t>
            </a:r>
          </a:p>
          <a:p>
            <a:pPr marL="285750" indent="-285750" algn="just">
              <a:buFont typeface="Arial" panose="020B0604020202020204" pitchFamily="34" charset="0"/>
              <a:buChar char="•"/>
            </a:pPr>
            <a:r>
              <a:rPr lang="lt-LT" b="1" noProof="0" dirty="0">
                <a:solidFill>
                  <a:srgbClr val="FF0000"/>
                </a:solidFill>
                <a:latin typeface="Corbel" panose="020B0503020204020204" pitchFamily="34" charset="0"/>
              </a:rPr>
              <a:t>Aušinimo režimu </a:t>
            </a:r>
            <a:r>
              <a:rPr lang="lt-LT" noProof="0" dirty="0">
                <a:solidFill>
                  <a:srgbClr val="0070C0"/>
                </a:solidFill>
                <a:latin typeface="Corbel" panose="020B0503020204020204" pitchFamily="34" charset="0"/>
              </a:rPr>
              <a:t>jis vadinamas energijos </a:t>
            </a:r>
            <a:r>
              <a:rPr lang="lt-LT" b="1" noProof="0" dirty="0">
                <a:solidFill>
                  <a:srgbClr val="0070C0"/>
                </a:solidFill>
                <a:latin typeface="Corbel" panose="020B0503020204020204" pitchFamily="34" charset="0"/>
              </a:rPr>
              <a:t>vartojimo efektyvumo koeficientu (EER</a:t>
            </a:r>
            <a:r>
              <a:rPr lang="lt-LT" noProof="0" dirty="0">
                <a:solidFill>
                  <a:srgbClr val="0070C0"/>
                </a:solidFill>
                <a:latin typeface="Corbel" panose="020B0503020204020204" pitchFamily="34" charset="0"/>
              </a:rPr>
              <a:t>), aušinimo galios ir elektros energijos suvartojimo santykiu</a:t>
            </a:r>
          </a:p>
          <a:p>
            <a:pPr algn="just"/>
            <a:r>
              <a:rPr lang="lt-LT" noProof="0" dirty="0">
                <a:solidFill>
                  <a:srgbClr val="0070C0"/>
                </a:solidFill>
                <a:latin typeface="Corbel" panose="020B0503020204020204" pitchFamily="34" charset="0"/>
              </a:rPr>
              <a:t>Šie rodikliai rodo, kiek šilumos vienetų paduodama arba atiduodama vienam suvartotos elektros energijos vienetui. Kadangi šilumos siurbliai perduoda šilumą, o ne ją generuoja, COP ir EER vertės gali būti gerokai didesnės nei vienetas (paprastai nuo 2,5 iki 4). </a:t>
            </a:r>
          </a:p>
          <a:p>
            <a:pPr algn="just"/>
            <a:r>
              <a:rPr lang="lt-LT" noProof="0" dirty="0">
                <a:solidFill>
                  <a:srgbClr val="0070C0"/>
                </a:solidFill>
                <a:latin typeface="Corbel" panose="020B0503020204020204" pitchFamily="34" charset="0"/>
              </a:rPr>
              <a:t>COP = 3 reiškia, kad šilumos siurblys gali tiekti 3 kW šilumos kiekvienam 1 kW suvartotos elektros energijos (papildomi 2 kW išgaunami iš aplinkos, pavyzdžiui, iš lauko oro)</a:t>
            </a:r>
            <a:endParaRPr lang="lt-LT" sz="1600" noProof="0" dirty="0">
              <a:solidFill>
                <a:srgbClr val="0070C0"/>
              </a:solidFill>
              <a:latin typeface="Corbel" panose="020B0503020204020204" pitchFamily="34" charset="0"/>
            </a:endParaRPr>
          </a:p>
        </p:txBody>
      </p:sp>
      <p:pic>
        <p:nvPicPr>
          <p:cNvPr id="8" name="Marcador de posición de imagen 7">
            <a:extLst>
              <a:ext uri="{FF2B5EF4-FFF2-40B4-BE49-F238E27FC236}">
                <a16:creationId xmlns:a16="http://schemas.microsoft.com/office/drawing/2014/main" id="{C75F01A1-80AD-4820-9618-55B815C94B1D}"/>
              </a:ext>
            </a:extLst>
          </p:cNvPr>
          <p:cNvPicPr>
            <a:picLocks noGrp="1" noChangeAspect="1"/>
          </p:cNvPicPr>
          <p:nvPr>
            <p:ph type="pic" idx="1"/>
          </p:nvPr>
        </p:nvPicPr>
        <p:blipFill>
          <a:blip r:embed="rId2"/>
          <a:stretch>
            <a:fillRect/>
          </a:stretch>
        </p:blipFill>
        <p:spPr>
          <a:xfrm>
            <a:off x="5660773" y="1440160"/>
            <a:ext cx="5864626" cy="4031103"/>
          </a:xfrm>
          <a:prstGeom prst="rect">
            <a:avLst/>
          </a:prstGeom>
        </p:spPr>
      </p:pic>
    </p:spTree>
    <p:extLst>
      <p:ext uri="{BB962C8B-B14F-4D97-AF65-F5344CB8AC3E}">
        <p14:creationId xmlns:p14="http://schemas.microsoft.com/office/powerpoint/2010/main" val="2201747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2C12-EF2B-A776-E966-43AD4354872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A7F6268-9797-FA34-84F9-EB1038215623}"/>
              </a:ext>
            </a:extLst>
          </p:cNvPr>
          <p:cNvSpPr>
            <a:spLocks noGrp="1"/>
          </p:cNvSpPr>
          <p:nvPr>
            <p:ph type="title"/>
          </p:nvPr>
        </p:nvSpPr>
        <p:spPr>
          <a:xfrm>
            <a:off x="636494" y="373140"/>
            <a:ext cx="10382026" cy="662267"/>
          </a:xfrm>
        </p:spPr>
        <p:txBody>
          <a:bodyPr>
            <a:normAutofit/>
          </a:bodyPr>
          <a:lstStyle/>
          <a:p>
            <a:r>
              <a:rPr lang="lt-LT" sz="3200" noProof="0" dirty="0"/>
              <a:t>20.3	Išmanieji termostatai ir namų energijos integracija</a:t>
            </a:r>
          </a:p>
        </p:txBody>
      </p:sp>
      <p:sp>
        <p:nvSpPr>
          <p:cNvPr id="3" name="Marcador de contenido 2">
            <a:extLst>
              <a:ext uri="{FF2B5EF4-FFF2-40B4-BE49-F238E27FC236}">
                <a16:creationId xmlns:a16="http://schemas.microsoft.com/office/drawing/2014/main" id="{5DCE1ED7-2A37-C5B1-D714-90A38E189689}"/>
              </a:ext>
            </a:extLst>
          </p:cNvPr>
          <p:cNvSpPr>
            <a:spLocks noGrp="1"/>
          </p:cNvSpPr>
          <p:nvPr>
            <p:ph idx="1"/>
          </p:nvPr>
        </p:nvSpPr>
        <p:spPr>
          <a:xfrm>
            <a:off x="567667" y="1149611"/>
            <a:ext cx="4931549" cy="4189305"/>
          </a:xfrm>
        </p:spPr>
        <p:txBody>
          <a:bodyPr>
            <a:noAutofit/>
          </a:bodyPr>
          <a:lstStyle/>
          <a:p>
            <a:pPr marL="45720" indent="0">
              <a:buNone/>
            </a:pPr>
            <a:r>
              <a:rPr lang="lt-LT" sz="1600" b="1" noProof="0" dirty="0">
                <a:solidFill>
                  <a:srgbClr val="FF9900"/>
                </a:solidFill>
              </a:rPr>
              <a:t>Funkcinės charakteristikos</a:t>
            </a:r>
          </a:p>
          <a:p>
            <a:pPr>
              <a:buFont typeface="Wingdings" panose="05000000000000000000" pitchFamily="2" charset="2"/>
              <a:buChar char="Ø"/>
            </a:pPr>
            <a:r>
              <a:rPr lang="lt-LT" sz="1600" noProof="0" dirty="0">
                <a:solidFill>
                  <a:srgbClr val="0070C0"/>
                </a:solidFill>
              </a:rPr>
              <a:t>Interneto ryšys</a:t>
            </a:r>
          </a:p>
          <a:p>
            <a:pPr>
              <a:buFont typeface="Wingdings" panose="05000000000000000000" pitchFamily="2" charset="2"/>
              <a:buChar char="Ø"/>
            </a:pPr>
            <a:r>
              <a:rPr lang="lt-LT" sz="1600" noProof="0" dirty="0">
                <a:solidFill>
                  <a:srgbClr val="0070C0"/>
                </a:solidFill>
              </a:rPr>
              <a:t>Vartotojo elgsenos mokymosi algoritmai</a:t>
            </a:r>
          </a:p>
          <a:p>
            <a:pPr>
              <a:buFont typeface="Wingdings" panose="05000000000000000000" pitchFamily="2" charset="2"/>
              <a:buChar char="Ø"/>
            </a:pPr>
            <a:r>
              <a:rPr lang="lt-LT" sz="1600" noProof="0" dirty="0">
                <a:solidFill>
                  <a:srgbClr val="0070C0"/>
                </a:solidFill>
              </a:rPr>
              <a:t>Patalpų užimtumo aptikimas</a:t>
            </a:r>
          </a:p>
          <a:p>
            <a:pPr>
              <a:buFont typeface="Wingdings" panose="05000000000000000000" pitchFamily="2" charset="2"/>
              <a:buChar char="Ø"/>
            </a:pPr>
            <a:r>
              <a:rPr lang="lt-LT" sz="1600" noProof="0" dirty="0">
                <a:solidFill>
                  <a:srgbClr val="0070C0"/>
                </a:solidFill>
              </a:rPr>
              <a:t>Optimizavimas pagal  laiką remiantis elektros kainodara</a:t>
            </a:r>
          </a:p>
          <a:p>
            <a:pPr>
              <a:buFont typeface="Wingdings" panose="05000000000000000000" pitchFamily="2" charset="2"/>
              <a:buChar char="Ø"/>
            </a:pPr>
            <a:endParaRPr lang="lt-LT" sz="1600" noProof="0" dirty="0">
              <a:solidFill>
                <a:srgbClr val="0070C0"/>
              </a:solidFill>
            </a:endParaRPr>
          </a:p>
          <a:p>
            <a:pPr>
              <a:buFont typeface="Wingdings" panose="05000000000000000000" pitchFamily="2" charset="2"/>
              <a:buChar char="Ø"/>
            </a:pPr>
            <a:endParaRPr lang="lt-LT" sz="1600" noProof="0" dirty="0">
              <a:solidFill>
                <a:srgbClr val="0070C0"/>
              </a:solidFill>
            </a:endParaRPr>
          </a:p>
          <a:p>
            <a:pPr marL="45720" indent="0">
              <a:buNone/>
            </a:pPr>
            <a:r>
              <a:rPr lang="lt-LT" sz="1600" b="1" noProof="0" dirty="0">
                <a:solidFill>
                  <a:srgbClr val="FF9900"/>
                </a:solidFill>
              </a:rPr>
              <a:t>Sistemos integracija</a:t>
            </a:r>
          </a:p>
          <a:p>
            <a:pPr>
              <a:buFont typeface="Wingdings" panose="05000000000000000000" pitchFamily="2" charset="2"/>
              <a:buChar char="Ø"/>
            </a:pPr>
            <a:r>
              <a:rPr lang="lt-LT" sz="1600" noProof="0" dirty="0">
                <a:solidFill>
                  <a:srgbClr val="0070C0"/>
                </a:solidFill>
              </a:rPr>
              <a:t>Ryšys su šilumos siurblio valdikliu</a:t>
            </a:r>
          </a:p>
          <a:p>
            <a:pPr>
              <a:buFont typeface="Wingdings" panose="05000000000000000000" pitchFamily="2" charset="2"/>
              <a:buChar char="Ø"/>
            </a:pPr>
            <a:r>
              <a:rPr lang="lt-LT" sz="1600" noProof="0" dirty="0">
                <a:solidFill>
                  <a:srgbClr val="0070C0"/>
                </a:solidFill>
              </a:rPr>
              <a:t>Integracija su išmaniosiomis namų sistemomis</a:t>
            </a:r>
          </a:p>
          <a:p>
            <a:pPr>
              <a:buFont typeface="Wingdings" panose="05000000000000000000" pitchFamily="2" charset="2"/>
              <a:buChar char="Ø"/>
            </a:pPr>
            <a:r>
              <a:rPr lang="lt-LT" sz="1600" noProof="0" dirty="0">
                <a:solidFill>
                  <a:srgbClr val="0070C0"/>
                </a:solidFill>
              </a:rPr>
              <a:t>Reagavimas realiu laiku į elektros kainos rinkos pokyčius</a:t>
            </a:r>
          </a:p>
          <a:p>
            <a:pPr marL="45720" indent="0">
              <a:buNone/>
            </a:pPr>
            <a:endParaRPr lang="lt-LT" sz="1600" noProof="0" dirty="0">
              <a:solidFill>
                <a:srgbClr val="0070C0"/>
              </a:solidFill>
            </a:endParaRPr>
          </a:p>
          <a:p>
            <a:pPr marL="45720" indent="0">
              <a:buNone/>
            </a:pPr>
            <a:endParaRPr lang="lt-LT" sz="1600" b="1" noProof="0" dirty="0">
              <a:solidFill>
                <a:srgbClr val="0070C0"/>
              </a:solidFill>
            </a:endParaRPr>
          </a:p>
        </p:txBody>
      </p:sp>
      <p:sp>
        <p:nvSpPr>
          <p:cNvPr id="4" name="Marcador de contenido 2">
            <a:extLst>
              <a:ext uri="{FF2B5EF4-FFF2-40B4-BE49-F238E27FC236}">
                <a16:creationId xmlns:a16="http://schemas.microsoft.com/office/drawing/2014/main" id="{22A80297-C92F-B57B-B6BA-3D5DB965DC2B}"/>
              </a:ext>
            </a:extLst>
          </p:cNvPr>
          <p:cNvSpPr txBox="1">
            <a:spLocks/>
          </p:cNvSpPr>
          <p:nvPr/>
        </p:nvSpPr>
        <p:spPr>
          <a:xfrm>
            <a:off x="6073541" y="3062377"/>
            <a:ext cx="4931549" cy="3422483"/>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sz="1600" b="1" dirty="0">
                <a:solidFill>
                  <a:srgbClr val="FF9900"/>
                </a:solidFill>
              </a:rPr>
              <a:t>Eksploatacinis pranašumas</a:t>
            </a:r>
            <a:endParaRPr lang="lt-LT" sz="1600" noProof="0" dirty="0">
              <a:solidFill>
                <a:srgbClr val="0070C0"/>
              </a:solidFill>
            </a:endParaRPr>
          </a:p>
          <a:p>
            <a:pPr>
              <a:buFont typeface="Wingdings" panose="05000000000000000000" pitchFamily="2" charset="2"/>
              <a:buChar char="Ø"/>
            </a:pPr>
            <a:r>
              <a:rPr lang="lt-LT" sz="1600" dirty="0">
                <a:solidFill>
                  <a:srgbClr val="0070C0"/>
                </a:solidFill>
              </a:rPr>
              <a:t>Numatomas temperatūros reguliavimas</a:t>
            </a:r>
            <a:endParaRPr lang="lt-LT" sz="1600" noProof="0" dirty="0">
              <a:solidFill>
                <a:srgbClr val="0070C0"/>
              </a:solidFill>
            </a:endParaRPr>
          </a:p>
          <a:p>
            <a:pPr>
              <a:buFont typeface="Wingdings" panose="05000000000000000000" pitchFamily="2" charset="2"/>
              <a:buChar char="Ø"/>
            </a:pPr>
            <a:r>
              <a:rPr lang="lt-LT" sz="1600" dirty="0">
                <a:solidFill>
                  <a:srgbClr val="0070C0"/>
                </a:solidFill>
              </a:rPr>
              <a:t>Sumažintas nereikalingas veikimas</a:t>
            </a:r>
            <a:endParaRPr lang="lt-LT" sz="1600" noProof="0" dirty="0">
              <a:solidFill>
                <a:srgbClr val="0070C0"/>
              </a:solidFill>
            </a:endParaRPr>
          </a:p>
          <a:p>
            <a:pPr>
              <a:buFont typeface="Wingdings" panose="05000000000000000000" pitchFamily="2" charset="2"/>
              <a:buChar char="Ø"/>
            </a:pPr>
            <a:r>
              <a:rPr lang="lt-LT" sz="1600" dirty="0">
                <a:solidFill>
                  <a:srgbClr val="0070C0"/>
                </a:solidFill>
              </a:rPr>
              <a:t>Geresnis komforto ir energijos suvartojimo balansas</a:t>
            </a: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b="1" noProof="0" dirty="0">
              <a:solidFill>
                <a:srgbClr val="0070C0"/>
              </a:solidFill>
            </a:endParaRPr>
          </a:p>
        </p:txBody>
      </p:sp>
      <p:sp>
        <p:nvSpPr>
          <p:cNvPr id="6" name="CuadroTexto 5">
            <a:extLst>
              <a:ext uri="{FF2B5EF4-FFF2-40B4-BE49-F238E27FC236}">
                <a16:creationId xmlns:a16="http://schemas.microsoft.com/office/drawing/2014/main" id="{CD5699AD-CA62-0FCF-2605-9FCA65E4E6B9}"/>
              </a:ext>
            </a:extLst>
          </p:cNvPr>
          <p:cNvSpPr txBox="1"/>
          <p:nvPr/>
        </p:nvSpPr>
        <p:spPr>
          <a:xfrm>
            <a:off x="6302476" y="1567059"/>
            <a:ext cx="5321857" cy="641971"/>
          </a:xfrm>
          <a:prstGeom prst="rect">
            <a:avLst/>
          </a:prstGeom>
          <a:noFill/>
        </p:spPr>
        <p:txBody>
          <a:bodyPr wrap="square">
            <a:spAutoFit/>
          </a:bodyPr>
          <a:lstStyle/>
          <a:p>
            <a:pPr>
              <a:lnSpc>
                <a:spcPct val="115000"/>
              </a:lnSpc>
              <a:spcAft>
                <a:spcPts val="800"/>
              </a:spcAft>
              <a:buNone/>
            </a:pPr>
            <a:r>
              <a:rPr lang="lt-LT" sz="1600" noProof="0" dirty="0">
                <a:solidFill>
                  <a:srgbClr val="0070C0"/>
                </a:solidFill>
                <a:latin typeface="Corbel"/>
              </a:rPr>
              <a:t>Sistemos valdymas kinta, kontrolė pereina nuo reaktyvaus prie prognozuojamojo.</a:t>
            </a:r>
          </a:p>
        </p:txBody>
      </p:sp>
      <p:sp>
        <p:nvSpPr>
          <p:cNvPr id="8" name="CuadroTexto 7">
            <a:extLst>
              <a:ext uri="{FF2B5EF4-FFF2-40B4-BE49-F238E27FC236}">
                <a16:creationId xmlns:a16="http://schemas.microsoft.com/office/drawing/2014/main" id="{778DFE79-7420-3C78-468C-21029EA6ED5A}"/>
              </a:ext>
            </a:extLst>
          </p:cNvPr>
          <p:cNvSpPr txBox="1"/>
          <p:nvPr/>
        </p:nvSpPr>
        <p:spPr>
          <a:xfrm>
            <a:off x="6073541" y="1131956"/>
            <a:ext cx="6096000" cy="338554"/>
          </a:xfrm>
          <a:prstGeom prst="rect">
            <a:avLst/>
          </a:prstGeom>
          <a:noFill/>
        </p:spPr>
        <p:txBody>
          <a:bodyPr wrap="square">
            <a:spAutoFit/>
          </a:bodyPr>
          <a:lstStyle/>
          <a:p>
            <a:pPr marL="45720">
              <a:buClr>
                <a:srgbClr val="9FC3E1"/>
              </a:buClr>
              <a:buSzPct val="80000"/>
            </a:pPr>
            <a:r>
              <a:rPr lang="lt-LT" sz="1600" b="1" dirty="0">
                <a:solidFill>
                  <a:srgbClr val="FF9900"/>
                </a:solidFill>
                <a:latin typeface="Corbel"/>
              </a:rPr>
              <a:t>Išmanieji termostatai pristato adaptyvų valdymą</a:t>
            </a:r>
            <a:endParaRPr lang="lt-LT" sz="1600" b="1" noProof="0" dirty="0">
              <a:solidFill>
                <a:srgbClr val="FF9900"/>
              </a:solidFill>
              <a:latin typeface="Corbel"/>
            </a:endParaRPr>
          </a:p>
        </p:txBody>
      </p:sp>
    </p:spTree>
    <p:extLst>
      <p:ext uri="{BB962C8B-B14F-4D97-AF65-F5344CB8AC3E}">
        <p14:creationId xmlns:p14="http://schemas.microsoft.com/office/powerpoint/2010/main" val="36971209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82BE6-C6A5-061C-3B88-B0D17B034EC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EE82A76-9B57-AFD8-D6E2-63E8EC0631BD}"/>
              </a:ext>
            </a:extLst>
          </p:cNvPr>
          <p:cNvSpPr>
            <a:spLocks noGrp="1"/>
          </p:cNvSpPr>
          <p:nvPr>
            <p:ph type="title"/>
          </p:nvPr>
        </p:nvSpPr>
        <p:spPr>
          <a:xfrm>
            <a:off x="636494" y="373140"/>
            <a:ext cx="10382026" cy="662267"/>
          </a:xfrm>
        </p:spPr>
        <p:txBody>
          <a:bodyPr>
            <a:normAutofit/>
          </a:bodyPr>
          <a:lstStyle/>
          <a:p>
            <a:r>
              <a:rPr lang="lt-LT" sz="3200" dirty="0"/>
              <a:t>20.4 Jutiklių išdėstymas</a:t>
            </a:r>
            <a:endParaRPr lang="lt-LT" sz="3200" noProof="0" dirty="0"/>
          </a:p>
        </p:txBody>
      </p:sp>
      <p:sp>
        <p:nvSpPr>
          <p:cNvPr id="3" name="Marcador de contenido 2">
            <a:extLst>
              <a:ext uri="{FF2B5EF4-FFF2-40B4-BE49-F238E27FC236}">
                <a16:creationId xmlns:a16="http://schemas.microsoft.com/office/drawing/2014/main" id="{AB46DCEE-304D-428D-01AA-6375C3399F75}"/>
              </a:ext>
            </a:extLst>
          </p:cNvPr>
          <p:cNvSpPr>
            <a:spLocks noGrp="1"/>
          </p:cNvSpPr>
          <p:nvPr>
            <p:ph idx="1"/>
          </p:nvPr>
        </p:nvSpPr>
        <p:spPr>
          <a:xfrm>
            <a:off x="564644" y="1413042"/>
            <a:ext cx="3073291" cy="4189305"/>
          </a:xfrm>
        </p:spPr>
        <p:txBody>
          <a:bodyPr>
            <a:noAutofit/>
          </a:bodyPr>
          <a:lstStyle/>
          <a:p>
            <a:pPr marL="45720" indent="0">
              <a:buNone/>
            </a:pPr>
            <a:endParaRPr lang="lt-LT" sz="1600" noProof="0" dirty="0">
              <a:solidFill>
                <a:srgbClr val="0070C0"/>
              </a:solidFill>
            </a:endParaRPr>
          </a:p>
          <a:p>
            <a:pPr marL="45720" indent="0">
              <a:buNone/>
            </a:pPr>
            <a:endParaRPr lang="lt-LT" sz="1600" noProof="0" dirty="0">
              <a:solidFill>
                <a:srgbClr val="0070C0"/>
              </a:solidFill>
            </a:endParaRPr>
          </a:p>
          <a:p>
            <a:pPr marL="388620" indent="-342900">
              <a:buAutoNum type="arabicPeriod"/>
            </a:pPr>
            <a:r>
              <a:rPr lang="lt-LT" sz="1600" b="1" dirty="0" err="1">
                <a:solidFill>
                  <a:srgbClr val="FF9900"/>
                </a:solidFill>
              </a:rPr>
              <a:t>Šaltnešio</a:t>
            </a:r>
            <a:r>
              <a:rPr lang="lt-LT" sz="1600" b="1" dirty="0">
                <a:solidFill>
                  <a:srgbClr val="FF9900"/>
                </a:solidFill>
              </a:rPr>
              <a:t> grandinė</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Siurbimo kontūras → perkaitimo valdymas</a:t>
            </a:r>
            <a:endParaRPr lang="lt-LT" sz="1600" noProof="0" dirty="0">
              <a:solidFill>
                <a:srgbClr val="0070C0"/>
              </a:solidFill>
            </a:endParaRPr>
          </a:p>
          <a:p>
            <a:pPr>
              <a:buFont typeface="Wingdings" panose="05000000000000000000" pitchFamily="2" charset="2"/>
              <a:buChar char="Ø"/>
            </a:pPr>
            <a:r>
              <a:rPr lang="lt-LT" sz="1600" dirty="0">
                <a:solidFill>
                  <a:srgbClr val="0070C0"/>
                </a:solidFill>
              </a:rPr>
              <a:t>Išleidimo kontūras → kompresoriaus apsauga</a:t>
            </a:r>
            <a:endParaRPr lang="lt-LT" sz="1600" noProof="0" dirty="0">
              <a:solidFill>
                <a:srgbClr val="0070C0"/>
              </a:solidFill>
            </a:endParaRPr>
          </a:p>
          <a:p>
            <a:pPr marL="45720" indent="0">
              <a:buNone/>
            </a:pPr>
            <a:endParaRPr lang="lt-LT" sz="1600" noProof="0" dirty="0">
              <a:solidFill>
                <a:srgbClr val="0070C0"/>
              </a:solidFill>
            </a:endParaRPr>
          </a:p>
          <a:p>
            <a:pPr marL="388620" indent="-342900">
              <a:buFont typeface="+mj-lt"/>
              <a:buAutoNum type="arabicPeriod" startAt="2"/>
            </a:pPr>
            <a:r>
              <a:rPr lang="lt-LT" sz="1600" b="1" dirty="0">
                <a:solidFill>
                  <a:srgbClr val="FF9900"/>
                </a:solidFill>
              </a:rPr>
              <a:t>Šilumokaičiai</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Lauko ritės temperatūros → atitirpinimo valdymas</a:t>
            </a:r>
            <a:endParaRPr lang="lt-LT" sz="1600" noProof="0" dirty="0">
              <a:solidFill>
                <a:srgbClr val="0070C0"/>
              </a:solidFill>
            </a:endParaRPr>
          </a:p>
          <a:p>
            <a:pPr>
              <a:buFont typeface="Wingdings" panose="05000000000000000000" pitchFamily="2" charset="2"/>
              <a:buChar char="Ø"/>
            </a:pPr>
            <a:r>
              <a:rPr lang="lt-LT" sz="1600" dirty="0">
                <a:solidFill>
                  <a:srgbClr val="0070C0"/>
                </a:solidFill>
              </a:rPr>
              <a:t>Vandens įleidimo / išleidimo temperatūros → našumo stebėjimas</a:t>
            </a:r>
            <a:endParaRPr lang="lt-LT" sz="1600" noProof="0" dirty="0">
              <a:solidFill>
                <a:srgbClr val="0070C0"/>
              </a:solidFill>
            </a:endParaRPr>
          </a:p>
          <a:p>
            <a:pPr marL="45720" indent="0">
              <a:buNone/>
            </a:pPr>
            <a:endParaRPr lang="lt-LT" sz="1600" b="1" noProof="0" dirty="0">
              <a:solidFill>
                <a:srgbClr val="0070C0"/>
              </a:solidFill>
            </a:endParaRPr>
          </a:p>
        </p:txBody>
      </p:sp>
      <p:sp>
        <p:nvSpPr>
          <p:cNvPr id="4" name="Marcador de contenido 2">
            <a:extLst>
              <a:ext uri="{FF2B5EF4-FFF2-40B4-BE49-F238E27FC236}">
                <a16:creationId xmlns:a16="http://schemas.microsoft.com/office/drawing/2014/main" id="{D0E4A007-C9E0-642B-BA02-79F45840CACA}"/>
              </a:ext>
            </a:extLst>
          </p:cNvPr>
          <p:cNvSpPr txBox="1">
            <a:spLocks/>
          </p:cNvSpPr>
          <p:nvPr/>
        </p:nvSpPr>
        <p:spPr>
          <a:xfrm>
            <a:off x="8554067" y="1296469"/>
            <a:ext cx="3316075"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mj-lt"/>
              <a:buAutoNum type="arabicPeriod" startAt="3"/>
            </a:pPr>
            <a:r>
              <a:rPr lang="lt-LT" sz="1600" b="1" dirty="0">
                <a:solidFill>
                  <a:srgbClr val="FF9900"/>
                </a:solidFill>
              </a:rPr>
              <a:t>Patalpų aplinka</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Grįžtamojo oro temperatūra</a:t>
            </a:r>
            <a:endParaRPr lang="lt-LT" sz="1600" noProof="0" dirty="0">
              <a:solidFill>
                <a:srgbClr val="0070C0"/>
              </a:solidFill>
            </a:endParaRPr>
          </a:p>
          <a:p>
            <a:pPr>
              <a:buFont typeface="Wingdings" panose="05000000000000000000" pitchFamily="2" charset="2"/>
              <a:buChar char="Ø"/>
            </a:pPr>
            <a:r>
              <a:rPr lang="lt-LT" sz="1600" dirty="0">
                <a:solidFill>
                  <a:srgbClr val="0070C0"/>
                </a:solidFill>
              </a:rPr>
              <a:t>Drėgmė (jei taikoma)</a:t>
            </a: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mj-lt"/>
              <a:buAutoNum type="arabicPeriod" startAt="4"/>
            </a:pPr>
            <a:r>
              <a:rPr lang="lt-LT" sz="1600" b="1" dirty="0">
                <a:solidFill>
                  <a:srgbClr val="FF9900"/>
                </a:solidFill>
              </a:rPr>
              <a:t>Mechaniniai komponentai</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Vibracijos jutikliai</a:t>
            </a:r>
            <a:endParaRPr lang="lt-LT" sz="1600" noProof="0" dirty="0">
              <a:solidFill>
                <a:srgbClr val="0070C0"/>
              </a:solidFill>
            </a:endParaRPr>
          </a:p>
          <a:p>
            <a:pPr>
              <a:buFont typeface="Wingdings" panose="05000000000000000000" pitchFamily="2" charset="2"/>
              <a:buChar char="Ø"/>
            </a:pPr>
            <a:r>
              <a:rPr lang="lt-LT" sz="1600" dirty="0">
                <a:solidFill>
                  <a:srgbClr val="0070C0"/>
                </a:solidFill>
              </a:rPr>
              <a:t>Srovės jutikliai</a:t>
            </a:r>
            <a:endParaRPr lang="lt-LT" sz="1600" noProof="0" dirty="0">
              <a:solidFill>
                <a:srgbClr val="0070C0"/>
              </a:solidFill>
            </a:endParaRPr>
          </a:p>
          <a:p>
            <a:pPr marL="388620" indent="-342900">
              <a:buFont typeface="Corbel" pitchFamily="34"/>
              <a:buAutoNum type="arabicPeriod" startAt="4"/>
            </a:pPr>
            <a:endParaRPr lang="lt-LT" sz="1600" b="1" noProof="0" dirty="0">
              <a:solidFill>
                <a:srgbClr val="FF9900"/>
              </a:solidFill>
            </a:endParaRPr>
          </a:p>
          <a:p>
            <a:pPr>
              <a:buFont typeface="Wingdings" panose="05000000000000000000" pitchFamily="2" charset="2"/>
              <a:buChar char="Ø"/>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b="1" noProof="0" dirty="0">
              <a:solidFill>
                <a:srgbClr val="0070C0"/>
              </a:solidFill>
            </a:endParaRPr>
          </a:p>
        </p:txBody>
      </p:sp>
      <p:sp>
        <p:nvSpPr>
          <p:cNvPr id="5" name="CuadroTexto 4">
            <a:extLst>
              <a:ext uri="{FF2B5EF4-FFF2-40B4-BE49-F238E27FC236}">
                <a16:creationId xmlns:a16="http://schemas.microsoft.com/office/drawing/2014/main" id="{6C306B8B-1F94-B00F-A0FE-B8EA6A6AB51C}"/>
              </a:ext>
            </a:extLst>
          </p:cNvPr>
          <p:cNvSpPr txBox="1"/>
          <p:nvPr/>
        </p:nvSpPr>
        <p:spPr>
          <a:xfrm>
            <a:off x="2861898" y="1024810"/>
            <a:ext cx="6096000" cy="369332"/>
          </a:xfrm>
          <a:prstGeom prst="rect">
            <a:avLst/>
          </a:prstGeom>
          <a:noFill/>
        </p:spPr>
        <p:txBody>
          <a:bodyPr wrap="square">
            <a:spAutoFit/>
          </a:bodyPr>
          <a:lstStyle/>
          <a:p>
            <a:pPr marL="45720" indent="0">
              <a:buNone/>
            </a:pPr>
            <a:r>
              <a:rPr lang="lt-LT" b="1">
                <a:solidFill>
                  <a:srgbClr val="FF9900"/>
                </a:solidFill>
              </a:rPr>
              <a:t>Kontrolės kokybė priklauso nuo matavimo kokybės</a:t>
            </a:r>
            <a:endParaRPr lang="lt-LT" sz="1800" b="1" noProof="0" dirty="0">
              <a:solidFill>
                <a:srgbClr val="FF9900"/>
              </a:solidFill>
            </a:endParaRPr>
          </a:p>
        </p:txBody>
      </p:sp>
      <p:sp>
        <p:nvSpPr>
          <p:cNvPr id="8" name="CuadroTexto 7">
            <a:extLst>
              <a:ext uri="{FF2B5EF4-FFF2-40B4-BE49-F238E27FC236}">
                <a16:creationId xmlns:a16="http://schemas.microsoft.com/office/drawing/2014/main" id="{678E67D3-BC69-C805-E3AC-50D742C5238C}"/>
              </a:ext>
            </a:extLst>
          </p:cNvPr>
          <p:cNvSpPr txBox="1"/>
          <p:nvPr/>
        </p:nvSpPr>
        <p:spPr>
          <a:xfrm>
            <a:off x="2969342" y="5822592"/>
            <a:ext cx="6096000" cy="338554"/>
          </a:xfrm>
          <a:prstGeom prst="rect">
            <a:avLst/>
          </a:prstGeom>
          <a:noFill/>
        </p:spPr>
        <p:txBody>
          <a:bodyPr wrap="square">
            <a:spAutoFit/>
          </a:bodyPr>
          <a:lstStyle/>
          <a:p>
            <a:pPr marL="45720"/>
            <a:r>
              <a:rPr lang="lt-LT" sz="1200" b="1" dirty="0">
                <a:solidFill>
                  <a:schemeClr val="accent5">
                    <a:lumMod val="60000"/>
                    <a:lumOff val="40000"/>
                  </a:schemeClr>
                </a:solidFill>
                <a:latin typeface="Corbel"/>
              </a:rPr>
              <a:t>5.  </a:t>
            </a:r>
            <a:r>
              <a:rPr lang="lt-LT" sz="1600" b="1" dirty="0">
                <a:solidFill>
                  <a:srgbClr val="FF9900"/>
                </a:solidFill>
                <a:latin typeface="Corbel"/>
              </a:rPr>
              <a:t>Teisingas jutiklio išdėstymas leidžia:</a:t>
            </a:r>
            <a:endParaRPr lang="lt-LT" sz="1600" b="1" noProof="0" dirty="0">
              <a:solidFill>
                <a:srgbClr val="FF9900"/>
              </a:solidFill>
              <a:latin typeface="Corbel"/>
            </a:endParaRPr>
          </a:p>
        </p:txBody>
      </p:sp>
      <p:sp>
        <p:nvSpPr>
          <p:cNvPr id="10" name="CuadroTexto 9">
            <a:extLst>
              <a:ext uri="{FF2B5EF4-FFF2-40B4-BE49-F238E27FC236}">
                <a16:creationId xmlns:a16="http://schemas.microsoft.com/office/drawing/2014/main" id="{F3EBC2DF-6C27-8EB8-4A31-F780AFB8E47F}"/>
              </a:ext>
            </a:extLst>
          </p:cNvPr>
          <p:cNvSpPr txBox="1"/>
          <p:nvPr/>
        </p:nvSpPr>
        <p:spPr>
          <a:xfrm>
            <a:off x="6745640" y="5561530"/>
            <a:ext cx="6096000" cy="830997"/>
          </a:xfrm>
          <a:prstGeom prst="rect">
            <a:avLst/>
          </a:prstGeom>
          <a:noFill/>
        </p:spPr>
        <p:txBody>
          <a:bodyPr wrap="square">
            <a:spAutoFit/>
          </a:bodyPr>
          <a:lstStyle/>
          <a:p>
            <a:pPr>
              <a:buFont typeface="Wingdings" panose="05000000000000000000" pitchFamily="2" charset="2"/>
              <a:buChar char="Ø"/>
            </a:pPr>
            <a:r>
              <a:rPr lang="lt-LT" sz="1600" dirty="0">
                <a:solidFill>
                  <a:srgbClr val="0070C0"/>
                </a:solidFill>
                <a:latin typeface="Corbel"/>
              </a:rPr>
              <a:t> optimizuoti efektyvumą
 atlikti išankstinius remontus
 iš anksto aptikti gedimus</a:t>
            </a:r>
            <a:endParaRPr lang="lt-LT" sz="1600" noProof="0" dirty="0">
              <a:solidFill>
                <a:srgbClr val="0070C0"/>
              </a:solidFill>
              <a:latin typeface="Corbel"/>
            </a:endParaRPr>
          </a:p>
        </p:txBody>
      </p:sp>
      <p:pic>
        <p:nvPicPr>
          <p:cNvPr id="11" name="drawing" descr="P68#yIS1">
            <a:extLst>
              <a:ext uri="{FF2B5EF4-FFF2-40B4-BE49-F238E27FC236}">
                <a16:creationId xmlns:a16="http://schemas.microsoft.com/office/drawing/2014/main" id="{A2218CE0-2415-1776-7C75-7F9198222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071" y="2125204"/>
            <a:ext cx="5040335" cy="2966325"/>
          </a:xfrm>
          <a:prstGeom prst="rect">
            <a:avLst/>
          </a:prstGeom>
        </p:spPr>
      </p:pic>
    </p:spTree>
    <p:extLst>
      <p:ext uri="{BB962C8B-B14F-4D97-AF65-F5344CB8AC3E}">
        <p14:creationId xmlns:p14="http://schemas.microsoft.com/office/powerpoint/2010/main" val="18100004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DD42A-3C87-B3AC-ABF9-16C44354AA3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0E1EA48-F6BC-723F-97D9-84A7B9F61E9F}"/>
              </a:ext>
            </a:extLst>
          </p:cNvPr>
          <p:cNvSpPr>
            <a:spLocks noGrp="1"/>
          </p:cNvSpPr>
          <p:nvPr>
            <p:ph type="title"/>
          </p:nvPr>
        </p:nvSpPr>
        <p:spPr>
          <a:xfrm>
            <a:off x="636494" y="373140"/>
            <a:ext cx="10382026" cy="662267"/>
          </a:xfrm>
        </p:spPr>
        <p:txBody>
          <a:bodyPr>
            <a:normAutofit/>
          </a:bodyPr>
          <a:lstStyle/>
          <a:p>
            <a:r>
              <a:rPr lang="pt-BR" sz="3200"/>
              <a:t>20.5 Tipiškos valdymo sekos ir veikimas</a:t>
            </a:r>
            <a:endParaRPr lang="lt-LT" sz="3200" noProof="0" dirty="0"/>
          </a:p>
        </p:txBody>
      </p:sp>
      <p:sp>
        <p:nvSpPr>
          <p:cNvPr id="3" name="Marcador de contenido 2">
            <a:extLst>
              <a:ext uri="{FF2B5EF4-FFF2-40B4-BE49-F238E27FC236}">
                <a16:creationId xmlns:a16="http://schemas.microsoft.com/office/drawing/2014/main" id="{EFBD637B-6144-1A49-6647-3B51B698AC7A}"/>
              </a:ext>
            </a:extLst>
          </p:cNvPr>
          <p:cNvSpPr>
            <a:spLocks noGrp="1"/>
          </p:cNvSpPr>
          <p:nvPr>
            <p:ph idx="1"/>
          </p:nvPr>
        </p:nvSpPr>
        <p:spPr>
          <a:xfrm>
            <a:off x="564644" y="1413042"/>
            <a:ext cx="5531355" cy="4189305"/>
          </a:xfrm>
        </p:spPr>
        <p:txBody>
          <a:bodyPr>
            <a:noAutofit/>
          </a:bodyPr>
          <a:lstStyle/>
          <a:p>
            <a:pPr marL="45720" indent="0">
              <a:buNone/>
            </a:pPr>
            <a:endParaRPr lang="lt-LT" sz="1600" noProof="0" dirty="0">
              <a:solidFill>
                <a:srgbClr val="0070C0"/>
              </a:solidFill>
            </a:endParaRPr>
          </a:p>
          <a:p>
            <a:pPr marL="388620" indent="-342900">
              <a:buAutoNum type="arabicPeriod"/>
            </a:pPr>
            <a:r>
              <a:rPr lang="lt-LT" sz="1600" b="1" dirty="0">
                <a:solidFill>
                  <a:srgbClr val="FF9900"/>
                </a:solidFill>
              </a:rPr>
              <a:t>Paleidimo seka</a:t>
            </a:r>
            <a:endParaRPr lang="lt-LT" sz="1600" b="1" noProof="0" dirty="0">
              <a:solidFill>
                <a:srgbClr val="FF9900"/>
              </a:solidFill>
            </a:endParaRPr>
          </a:p>
          <a:p>
            <a:pPr>
              <a:buFont typeface="Wingdings" panose="05000000000000000000" pitchFamily="2" charset="2"/>
              <a:buChar char="Ø"/>
            </a:pPr>
            <a:r>
              <a:rPr lang="lt-LT" sz="1600" noProof="0" dirty="0">
                <a:solidFill>
                  <a:srgbClr val="0070C0"/>
                </a:solidFill>
              </a:rPr>
              <a:t> </a:t>
            </a:r>
            <a:r>
              <a:rPr lang="lt-LT" sz="1600" dirty="0">
                <a:solidFill>
                  <a:srgbClr val="0070C0"/>
                </a:solidFill>
              </a:rPr>
              <a:t>Termostato reikalingumo patikrinimas</a:t>
            </a:r>
            <a:endParaRPr lang="lt-LT" sz="1600" noProof="0" dirty="0">
              <a:solidFill>
                <a:srgbClr val="0070C0"/>
              </a:solidFill>
            </a:endParaRPr>
          </a:p>
          <a:p>
            <a:pPr>
              <a:buFont typeface="Wingdings" panose="05000000000000000000" pitchFamily="2" charset="2"/>
              <a:buChar char="Ø"/>
            </a:pPr>
            <a:r>
              <a:rPr lang="lt-LT" sz="1600" noProof="0" dirty="0">
                <a:solidFill>
                  <a:srgbClr val="0070C0"/>
                </a:solidFill>
              </a:rPr>
              <a:t> </a:t>
            </a:r>
            <a:r>
              <a:rPr lang="lt-LT" sz="1600" dirty="0">
                <a:solidFill>
                  <a:srgbClr val="0070C0"/>
                </a:solidFill>
              </a:rPr>
              <a:t>Kompresoriaus ir siurblio įjungimas</a:t>
            </a:r>
            <a:endParaRPr lang="lt-LT" sz="1600" noProof="0" dirty="0">
              <a:solidFill>
                <a:srgbClr val="0070C0"/>
              </a:solidFill>
            </a:endParaRPr>
          </a:p>
          <a:p>
            <a:pPr>
              <a:buFont typeface="Wingdings" panose="05000000000000000000" pitchFamily="2" charset="2"/>
              <a:buChar char="Ø"/>
            </a:pPr>
            <a:r>
              <a:rPr lang="lt-LT" sz="1600" noProof="0" dirty="0">
                <a:solidFill>
                  <a:srgbClr val="0070C0"/>
                </a:solidFill>
              </a:rPr>
              <a:t> P</a:t>
            </a:r>
            <a:r>
              <a:rPr lang="lt-LT" sz="1600" dirty="0">
                <a:solidFill>
                  <a:srgbClr val="0070C0"/>
                </a:solidFill>
              </a:rPr>
              <a:t>lėtimo vožtuvo moduliacija</a:t>
            </a:r>
            <a:endParaRPr lang="lt-LT" sz="1600" noProof="0" dirty="0">
              <a:solidFill>
                <a:srgbClr val="0070C0"/>
              </a:solidFill>
            </a:endParaRPr>
          </a:p>
          <a:p>
            <a:pPr marL="45720" indent="0">
              <a:buNone/>
            </a:pPr>
            <a:endParaRPr lang="lt-LT" sz="1600" noProof="0" dirty="0">
              <a:solidFill>
                <a:srgbClr val="0070C0"/>
              </a:solidFill>
            </a:endParaRPr>
          </a:p>
          <a:p>
            <a:pPr marL="388620" indent="-342900">
              <a:buFont typeface="+mj-lt"/>
              <a:buAutoNum type="arabicPeriod" startAt="2"/>
            </a:pPr>
            <a:r>
              <a:rPr lang="lt-LT" sz="1600" b="1" dirty="0">
                <a:solidFill>
                  <a:srgbClr val="FF9900"/>
                </a:solidFill>
              </a:rPr>
              <a:t>Atitirpinimo ciklas (oro šaltinio sistemos)</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 Įtakoja ritės temperatūra ir slėgis</a:t>
            </a:r>
            <a:endParaRPr lang="lt-LT" sz="1600" noProof="0" dirty="0">
              <a:solidFill>
                <a:srgbClr val="0070C0"/>
              </a:solidFill>
            </a:endParaRPr>
          </a:p>
          <a:p>
            <a:pPr>
              <a:buFont typeface="Wingdings" panose="05000000000000000000" pitchFamily="2" charset="2"/>
              <a:buChar char="Ø"/>
            </a:pPr>
            <a:r>
              <a:rPr lang="lt-LT" sz="1600" noProof="0" dirty="0">
                <a:solidFill>
                  <a:srgbClr val="0070C0"/>
                </a:solidFill>
              </a:rPr>
              <a:t> </a:t>
            </a:r>
            <a:r>
              <a:rPr lang="lt-LT" sz="1600" dirty="0">
                <a:solidFill>
                  <a:srgbClr val="0070C0"/>
                </a:solidFill>
              </a:rPr>
              <a:t>Atbulinės eigos vožtuvo įjungimas</a:t>
            </a:r>
            <a:endParaRPr lang="lt-LT" sz="1600" noProof="0" dirty="0">
              <a:solidFill>
                <a:srgbClr val="0070C0"/>
              </a:solidFill>
            </a:endParaRPr>
          </a:p>
          <a:p>
            <a:pPr>
              <a:buFont typeface="Wingdings" panose="05000000000000000000" pitchFamily="2" charset="2"/>
              <a:buChar char="Ø"/>
            </a:pPr>
            <a:r>
              <a:rPr lang="lt-LT" sz="1600" noProof="0" dirty="0">
                <a:solidFill>
                  <a:srgbClr val="0070C0"/>
                </a:solidFill>
              </a:rPr>
              <a:t> </a:t>
            </a:r>
            <a:r>
              <a:rPr lang="lt-LT" sz="1600" dirty="0">
                <a:solidFill>
                  <a:srgbClr val="0070C0"/>
                </a:solidFill>
              </a:rPr>
              <a:t>Laikinas šildymo ciklo nutraukimas</a:t>
            </a:r>
            <a:endParaRPr lang="lt-LT" sz="1600" noProof="0" dirty="0">
              <a:solidFill>
                <a:srgbClr val="0070C0"/>
              </a:solidFill>
            </a:endParaRPr>
          </a:p>
          <a:p>
            <a:pPr marL="45720" indent="0">
              <a:buNone/>
            </a:pPr>
            <a:endParaRPr lang="lt-LT" sz="1600" b="1" noProof="0" dirty="0">
              <a:solidFill>
                <a:srgbClr val="0070C0"/>
              </a:solidFill>
            </a:endParaRPr>
          </a:p>
        </p:txBody>
      </p:sp>
      <p:sp>
        <p:nvSpPr>
          <p:cNvPr id="4" name="Marcador de contenido 2">
            <a:extLst>
              <a:ext uri="{FF2B5EF4-FFF2-40B4-BE49-F238E27FC236}">
                <a16:creationId xmlns:a16="http://schemas.microsoft.com/office/drawing/2014/main" id="{7B81F36A-2517-8F9F-E042-EB39B1729DDE}"/>
              </a:ext>
            </a:extLst>
          </p:cNvPr>
          <p:cNvSpPr txBox="1">
            <a:spLocks/>
          </p:cNvSpPr>
          <p:nvPr/>
        </p:nvSpPr>
        <p:spPr>
          <a:xfrm>
            <a:off x="6364493" y="1334347"/>
            <a:ext cx="5262862"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mj-lt"/>
              <a:buAutoNum type="arabicPeriod" startAt="3"/>
            </a:pPr>
            <a:r>
              <a:rPr lang="lt-LT" sz="1600" b="1" dirty="0">
                <a:solidFill>
                  <a:srgbClr val="FF9900"/>
                </a:solidFill>
              </a:rPr>
              <a:t>Papildomas šildymas</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Įjungiamas esant žemesnei nei balansinė darbo temperatūra</a:t>
            </a:r>
          </a:p>
          <a:p>
            <a:pPr>
              <a:buFont typeface="Wingdings" panose="05000000000000000000" pitchFamily="2" charset="2"/>
              <a:buChar char="Ø"/>
            </a:pPr>
            <a:r>
              <a:rPr lang="lt-LT" sz="1600" dirty="0">
                <a:solidFill>
                  <a:srgbClr val="0070C0"/>
                </a:solidFill>
              </a:rPr>
              <a:t>Elektrinis kaitinimo elementas arba hibridinis palaikymas</a:t>
            </a:r>
          </a:p>
          <a:p>
            <a:pPr>
              <a:buFont typeface="Wingdings" panose="05000000000000000000" pitchFamily="2" charset="2"/>
              <a:buChar char="Ø"/>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mj-lt"/>
              <a:buAutoNum type="arabicPeriod" startAt="4"/>
            </a:pPr>
            <a:r>
              <a:rPr lang="lt-LT" sz="1600" b="1" noProof="0" dirty="0">
                <a:solidFill>
                  <a:srgbClr val="FF9900"/>
                </a:solidFill>
              </a:rPr>
              <a:t>Apsaugos sistemos</a:t>
            </a:r>
          </a:p>
          <a:p>
            <a:pPr>
              <a:buFont typeface="Wingdings" panose="05000000000000000000" pitchFamily="2" charset="2"/>
              <a:buChar char="Ø"/>
            </a:pPr>
            <a:r>
              <a:rPr lang="lt-LT" sz="1600" dirty="0">
                <a:solidFill>
                  <a:srgbClr val="0070C0"/>
                </a:solidFill>
              </a:rPr>
              <a:t>Aukšto / žemo slėgio aptikimas/išjungimas</a:t>
            </a:r>
            <a:endParaRPr lang="lt-LT" sz="1600" noProof="0" dirty="0">
              <a:solidFill>
                <a:srgbClr val="0070C0"/>
              </a:solidFill>
            </a:endParaRPr>
          </a:p>
          <a:p>
            <a:pPr>
              <a:buFont typeface="Wingdings" panose="05000000000000000000" pitchFamily="2" charset="2"/>
              <a:buChar char="Ø"/>
            </a:pPr>
            <a:r>
              <a:rPr lang="lt-LT" sz="1600" noProof="0" dirty="0">
                <a:solidFill>
                  <a:srgbClr val="0070C0"/>
                </a:solidFill>
              </a:rPr>
              <a:t> </a:t>
            </a:r>
            <a:r>
              <a:rPr lang="lt-LT" sz="1600" dirty="0">
                <a:solidFill>
                  <a:srgbClr val="0070C0"/>
                </a:solidFill>
              </a:rPr>
              <a:t>Apsauga nuo </a:t>
            </a:r>
            <a:r>
              <a:rPr lang="lt-LT" sz="1600" dirty="0" err="1">
                <a:solidFill>
                  <a:srgbClr val="0070C0"/>
                </a:solidFill>
              </a:rPr>
              <a:t>viršsrovių</a:t>
            </a:r>
            <a:endParaRPr lang="lt-LT" sz="1600" noProof="0" dirty="0">
              <a:solidFill>
                <a:srgbClr val="0070C0"/>
              </a:solidFill>
            </a:endParaRPr>
          </a:p>
          <a:p>
            <a:pPr marL="388620" indent="-342900">
              <a:buFont typeface="Corbel" pitchFamily="34"/>
              <a:buAutoNum type="arabicPeriod" startAt="4"/>
            </a:pPr>
            <a:endParaRPr lang="lt-LT" sz="1600" b="1" noProof="0" dirty="0">
              <a:solidFill>
                <a:srgbClr val="FF9900"/>
              </a:solidFill>
            </a:endParaRPr>
          </a:p>
          <a:p>
            <a:pPr>
              <a:buFont typeface="Wingdings" panose="05000000000000000000" pitchFamily="2" charset="2"/>
              <a:buChar char="Ø"/>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b="1" noProof="0" dirty="0">
              <a:solidFill>
                <a:srgbClr val="0070C0"/>
              </a:solidFill>
            </a:endParaRPr>
          </a:p>
        </p:txBody>
      </p:sp>
      <p:sp>
        <p:nvSpPr>
          <p:cNvPr id="5" name="CuadroTexto 4">
            <a:extLst>
              <a:ext uri="{FF2B5EF4-FFF2-40B4-BE49-F238E27FC236}">
                <a16:creationId xmlns:a16="http://schemas.microsoft.com/office/drawing/2014/main" id="{93B4285D-4429-A328-B78D-11A33B5935F3}"/>
              </a:ext>
            </a:extLst>
          </p:cNvPr>
          <p:cNvSpPr txBox="1"/>
          <p:nvPr/>
        </p:nvSpPr>
        <p:spPr>
          <a:xfrm>
            <a:off x="2969342" y="5822592"/>
            <a:ext cx="6096000" cy="338554"/>
          </a:xfrm>
          <a:prstGeom prst="rect">
            <a:avLst/>
          </a:prstGeom>
          <a:noFill/>
        </p:spPr>
        <p:txBody>
          <a:bodyPr wrap="square">
            <a:spAutoFit/>
          </a:bodyPr>
          <a:lstStyle/>
          <a:p>
            <a:pPr marL="388620" indent="-342900">
              <a:buFont typeface="+mj-lt"/>
              <a:buAutoNum type="arabicPeriod" startAt="5"/>
            </a:pPr>
            <a:r>
              <a:rPr lang="lt-LT" sz="1600" b="1" noProof="0" dirty="0">
                <a:solidFill>
                  <a:srgbClr val="FF9900"/>
                </a:solidFill>
                <a:latin typeface="Corbel"/>
              </a:rPr>
              <a:t>Kontrolė įgalina įtakoti:</a:t>
            </a:r>
          </a:p>
        </p:txBody>
      </p:sp>
      <p:sp>
        <p:nvSpPr>
          <p:cNvPr id="6" name="CuadroTexto 5">
            <a:extLst>
              <a:ext uri="{FF2B5EF4-FFF2-40B4-BE49-F238E27FC236}">
                <a16:creationId xmlns:a16="http://schemas.microsoft.com/office/drawing/2014/main" id="{37300CB9-9F8F-9511-AD8B-F9C040667EA4}"/>
              </a:ext>
            </a:extLst>
          </p:cNvPr>
          <p:cNvSpPr txBox="1"/>
          <p:nvPr/>
        </p:nvSpPr>
        <p:spPr>
          <a:xfrm>
            <a:off x="6745640" y="5561530"/>
            <a:ext cx="6096000" cy="830997"/>
          </a:xfrm>
          <a:prstGeom prst="rect">
            <a:avLst/>
          </a:prstGeom>
          <a:noFill/>
        </p:spPr>
        <p:txBody>
          <a:bodyPr wrap="square">
            <a:spAutoFit/>
          </a:bodyPr>
          <a:lstStyle/>
          <a:p>
            <a:pPr>
              <a:buFont typeface="Wingdings" panose="05000000000000000000" pitchFamily="2" charset="2"/>
              <a:buChar char="Ø"/>
            </a:pPr>
            <a:r>
              <a:rPr lang="lt-LT" sz="1600" noProof="0" dirty="0">
                <a:solidFill>
                  <a:srgbClr val="0070C0"/>
                </a:solidFill>
                <a:latin typeface="Corbel"/>
              </a:rPr>
              <a:t> efektyvumą</a:t>
            </a:r>
          </a:p>
          <a:p>
            <a:pPr>
              <a:buFont typeface="Wingdings" panose="05000000000000000000" pitchFamily="2" charset="2"/>
              <a:buChar char="Ø"/>
            </a:pPr>
            <a:r>
              <a:rPr lang="lt-LT" sz="1600" noProof="0" dirty="0">
                <a:solidFill>
                  <a:srgbClr val="0070C0"/>
                </a:solidFill>
                <a:latin typeface="Corbel"/>
              </a:rPr>
              <a:t> apsaugoti įrangą </a:t>
            </a:r>
          </a:p>
          <a:p>
            <a:pPr>
              <a:buFont typeface="Wingdings" panose="05000000000000000000" pitchFamily="2" charset="2"/>
              <a:buChar char="Ø"/>
            </a:pPr>
            <a:r>
              <a:rPr lang="lt-LT" sz="1600" noProof="0" dirty="0">
                <a:solidFill>
                  <a:srgbClr val="0070C0"/>
                </a:solidFill>
                <a:latin typeface="Corbel"/>
              </a:rPr>
              <a:t> užtikrinti šiluminį komfortą</a:t>
            </a:r>
          </a:p>
        </p:txBody>
      </p:sp>
    </p:spTree>
    <p:extLst>
      <p:ext uri="{BB962C8B-B14F-4D97-AF65-F5344CB8AC3E}">
        <p14:creationId xmlns:p14="http://schemas.microsoft.com/office/powerpoint/2010/main" val="4317352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123F4-4F4C-8099-2F13-5B3818AAAF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745E8-90DA-C5EB-7423-A355150EE384}"/>
              </a:ext>
            </a:extLst>
          </p:cNvPr>
          <p:cNvSpPr>
            <a:spLocks noGrp="1"/>
          </p:cNvSpPr>
          <p:nvPr>
            <p:ph type="title"/>
          </p:nvPr>
        </p:nvSpPr>
        <p:spPr/>
        <p:txBody>
          <a:bodyPr/>
          <a:lstStyle/>
          <a:p>
            <a:r>
              <a:rPr lang="lt-LT" dirty="0"/>
              <a:t>21 užsiėmimas</a:t>
            </a:r>
            <a:endParaRPr lang="lt-LT" noProof="0" dirty="0"/>
          </a:p>
        </p:txBody>
      </p:sp>
      <p:sp>
        <p:nvSpPr>
          <p:cNvPr id="3" name="Text Placeholder 2">
            <a:extLst>
              <a:ext uri="{FF2B5EF4-FFF2-40B4-BE49-F238E27FC236}">
                <a16:creationId xmlns:a16="http://schemas.microsoft.com/office/drawing/2014/main" id="{E6BA1905-5174-C628-ACD2-096511152D7E}"/>
              </a:ext>
            </a:extLst>
          </p:cNvPr>
          <p:cNvSpPr>
            <a:spLocks noGrp="1"/>
          </p:cNvSpPr>
          <p:nvPr>
            <p:ph type="body" idx="1"/>
          </p:nvPr>
        </p:nvSpPr>
        <p:spPr/>
        <p:txBody>
          <a:bodyPr/>
          <a:lstStyle/>
          <a:p>
            <a:r>
              <a:rPr lang="lt-LT"/>
              <a:t>Integracija su kitomis atsinaujinančios energijos technologijomis</a:t>
            </a:r>
            <a:endParaRPr lang="lt-LT" noProof="0" dirty="0"/>
          </a:p>
        </p:txBody>
      </p:sp>
    </p:spTree>
    <p:extLst>
      <p:ext uri="{BB962C8B-B14F-4D97-AF65-F5344CB8AC3E}">
        <p14:creationId xmlns:p14="http://schemas.microsoft.com/office/powerpoint/2010/main" val="7326415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25951-F51D-3668-1E89-90E11C4A161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6D8F5CA-3088-132C-8D05-444355475D1B}"/>
              </a:ext>
            </a:extLst>
          </p:cNvPr>
          <p:cNvSpPr>
            <a:spLocks noGrp="1"/>
          </p:cNvSpPr>
          <p:nvPr>
            <p:ph type="title"/>
          </p:nvPr>
        </p:nvSpPr>
        <p:spPr>
          <a:xfrm>
            <a:off x="639146" y="511632"/>
            <a:ext cx="10382026" cy="933447"/>
          </a:xfrm>
        </p:spPr>
        <p:txBody>
          <a:bodyPr/>
          <a:lstStyle/>
          <a:p>
            <a:r>
              <a:rPr lang="lt-LT" sz="3600" u="sng" dirty="0">
                <a:solidFill>
                  <a:srgbClr val="00B0F0"/>
                </a:solidFill>
              </a:rPr>
              <a:t>21 užsiėmimo tikslai</a:t>
            </a:r>
            <a:endParaRPr lang="lt-LT" sz="3600" u="sng" noProof="0" dirty="0">
              <a:solidFill>
                <a:srgbClr val="00B0F0"/>
              </a:solidFill>
            </a:endParaRPr>
          </a:p>
        </p:txBody>
      </p:sp>
      <p:sp>
        <p:nvSpPr>
          <p:cNvPr id="3" name="Marcador de contenido 2">
            <a:extLst>
              <a:ext uri="{FF2B5EF4-FFF2-40B4-BE49-F238E27FC236}">
                <a16:creationId xmlns:a16="http://schemas.microsoft.com/office/drawing/2014/main" id="{AED82788-0FC0-BBF4-1332-7060D9AA1245}"/>
              </a:ext>
            </a:extLst>
          </p:cNvPr>
          <p:cNvSpPr>
            <a:spLocks noGrp="1"/>
          </p:cNvSpPr>
          <p:nvPr>
            <p:ph idx="1"/>
          </p:nvPr>
        </p:nvSpPr>
        <p:spPr>
          <a:xfrm>
            <a:off x="709511" y="1862503"/>
            <a:ext cx="10379374" cy="3800250"/>
          </a:xfrm>
        </p:spPr>
        <p:txBody>
          <a:bodyPr>
            <a:normAutofit/>
          </a:bodyPr>
          <a:lstStyle/>
          <a:p>
            <a:pPr marL="502920" indent="-457200">
              <a:buFont typeface="+mj-lt"/>
              <a:buAutoNum type="arabicPeriod"/>
            </a:pPr>
            <a:r>
              <a:rPr lang="lt-LT" dirty="0">
                <a:solidFill>
                  <a:srgbClr val="0070C0"/>
                </a:solidFill>
              </a:rPr>
              <a:t>Suprasti fotovoltinių ir šilumos siurblių hibridizacijos principus
Išanalizuoti sezoninę fotovoltinės energijos gamybos ir šilumos paklausos sąveiką
Įvertinti elektros ir šilumos kaupimo vaidmenį
Apibūdinti saulės šaltinių šiluminę integraciją su šilumos siurbliais
Nustatyti pagrindinius hibridinių sistemų valdymo ir mastelio nustatymo aspektus</a:t>
            </a:r>
            <a:endParaRPr lang="lt-LT" noProof="0" dirty="0">
              <a:solidFill>
                <a:srgbClr val="0070C0"/>
              </a:solidFill>
            </a:endParaRPr>
          </a:p>
        </p:txBody>
      </p:sp>
      <p:sp>
        <p:nvSpPr>
          <p:cNvPr id="4" name="Marcador de contenido 2">
            <a:extLst>
              <a:ext uri="{FF2B5EF4-FFF2-40B4-BE49-F238E27FC236}">
                <a16:creationId xmlns:a16="http://schemas.microsoft.com/office/drawing/2014/main" id="{1EA13DA6-65A6-1840-24A1-546CCE028D83}"/>
              </a:ext>
            </a:extLst>
          </p:cNvPr>
          <p:cNvSpPr txBox="1">
            <a:spLocks/>
          </p:cNvSpPr>
          <p:nvPr/>
        </p:nvSpPr>
        <p:spPr>
          <a:xfrm>
            <a:off x="639146" y="1347956"/>
            <a:ext cx="10379374" cy="638995"/>
          </a:xfrm>
          <a:prstGeom prst="rect">
            <a:avLst/>
          </a:prstGeom>
          <a:noFill/>
          <a:ln>
            <a:noFill/>
          </a:ln>
        </p:spPr>
        <p:txBody>
          <a:bodyPr vert="horz" wrap="square" lIns="91440" tIns="45720" rIns="91440" bIns="45720" anchor="t" anchorCtr="0" compatLnSpc="1">
            <a:norm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noProof="0" dirty="0">
                <a:solidFill>
                  <a:srgbClr val="0070C0"/>
                </a:solidFill>
              </a:rPr>
              <a:t>Šio užsiėmimo pabaigoje dalyviai galės:</a:t>
            </a:r>
          </a:p>
        </p:txBody>
      </p:sp>
    </p:spTree>
    <p:extLst>
      <p:ext uri="{BB962C8B-B14F-4D97-AF65-F5344CB8AC3E}">
        <p14:creationId xmlns:p14="http://schemas.microsoft.com/office/powerpoint/2010/main" val="22260579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58F07-D0A2-16A8-080A-6E60BE4EA82C}"/>
            </a:ext>
          </a:extLst>
        </p:cNvPr>
        <p:cNvGrpSpPr/>
        <p:nvPr/>
      </p:nvGrpSpPr>
      <p:grpSpPr>
        <a:xfrm>
          <a:off x="0" y="0"/>
          <a:ext cx="0" cy="0"/>
          <a:chOff x="0" y="0"/>
          <a:chExt cx="0" cy="0"/>
        </a:xfrm>
      </p:grpSpPr>
      <p:sp>
        <p:nvSpPr>
          <p:cNvPr id="158" name="Título 1">
            <a:extLst>
              <a:ext uri="{FF2B5EF4-FFF2-40B4-BE49-F238E27FC236}">
                <a16:creationId xmlns:a16="http://schemas.microsoft.com/office/drawing/2014/main" id="{CA440AD7-DDCB-1724-886F-C2466DC5B693}"/>
              </a:ext>
            </a:extLst>
          </p:cNvPr>
          <p:cNvSpPr>
            <a:spLocks noGrp="1"/>
          </p:cNvSpPr>
          <p:nvPr>
            <p:ph type="title"/>
          </p:nvPr>
        </p:nvSpPr>
        <p:spPr>
          <a:xfrm>
            <a:off x="466812" y="373937"/>
            <a:ext cx="9875520" cy="636491"/>
          </a:xfrm>
        </p:spPr>
        <p:txBody>
          <a:bodyPr>
            <a:normAutofit/>
          </a:bodyPr>
          <a:lstStyle/>
          <a:p>
            <a:r>
              <a:rPr lang="lt-LT" sz="3600" u="sng" noProof="0" dirty="0" err="1">
                <a:solidFill>
                  <a:srgbClr val="00B0F0"/>
                </a:solidFill>
              </a:rPr>
              <a:t>Lesson</a:t>
            </a:r>
            <a:r>
              <a:rPr lang="lt-LT" sz="3600" u="sng" noProof="0" dirty="0">
                <a:solidFill>
                  <a:srgbClr val="00B0F0"/>
                </a:solidFill>
              </a:rPr>
              <a:t> 21 </a:t>
            </a:r>
            <a:r>
              <a:rPr lang="lt-LT" sz="3600" u="sng" noProof="0" dirty="0" err="1">
                <a:solidFill>
                  <a:srgbClr val="00B0F0"/>
                </a:solidFill>
              </a:rPr>
              <a:t>contents</a:t>
            </a:r>
            <a:endParaRPr lang="lt-LT" sz="3600" u="sng" noProof="0" dirty="0">
              <a:solidFill>
                <a:srgbClr val="00B0F0"/>
              </a:solidFill>
            </a:endParaRPr>
          </a:p>
        </p:txBody>
      </p:sp>
      <p:grpSp>
        <p:nvGrpSpPr>
          <p:cNvPr id="2" name="Grupo 1">
            <a:extLst>
              <a:ext uri="{FF2B5EF4-FFF2-40B4-BE49-F238E27FC236}">
                <a16:creationId xmlns:a16="http://schemas.microsoft.com/office/drawing/2014/main" id="{F4A4140A-BDD4-B003-25C6-E254FEF0DC13}"/>
              </a:ext>
            </a:extLst>
          </p:cNvPr>
          <p:cNvGrpSpPr/>
          <p:nvPr/>
        </p:nvGrpSpPr>
        <p:grpSpPr>
          <a:xfrm>
            <a:off x="2518913" y="982062"/>
            <a:ext cx="6394967" cy="5724691"/>
            <a:chOff x="2288120" y="247982"/>
            <a:chExt cx="6989537" cy="6325169"/>
          </a:xfrm>
        </p:grpSpPr>
        <p:sp>
          <p:nvSpPr>
            <p:cNvPr id="5" name="Rectángulo: esquinas redondeadas 4">
              <a:extLst>
                <a:ext uri="{FF2B5EF4-FFF2-40B4-BE49-F238E27FC236}">
                  <a16:creationId xmlns:a16="http://schemas.microsoft.com/office/drawing/2014/main" id="{C3A414F3-E7A6-D600-58F5-46182581A12B}"/>
                </a:ext>
              </a:extLst>
            </p:cNvPr>
            <p:cNvSpPr/>
            <p:nvPr/>
          </p:nvSpPr>
          <p:spPr>
            <a:xfrm>
              <a:off x="2584404" y="1895644"/>
              <a:ext cx="2003141" cy="920162"/>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a:solidFill>
                    <a:schemeClr val="tx1"/>
                  </a:solidFill>
                </a:rPr>
                <a:t>Fotovoltinių (PV) integravimas [21.1]</a:t>
              </a:r>
              <a:endParaRPr lang="lt-LT" sz="1400" noProof="0" dirty="0">
                <a:solidFill>
                  <a:schemeClr val="tx1"/>
                </a:solidFill>
              </a:endParaRPr>
            </a:p>
          </p:txBody>
        </p:sp>
        <p:cxnSp>
          <p:nvCxnSpPr>
            <p:cNvPr id="6" name="Conector: angular 5">
              <a:extLst>
                <a:ext uri="{FF2B5EF4-FFF2-40B4-BE49-F238E27FC236}">
                  <a16:creationId xmlns:a16="http://schemas.microsoft.com/office/drawing/2014/main" id="{2B5B3065-BE90-3698-ED3C-3BCA6B57854B}"/>
                </a:ext>
              </a:extLst>
            </p:cNvPr>
            <p:cNvCxnSpPr>
              <a:cxnSpLocks/>
            </p:cNvCxnSpPr>
            <p:nvPr/>
          </p:nvCxnSpPr>
          <p:spPr>
            <a:xfrm rot="10800000" flipV="1">
              <a:off x="3574733" y="615689"/>
              <a:ext cx="3530903" cy="1337266"/>
            </a:xfrm>
            <a:prstGeom prst="bentConnector2">
              <a:avLst/>
            </a:prstGeom>
            <a:ln w="19050"/>
          </p:spPr>
          <p:style>
            <a:lnRef idx="2">
              <a:schemeClr val="dk1"/>
            </a:lnRef>
            <a:fillRef idx="0">
              <a:schemeClr val="dk1"/>
            </a:fillRef>
            <a:effectRef idx="1">
              <a:schemeClr val="dk1"/>
            </a:effectRef>
            <a:fontRef idx="minor">
              <a:schemeClr val="tx1"/>
            </a:fontRef>
          </p:style>
        </p:cxnSp>
        <p:sp>
          <p:nvSpPr>
            <p:cNvPr id="10" name="Rectángulo: esquinas redondeadas 9">
              <a:extLst>
                <a:ext uri="{FF2B5EF4-FFF2-40B4-BE49-F238E27FC236}">
                  <a16:creationId xmlns:a16="http://schemas.microsoft.com/office/drawing/2014/main" id="{E13D2CE6-B652-59C6-3B87-8BDC756249B7}"/>
                </a:ext>
              </a:extLst>
            </p:cNvPr>
            <p:cNvSpPr/>
            <p:nvPr/>
          </p:nvSpPr>
          <p:spPr>
            <a:xfrm>
              <a:off x="2584404" y="5807796"/>
              <a:ext cx="2003140" cy="765355"/>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Maksimalus vartojimas savo reikmėms</a:t>
              </a:r>
              <a:endParaRPr lang="lt-LT" sz="1400" noProof="0" dirty="0">
                <a:solidFill>
                  <a:schemeClr val="tx1"/>
                </a:solidFill>
              </a:endParaRPr>
            </a:p>
          </p:txBody>
        </p:sp>
        <p:cxnSp>
          <p:nvCxnSpPr>
            <p:cNvPr id="12" name="Conector recto 11">
              <a:extLst>
                <a:ext uri="{FF2B5EF4-FFF2-40B4-BE49-F238E27FC236}">
                  <a16:creationId xmlns:a16="http://schemas.microsoft.com/office/drawing/2014/main" id="{54B14128-51C8-37E8-6C6D-010F02BBD14B}"/>
                </a:ext>
              </a:extLst>
            </p:cNvPr>
            <p:cNvCxnSpPr>
              <a:cxnSpLocks/>
              <a:stCxn id="5" idx="2"/>
              <a:endCxn id="10" idx="0"/>
            </p:cNvCxnSpPr>
            <p:nvPr/>
          </p:nvCxnSpPr>
          <p:spPr>
            <a:xfrm>
              <a:off x="3585974" y="2815807"/>
              <a:ext cx="0" cy="299199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ángulo: esquinas redondeadas 12">
              <a:extLst>
                <a:ext uri="{FF2B5EF4-FFF2-40B4-BE49-F238E27FC236}">
                  <a16:creationId xmlns:a16="http://schemas.microsoft.com/office/drawing/2014/main" id="{252DF58A-896A-06ED-8E9A-81298794BFDE}"/>
                </a:ext>
              </a:extLst>
            </p:cNvPr>
            <p:cNvSpPr/>
            <p:nvPr/>
          </p:nvSpPr>
          <p:spPr>
            <a:xfrm>
              <a:off x="2288120" y="3812526"/>
              <a:ext cx="2506346" cy="765355"/>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Nuolatinės srovės konvertavimas į kintamąją srovę (keitiklio reikalavimai)</a:t>
              </a:r>
              <a:endParaRPr lang="lt-LT" sz="1400" noProof="0" dirty="0">
                <a:solidFill>
                  <a:schemeClr val="tx1"/>
                </a:solidFill>
              </a:endParaRPr>
            </a:p>
          </p:txBody>
        </p:sp>
        <p:sp>
          <p:nvSpPr>
            <p:cNvPr id="14" name="Rectángulo: esquinas redondeadas 13">
              <a:extLst>
                <a:ext uri="{FF2B5EF4-FFF2-40B4-BE49-F238E27FC236}">
                  <a16:creationId xmlns:a16="http://schemas.microsoft.com/office/drawing/2014/main" id="{5B194AC3-599B-5842-A927-5174539F8047}"/>
                </a:ext>
              </a:extLst>
            </p:cNvPr>
            <p:cNvSpPr/>
            <p:nvPr/>
          </p:nvSpPr>
          <p:spPr>
            <a:xfrm>
              <a:off x="2644850" y="4748704"/>
              <a:ext cx="1882248" cy="920161"/>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a:solidFill>
                    <a:schemeClr val="tx1"/>
                  </a:solidFill>
                </a:rPr>
                <a:t>Ryšys tarp PV ir šilumos siurblio valdiklių</a:t>
              </a:r>
              <a:endParaRPr lang="lt-LT" sz="1400" noProof="0" dirty="0">
                <a:solidFill>
                  <a:schemeClr val="tx1"/>
                </a:solidFill>
              </a:endParaRPr>
            </a:p>
          </p:txBody>
        </p:sp>
        <p:sp>
          <p:nvSpPr>
            <p:cNvPr id="16" name="Rectángulo: esquinas redondeadas 15">
              <a:extLst>
                <a:ext uri="{FF2B5EF4-FFF2-40B4-BE49-F238E27FC236}">
                  <a16:creationId xmlns:a16="http://schemas.microsoft.com/office/drawing/2014/main" id="{B38D19F2-7416-E488-AAFB-6FEE9407953A}"/>
                </a:ext>
              </a:extLst>
            </p:cNvPr>
            <p:cNvSpPr/>
            <p:nvPr/>
          </p:nvSpPr>
          <p:spPr>
            <a:xfrm>
              <a:off x="7286305" y="1895645"/>
              <a:ext cx="1991352" cy="959929"/>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Saulės šiluminės energijos integracija [21.2]</a:t>
              </a:r>
            </a:p>
          </p:txBody>
        </p:sp>
        <p:cxnSp>
          <p:nvCxnSpPr>
            <p:cNvPr id="17" name="Conector recto 16">
              <a:extLst>
                <a:ext uri="{FF2B5EF4-FFF2-40B4-BE49-F238E27FC236}">
                  <a16:creationId xmlns:a16="http://schemas.microsoft.com/office/drawing/2014/main" id="{1AE398C4-7601-1172-0B75-B3E6688FFE83}"/>
                </a:ext>
              </a:extLst>
            </p:cNvPr>
            <p:cNvCxnSpPr>
              <a:cxnSpLocks/>
              <a:stCxn id="16" idx="2"/>
            </p:cNvCxnSpPr>
            <p:nvPr/>
          </p:nvCxnSpPr>
          <p:spPr>
            <a:xfrm>
              <a:off x="8281980" y="2855574"/>
              <a:ext cx="15339" cy="295222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ángulo: esquinas redondeadas 17">
              <a:extLst>
                <a:ext uri="{FF2B5EF4-FFF2-40B4-BE49-F238E27FC236}">
                  <a16:creationId xmlns:a16="http://schemas.microsoft.com/office/drawing/2014/main" id="{26B5FAD4-0A4A-530E-FC51-00E9A95D0373}"/>
                </a:ext>
              </a:extLst>
            </p:cNvPr>
            <p:cNvSpPr/>
            <p:nvPr/>
          </p:nvSpPr>
          <p:spPr>
            <a:xfrm>
              <a:off x="7335876" y="3812527"/>
              <a:ext cx="1882248" cy="426796"/>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a:solidFill>
                    <a:schemeClr val="tx1"/>
                  </a:solidFill>
                </a:rPr>
                <a:t>Dviejų šaltinių sistemos</a:t>
              </a:r>
              <a:endParaRPr lang="lt-LT" sz="1400" noProof="0" dirty="0">
                <a:solidFill>
                  <a:schemeClr val="tx1"/>
                </a:solidFill>
              </a:endParaRPr>
            </a:p>
          </p:txBody>
        </p:sp>
        <p:sp>
          <p:nvSpPr>
            <p:cNvPr id="19" name="Rectángulo: esquinas redondeadas 18">
              <a:extLst>
                <a:ext uri="{FF2B5EF4-FFF2-40B4-BE49-F238E27FC236}">
                  <a16:creationId xmlns:a16="http://schemas.microsoft.com/office/drawing/2014/main" id="{A84D7C1D-0A83-D9BA-D36F-2E2D9B98107D}"/>
                </a:ext>
              </a:extLst>
            </p:cNvPr>
            <p:cNvSpPr/>
            <p:nvPr/>
          </p:nvSpPr>
          <p:spPr>
            <a:xfrm>
              <a:off x="7335876" y="5503590"/>
              <a:ext cx="1882247" cy="765354"/>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noProof="0" dirty="0">
                  <a:solidFill>
                    <a:schemeClr val="tx1"/>
                  </a:solidFill>
                </a:rPr>
                <a:t>Saulės šaltinio prioritetas ir kontrolė</a:t>
              </a:r>
            </a:p>
          </p:txBody>
        </p:sp>
        <p:sp>
          <p:nvSpPr>
            <p:cNvPr id="20" name="Rectángulo: esquinas redondeadas 19">
              <a:extLst>
                <a:ext uri="{FF2B5EF4-FFF2-40B4-BE49-F238E27FC236}">
                  <a16:creationId xmlns:a16="http://schemas.microsoft.com/office/drawing/2014/main" id="{F3E190C2-B8DC-3126-F9C4-C0F5D8F7E08E}"/>
                </a:ext>
              </a:extLst>
            </p:cNvPr>
            <p:cNvSpPr/>
            <p:nvPr/>
          </p:nvSpPr>
          <p:spPr>
            <a:xfrm>
              <a:off x="7105637" y="4471896"/>
              <a:ext cx="2172020" cy="799122"/>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Vienos temperatūros ir dviejų temperatūrų palaikymas</a:t>
              </a:r>
              <a:endParaRPr lang="lt-LT" sz="1400" noProof="0" dirty="0">
                <a:solidFill>
                  <a:schemeClr val="tx1"/>
                </a:solidFill>
              </a:endParaRPr>
            </a:p>
          </p:txBody>
        </p:sp>
        <p:sp>
          <p:nvSpPr>
            <p:cNvPr id="27" name="Rectángulo: esquinas redondeadas 26">
              <a:extLst>
                <a:ext uri="{FF2B5EF4-FFF2-40B4-BE49-F238E27FC236}">
                  <a16:creationId xmlns:a16="http://schemas.microsoft.com/office/drawing/2014/main" id="{66E2D3EE-D8B6-034A-F8B5-00DB26BD27C0}"/>
                </a:ext>
              </a:extLst>
            </p:cNvPr>
            <p:cNvSpPr/>
            <p:nvPr/>
          </p:nvSpPr>
          <p:spPr>
            <a:xfrm>
              <a:off x="4809805" y="247982"/>
              <a:ext cx="2476500" cy="590550"/>
            </a:xfrm>
            <a:prstGeom prst="roundRect">
              <a:avLst/>
            </a:prstGeom>
            <a:solidFill>
              <a:schemeClr val="tx2">
                <a:lumMod val="75000"/>
                <a:lumOff val="25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b="1">
                  <a:solidFill>
                    <a:schemeClr val="bg1"/>
                  </a:solidFill>
                </a:rPr>
                <a:t>Sistemų integravimo ir valdymo strategijos [L21]</a:t>
              </a:r>
              <a:endParaRPr lang="lt-LT" sz="1400" b="1" noProof="0" dirty="0">
                <a:solidFill>
                  <a:schemeClr val="bg1"/>
                </a:solidFill>
              </a:endParaRPr>
            </a:p>
          </p:txBody>
        </p:sp>
        <p:cxnSp>
          <p:nvCxnSpPr>
            <p:cNvPr id="28" name="Conector: angular 27">
              <a:extLst>
                <a:ext uri="{FF2B5EF4-FFF2-40B4-BE49-F238E27FC236}">
                  <a16:creationId xmlns:a16="http://schemas.microsoft.com/office/drawing/2014/main" id="{3CF55B0A-358C-4C7C-A280-47DF022F60A2}"/>
                </a:ext>
              </a:extLst>
            </p:cNvPr>
            <p:cNvCxnSpPr>
              <a:cxnSpLocks/>
            </p:cNvCxnSpPr>
            <p:nvPr/>
          </p:nvCxnSpPr>
          <p:spPr>
            <a:xfrm rot="5400000">
              <a:off x="7544141" y="1259838"/>
              <a:ext cx="1271765" cy="13881"/>
            </a:xfrm>
            <a:prstGeom prst="bentConnector3">
              <a:avLst/>
            </a:prstGeom>
            <a:ln w="19050"/>
          </p:spPr>
          <p:style>
            <a:lnRef idx="2">
              <a:schemeClr val="dk1"/>
            </a:lnRef>
            <a:fillRef idx="0">
              <a:schemeClr val="dk1"/>
            </a:fillRef>
            <a:effectRef idx="1">
              <a:schemeClr val="dk1"/>
            </a:effectRef>
            <a:fontRef idx="minor">
              <a:schemeClr val="tx1"/>
            </a:fontRef>
          </p:style>
        </p:cxnSp>
        <p:cxnSp>
          <p:nvCxnSpPr>
            <p:cNvPr id="29" name="Conector: angular 28">
              <a:extLst>
                <a:ext uri="{FF2B5EF4-FFF2-40B4-BE49-F238E27FC236}">
                  <a16:creationId xmlns:a16="http://schemas.microsoft.com/office/drawing/2014/main" id="{C6264EC7-6C1A-B0EE-387B-7A8926D8B0C8}"/>
                </a:ext>
              </a:extLst>
            </p:cNvPr>
            <p:cNvCxnSpPr>
              <a:cxnSpLocks/>
            </p:cNvCxnSpPr>
            <p:nvPr/>
          </p:nvCxnSpPr>
          <p:spPr>
            <a:xfrm>
              <a:off x="7286305" y="632153"/>
              <a:ext cx="886777" cy="14032"/>
            </a:xfrm>
            <a:prstGeom prst="bentConnector3">
              <a:avLst>
                <a:gd name="adj1" fmla="val 50000"/>
              </a:avLst>
            </a:prstGeom>
            <a:ln w="19050"/>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5737596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2D6B3-5EC1-2C7F-EBF6-019799F59CE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7DBA40E-1BD0-1E09-01CF-C4A81B7266AD}"/>
              </a:ext>
            </a:extLst>
          </p:cNvPr>
          <p:cNvSpPr>
            <a:spLocks noGrp="1"/>
          </p:cNvSpPr>
          <p:nvPr>
            <p:ph type="title"/>
          </p:nvPr>
        </p:nvSpPr>
        <p:spPr>
          <a:xfrm>
            <a:off x="636494" y="373140"/>
            <a:ext cx="10382026" cy="662267"/>
          </a:xfrm>
        </p:spPr>
        <p:txBody>
          <a:bodyPr>
            <a:normAutofit/>
          </a:bodyPr>
          <a:lstStyle/>
          <a:p>
            <a:r>
              <a:rPr lang="lt-LT" sz="3200" noProof="0" dirty="0"/>
              <a:t>21.1 </a:t>
            </a:r>
            <a:r>
              <a:rPr lang="lt-LT" sz="3200" dirty="0"/>
              <a:t>PV integracija</a:t>
            </a:r>
            <a:endParaRPr lang="lt-LT" sz="3200" noProof="0" dirty="0"/>
          </a:p>
        </p:txBody>
      </p:sp>
      <p:pic>
        <p:nvPicPr>
          <p:cNvPr id="3" name="Picture 3" descr="P118#yIS1">
            <a:extLst>
              <a:ext uri="{FF2B5EF4-FFF2-40B4-BE49-F238E27FC236}">
                <a16:creationId xmlns:a16="http://schemas.microsoft.com/office/drawing/2014/main" id="{D08FB219-0B66-610F-F78E-4D2763987B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241"/>
          <a:stretch>
            <a:fillRect/>
          </a:stretch>
        </p:blipFill>
        <p:spPr bwMode="auto">
          <a:xfrm>
            <a:off x="5909187" y="1800855"/>
            <a:ext cx="5832775" cy="3191207"/>
          </a:xfrm>
          <a:prstGeom prst="rect">
            <a:avLst/>
          </a:prstGeom>
          <a:noFill/>
          <a:ln>
            <a:noFill/>
          </a:ln>
          <a:extLst>
            <a:ext uri="{53640926-AAD7-44D8-BBD7-CCE9431645EC}">
              <a14:shadowObscured xmlns:a14="http://schemas.microsoft.com/office/drawing/2010/main"/>
            </a:ext>
          </a:extLst>
        </p:spPr>
      </p:pic>
      <p:sp>
        <p:nvSpPr>
          <p:cNvPr id="12" name="Marcador de contenido 2">
            <a:extLst>
              <a:ext uri="{FF2B5EF4-FFF2-40B4-BE49-F238E27FC236}">
                <a16:creationId xmlns:a16="http://schemas.microsoft.com/office/drawing/2014/main" id="{1231859E-5A2C-442B-1221-DBDB5A8074D3}"/>
              </a:ext>
            </a:extLst>
          </p:cNvPr>
          <p:cNvSpPr txBox="1">
            <a:spLocks/>
          </p:cNvSpPr>
          <p:nvPr/>
        </p:nvSpPr>
        <p:spPr>
          <a:xfrm>
            <a:off x="450038" y="730152"/>
            <a:ext cx="5970785"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Corbel" pitchFamily="34"/>
              <a:buAutoNum type="arabicPeriod"/>
            </a:pPr>
            <a:r>
              <a:rPr lang="lt-LT" sz="1600" b="1" dirty="0">
                <a:solidFill>
                  <a:srgbClr val="FF9900"/>
                </a:solidFill>
              </a:rPr>
              <a:t>Elektrinė sąsaja</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 Šilumos siurbliai veikia su kintamąja srove (AC)
 Saulės fotovoltinės (PV) plokštės generuoja nuolatinę srovę (DC)
 Reikalingas keitiklis DC → AC konversijai
 Namų PV sistemos jau turi įmontuotą keitiklį ir reguliatorių</a:t>
            </a:r>
          </a:p>
          <a:p>
            <a:pPr>
              <a:buFont typeface="Wingdings" panose="05000000000000000000" pitchFamily="2" charset="2"/>
              <a:buChar char="Ø"/>
            </a:pPr>
            <a:endParaRPr lang="lt-LT" sz="1600" noProof="0" dirty="0">
              <a:solidFill>
                <a:srgbClr val="0070C0"/>
              </a:solidFill>
            </a:endParaRPr>
          </a:p>
          <a:p>
            <a:pPr>
              <a:buFont typeface="Wingdings" panose="05000000000000000000" pitchFamily="2" charset="2"/>
              <a:buChar char="Ø"/>
            </a:pPr>
            <a:endParaRPr lang="lt-LT" sz="1600" noProof="0" dirty="0">
              <a:solidFill>
                <a:srgbClr val="0070C0"/>
              </a:solidFill>
            </a:endParaRPr>
          </a:p>
          <a:p>
            <a:pPr marL="388620" indent="-342900">
              <a:buFont typeface="+mj-lt"/>
              <a:buAutoNum type="arabicPeriod" startAt="2"/>
            </a:pPr>
            <a:r>
              <a:rPr lang="lt-LT" sz="1600" b="1" dirty="0">
                <a:solidFill>
                  <a:srgbClr val="FF9900"/>
                </a:solidFill>
              </a:rPr>
              <a:t>Ryšys ir valdymas</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 Išmaniųjų tinklų sąsajos
 Fizinis signalas (laisvos įtampos kontaktas)
 Magistralės/ tinklo ryšio protokolai</a:t>
            </a:r>
            <a:endParaRPr lang="lt-LT" sz="1600" b="1" noProof="0" dirty="0">
              <a:solidFill>
                <a:srgbClr val="0070C0"/>
              </a:solidFill>
            </a:endParaRPr>
          </a:p>
        </p:txBody>
      </p:sp>
      <p:sp>
        <p:nvSpPr>
          <p:cNvPr id="14" name="CuadroTexto 13">
            <a:extLst>
              <a:ext uri="{FF2B5EF4-FFF2-40B4-BE49-F238E27FC236}">
                <a16:creationId xmlns:a16="http://schemas.microsoft.com/office/drawing/2014/main" id="{4E850F4B-8268-1438-61EB-261D47C01785}"/>
              </a:ext>
            </a:extLst>
          </p:cNvPr>
          <p:cNvSpPr txBox="1"/>
          <p:nvPr/>
        </p:nvSpPr>
        <p:spPr>
          <a:xfrm>
            <a:off x="5909187" y="1138435"/>
            <a:ext cx="6096000" cy="369332"/>
          </a:xfrm>
          <a:prstGeom prst="rect">
            <a:avLst/>
          </a:prstGeom>
          <a:noFill/>
        </p:spPr>
        <p:txBody>
          <a:bodyPr wrap="square">
            <a:spAutoFit/>
          </a:bodyPr>
          <a:lstStyle/>
          <a:p>
            <a:pPr marL="45720" indent="0">
              <a:buNone/>
            </a:pPr>
            <a:r>
              <a:rPr lang="lt-LT" b="1" dirty="0">
                <a:solidFill>
                  <a:srgbClr val="FF9900"/>
                </a:solidFill>
              </a:rPr>
              <a:t>Hibridizacija yra ne tik elektrinė, bet ir algoritminė</a:t>
            </a:r>
            <a:endParaRPr lang="lt-LT" sz="1800" b="1" noProof="0" dirty="0">
              <a:solidFill>
                <a:srgbClr val="FF9900"/>
              </a:solidFill>
            </a:endParaRPr>
          </a:p>
        </p:txBody>
      </p:sp>
      <p:sp>
        <p:nvSpPr>
          <p:cNvPr id="15" name="CuadroTexto 14">
            <a:extLst>
              <a:ext uri="{FF2B5EF4-FFF2-40B4-BE49-F238E27FC236}">
                <a16:creationId xmlns:a16="http://schemas.microsoft.com/office/drawing/2014/main" id="{BB8E315E-DC4B-C5EF-1E76-78133F59F4A3}"/>
              </a:ext>
            </a:extLst>
          </p:cNvPr>
          <p:cNvSpPr txBox="1"/>
          <p:nvPr/>
        </p:nvSpPr>
        <p:spPr>
          <a:xfrm>
            <a:off x="3041192" y="5827296"/>
            <a:ext cx="6096000" cy="338554"/>
          </a:xfrm>
          <a:prstGeom prst="rect">
            <a:avLst/>
          </a:prstGeom>
          <a:noFill/>
        </p:spPr>
        <p:txBody>
          <a:bodyPr wrap="square">
            <a:spAutoFit/>
          </a:bodyPr>
          <a:lstStyle/>
          <a:p>
            <a:pPr marL="45720"/>
            <a:r>
              <a:rPr lang="lt-LT" sz="1600" b="1">
                <a:solidFill>
                  <a:srgbClr val="FF9900"/>
                </a:solidFill>
                <a:latin typeface="Corbel"/>
              </a:rPr>
              <a:t>Tikslas:</a:t>
            </a:r>
            <a:endParaRPr lang="lt-LT" sz="1600" b="1" noProof="0" dirty="0">
              <a:solidFill>
                <a:srgbClr val="FF9900"/>
              </a:solidFill>
              <a:latin typeface="Corbel"/>
            </a:endParaRPr>
          </a:p>
        </p:txBody>
      </p:sp>
      <p:sp>
        <p:nvSpPr>
          <p:cNvPr id="16" name="CuadroTexto 15">
            <a:extLst>
              <a:ext uri="{FF2B5EF4-FFF2-40B4-BE49-F238E27FC236}">
                <a16:creationId xmlns:a16="http://schemas.microsoft.com/office/drawing/2014/main" id="{56EB3867-7F43-78F8-EFC1-00EDEBC60FE5}"/>
              </a:ext>
            </a:extLst>
          </p:cNvPr>
          <p:cNvSpPr txBox="1"/>
          <p:nvPr/>
        </p:nvSpPr>
        <p:spPr>
          <a:xfrm>
            <a:off x="4536407" y="5581074"/>
            <a:ext cx="6096000" cy="830997"/>
          </a:xfrm>
          <a:prstGeom prst="rect">
            <a:avLst/>
          </a:prstGeom>
          <a:noFill/>
        </p:spPr>
        <p:txBody>
          <a:bodyPr wrap="square">
            <a:spAutoFit/>
          </a:bodyPr>
          <a:lstStyle/>
          <a:p>
            <a:pPr>
              <a:buFont typeface="Wingdings" panose="05000000000000000000" pitchFamily="2" charset="2"/>
              <a:buChar char="Ø"/>
            </a:pPr>
            <a:r>
              <a:rPr lang="lt-LT" sz="1600">
                <a:solidFill>
                  <a:srgbClr val="0070C0"/>
                </a:solidFill>
                <a:latin typeface="Corbel"/>
              </a:rPr>
              <a:t>Sugerti vietoje pagamintą elektros energiją
 Keisti veikimo nuostatas
 Sumažinti elektros energijos eksportą į tinklą</a:t>
            </a:r>
            <a:endParaRPr lang="lt-LT" sz="1600" noProof="0" dirty="0">
              <a:solidFill>
                <a:srgbClr val="0070C0"/>
              </a:solidFill>
              <a:latin typeface="Corbel"/>
            </a:endParaRPr>
          </a:p>
        </p:txBody>
      </p:sp>
    </p:spTree>
    <p:extLst>
      <p:ext uri="{BB962C8B-B14F-4D97-AF65-F5344CB8AC3E}">
        <p14:creationId xmlns:p14="http://schemas.microsoft.com/office/powerpoint/2010/main" val="25429496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8218B-9970-90D5-15AE-19F754DCEE9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6C1CCCB-0B58-3D32-BE5D-3FCBE33B3C1E}"/>
              </a:ext>
            </a:extLst>
          </p:cNvPr>
          <p:cNvSpPr>
            <a:spLocks noGrp="1"/>
          </p:cNvSpPr>
          <p:nvPr>
            <p:ph type="title"/>
          </p:nvPr>
        </p:nvSpPr>
        <p:spPr>
          <a:xfrm>
            <a:off x="636494" y="373140"/>
            <a:ext cx="10382026" cy="662267"/>
          </a:xfrm>
        </p:spPr>
        <p:txBody>
          <a:bodyPr>
            <a:normAutofit/>
          </a:bodyPr>
          <a:lstStyle/>
          <a:p>
            <a:r>
              <a:rPr lang="lt-LT" sz="3200"/>
              <a:t>21.1 PV integracija</a:t>
            </a:r>
            <a:endParaRPr lang="lt-LT" sz="3200" noProof="0" dirty="0"/>
          </a:p>
        </p:txBody>
      </p:sp>
      <p:pic>
        <p:nvPicPr>
          <p:cNvPr id="4" name="Picture 4" descr="P124#yIS1">
            <a:extLst>
              <a:ext uri="{FF2B5EF4-FFF2-40B4-BE49-F238E27FC236}">
                <a16:creationId xmlns:a16="http://schemas.microsoft.com/office/drawing/2014/main" id="{C2FCAFA9-28FE-0035-1EF5-4EB0A7C1D3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0662" y="3503721"/>
            <a:ext cx="5400040" cy="2985770"/>
          </a:xfrm>
          <a:prstGeom prst="rect">
            <a:avLst/>
          </a:prstGeom>
          <a:noFill/>
          <a:ln>
            <a:noFill/>
          </a:ln>
        </p:spPr>
      </p:pic>
      <p:sp>
        <p:nvSpPr>
          <p:cNvPr id="6" name="CuadroTexto 5">
            <a:extLst>
              <a:ext uri="{FF2B5EF4-FFF2-40B4-BE49-F238E27FC236}">
                <a16:creationId xmlns:a16="http://schemas.microsoft.com/office/drawing/2014/main" id="{4D23D1A4-85C4-B15B-C1DE-3CE847CBB31A}"/>
              </a:ext>
            </a:extLst>
          </p:cNvPr>
          <p:cNvSpPr txBox="1"/>
          <p:nvPr/>
        </p:nvSpPr>
        <p:spPr>
          <a:xfrm>
            <a:off x="7699810" y="4431913"/>
            <a:ext cx="3823596" cy="646331"/>
          </a:xfrm>
          <a:prstGeom prst="rect">
            <a:avLst/>
          </a:prstGeom>
          <a:noFill/>
        </p:spPr>
        <p:txBody>
          <a:bodyPr wrap="square">
            <a:spAutoFit/>
          </a:bodyPr>
          <a:lstStyle/>
          <a:p>
            <a:pPr marL="45720" indent="0">
              <a:buNone/>
            </a:pPr>
            <a:r>
              <a:rPr lang="lt-LT" b="1" dirty="0">
                <a:solidFill>
                  <a:srgbClr val="FF9900"/>
                </a:solidFill>
              </a:rPr>
              <a:t>Šilumos kaupimas dažnai yra ekonomiškiausias sprendinys</a:t>
            </a:r>
            <a:endParaRPr lang="lt-LT" sz="1800" b="1" noProof="0" dirty="0">
              <a:solidFill>
                <a:srgbClr val="FF9900"/>
              </a:solidFill>
            </a:endParaRPr>
          </a:p>
        </p:txBody>
      </p:sp>
      <p:sp>
        <p:nvSpPr>
          <p:cNvPr id="9" name="Marcador de contenido 2">
            <a:extLst>
              <a:ext uri="{FF2B5EF4-FFF2-40B4-BE49-F238E27FC236}">
                <a16:creationId xmlns:a16="http://schemas.microsoft.com/office/drawing/2014/main" id="{C9A711ED-9BFA-46FE-D9DE-038E8BF7D5C6}"/>
              </a:ext>
            </a:extLst>
          </p:cNvPr>
          <p:cNvSpPr txBox="1">
            <a:spLocks/>
          </p:cNvSpPr>
          <p:nvPr/>
        </p:nvSpPr>
        <p:spPr>
          <a:xfrm>
            <a:off x="436116" y="704273"/>
            <a:ext cx="5970785"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Corbel" pitchFamily="34"/>
              <a:buAutoNum type="arabicPeriod"/>
            </a:pPr>
            <a:r>
              <a:rPr lang="lt-LT" sz="1600" b="1" dirty="0">
                <a:solidFill>
                  <a:srgbClr val="FF9900"/>
                </a:solidFill>
              </a:rPr>
              <a:t>Dienos apkrovos neatitikimas</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PV gamybos pikas vidurdienį
 Gyvenamųjų namų paklausos pikas ryte/vakare</a:t>
            </a:r>
          </a:p>
          <a:p>
            <a:pPr>
              <a:buFont typeface="Wingdings" panose="05000000000000000000" pitchFamily="2" charset="2"/>
              <a:buChar char="Ø"/>
            </a:pPr>
            <a:endParaRPr lang="lt-LT" sz="1600" noProof="0" dirty="0">
              <a:solidFill>
                <a:srgbClr val="0070C0"/>
              </a:solidFill>
            </a:endParaRPr>
          </a:p>
          <a:p>
            <a:pPr>
              <a:buFont typeface="Wingdings" panose="05000000000000000000" pitchFamily="2" charset="2"/>
              <a:buChar char="Ø"/>
            </a:pPr>
            <a:endParaRPr lang="lt-LT" sz="1600" noProof="0" dirty="0">
              <a:solidFill>
                <a:srgbClr val="0070C0"/>
              </a:solidFill>
            </a:endParaRPr>
          </a:p>
          <a:p>
            <a:pPr marL="388620" indent="-342900">
              <a:buFont typeface="+mj-lt"/>
              <a:buAutoNum type="arabicPeriod" startAt="2"/>
            </a:pPr>
            <a:r>
              <a:rPr lang="lt-LT" sz="1600" b="1" dirty="0">
                <a:solidFill>
                  <a:srgbClr val="FF9900"/>
                </a:solidFill>
              </a:rPr>
              <a:t>Sezoniškumas</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 Vasara: vėsinimo poreikis atitinka fotovoltinės energijos gamybą
 Žiema: šildymo poreikis prastai suderintas su PV piku</a:t>
            </a:r>
            <a:endParaRPr lang="lt-LT" sz="1600" b="1" noProof="0" dirty="0">
              <a:solidFill>
                <a:srgbClr val="0070C0"/>
              </a:solidFill>
            </a:endParaRPr>
          </a:p>
        </p:txBody>
      </p:sp>
      <p:sp>
        <p:nvSpPr>
          <p:cNvPr id="11" name="Marcador de contenido 2">
            <a:extLst>
              <a:ext uri="{FF2B5EF4-FFF2-40B4-BE49-F238E27FC236}">
                <a16:creationId xmlns:a16="http://schemas.microsoft.com/office/drawing/2014/main" id="{C9671A42-68F6-866C-7607-B439E7F0A036}"/>
              </a:ext>
            </a:extLst>
          </p:cNvPr>
          <p:cNvSpPr txBox="1">
            <a:spLocks/>
          </p:cNvSpPr>
          <p:nvPr/>
        </p:nvSpPr>
        <p:spPr>
          <a:xfrm>
            <a:off x="6236138" y="704274"/>
            <a:ext cx="4953146" cy="3505986"/>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mj-lt"/>
              <a:buAutoNum type="arabicPeriod" startAt="3"/>
            </a:pPr>
            <a:r>
              <a:rPr lang="lt-LT" sz="1600" b="1" dirty="0">
                <a:solidFill>
                  <a:srgbClr val="FF9900"/>
                </a:solidFill>
              </a:rPr>
              <a:t>Kaupimo vaidmuo</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Be kaupimo:</a:t>
            </a:r>
            <a:endParaRPr lang="lt-LT" sz="1600" noProof="0" dirty="0">
              <a:solidFill>
                <a:srgbClr val="0070C0"/>
              </a:solidFill>
            </a:endParaRPr>
          </a:p>
          <a:p>
            <a:pPr lvl="1">
              <a:buFont typeface="Wingdings" panose="05000000000000000000" pitchFamily="2" charset="2"/>
              <a:buChar char="Ø"/>
            </a:pPr>
            <a:r>
              <a:rPr lang="lt-LT" sz="1400" dirty="0">
                <a:solidFill>
                  <a:srgbClr val="0070C0"/>
                </a:solidFill>
              </a:rPr>
              <a:t>Į tinklą tiekiamos elektros energijos perteklius
Ribotas vartojimas savo reikmėms</a:t>
            </a:r>
          </a:p>
          <a:p>
            <a:pPr lvl="1">
              <a:buFont typeface="Wingdings" panose="05000000000000000000" pitchFamily="2" charset="2"/>
              <a:buChar char="Ø"/>
            </a:pPr>
            <a:endParaRPr lang="lt-LT" sz="1600" noProof="0" dirty="0">
              <a:solidFill>
                <a:srgbClr val="0070C0"/>
              </a:solidFill>
            </a:endParaRPr>
          </a:p>
          <a:p>
            <a:pPr>
              <a:buFont typeface="Wingdings" panose="05000000000000000000" pitchFamily="2" charset="2"/>
              <a:buChar char="Ø"/>
            </a:pPr>
            <a:r>
              <a:rPr lang="lt-LT" sz="1600" dirty="0">
                <a:solidFill>
                  <a:srgbClr val="0070C0"/>
                </a:solidFill>
              </a:rPr>
              <a:t>Su kaupimu</a:t>
            </a:r>
            <a:r>
              <a:rPr lang="lt-LT" sz="1600" noProof="0" dirty="0">
                <a:solidFill>
                  <a:srgbClr val="0070C0"/>
                </a:solidFill>
              </a:rPr>
              <a:t>:</a:t>
            </a:r>
          </a:p>
          <a:p>
            <a:pPr lvl="1">
              <a:buFont typeface="Wingdings" panose="05000000000000000000" pitchFamily="2" charset="2"/>
              <a:buChar char="Ø"/>
            </a:pPr>
            <a:r>
              <a:rPr lang="lt-LT" sz="1400" dirty="0">
                <a:solidFill>
                  <a:srgbClr val="0070C0"/>
                </a:solidFill>
              </a:rPr>
              <a:t>Baterijos → elektros kaupimas
Šilumos akumuliacija → karšto vandens/akumuliaciniai rezervuarai
Pastato šiluminė inercija → paklausos lankstumas</a:t>
            </a:r>
            <a:endParaRPr lang="lt-LT" sz="1600" b="1" noProof="0" dirty="0">
              <a:solidFill>
                <a:srgbClr val="0070C0"/>
              </a:solidFill>
            </a:endParaRPr>
          </a:p>
        </p:txBody>
      </p:sp>
    </p:spTree>
    <p:extLst>
      <p:ext uri="{BB962C8B-B14F-4D97-AF65-F5344CB8AC3E}">
        <p14:creationId xmlns:p14="http://schemas.microsoft.com/office/powerpoint/2010/main" val="29416545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905E4-CAA3-526D-29FB-3D6799D0687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A7C2213-4A82-4E4B-F4DB-7F97A6117ED4}"/>
              </a:ext>
            </a:extLst>
          </p:cNvPr>
          <p:cNvSpPr>
            <a:spLocks noGrp="1"/>
          </p:cNvSpPr>
          <p:nvPr>
            <p:ph type="title"/>
          </p:nvPr>
        </p:nvSpPr>
        <p:spPr>
          <a:xfrm>
            <a:off x="636494" y="373140"/>
            <a:ext cx="10382026" cy="662267"/>
          </a:xfrm>
        </p:spPr>
        <p:txBody>
          <a:bodyPr>
            <a:normAutofit/>
          </a:bodyPr>
          <a:lstStyle/>
          <a:p>
            <a:r>
              <a:rPr lang="lt-LT" sz="3200" dirty="0"/>
              <a:t>21.2 Saulės šilumos integracija</a:t>
            </a:r>
            <a:endParaRPr lang="lt-LT" sz="3200" noProof="0" dirty="0"/>
          </a:p>
        </p:txBody>
      </p:sp>
      <p:pic>
        <p:nvPicPr>
          <p:cNvPr id="3" name="Picture 3" descr="P248#yIS1">
            <a:extLst>
              <a:ext uri="{FF2B5EF4-FFF2-40B4-BE49-F238E27FC236}">
                <a16:creationId xmlns:a16="http://schemas.microsoft.com/office/drawing/2014/main" id="{15963023-A5CA-C157-2EE5-A3041AFCEA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350" y="1449382"/>
            <a:ext cx="6339728" cy="3565070"/>
          </a:xfrm>
          <a:prstGeom prst="rect">
            <a:avLst/>
          </a:prstGeom>
          <a:noFill/>
        </p:spPr>
      </p:pic>
      <p:sp>
        <p:nvSpPr>
          <p:cNvPr id="7" name="CuadroTexto 6">
            <a:extLst>
              <a:ext uri="{FF2B5EF4-FFF2-40B4-BE49-F238E27FC236}">
                <a16:creationId xmlns:a16="http://schemas.microsoft.com/office/drawing/2014/main" id="{283ED32E-870D-663C-0888-F16D256B78F7}"/>
              </a:ext>
            </a:extLst>
          </p:cNvPr>
          <p:cNvSpPr txBox="1"/>
          <p:nvPr/>
        </p:nvSpPr>
        <p:spPr>
          <a:xfrm>
            <a:off x="3557146" y="5417990"/>
            <a:ext cx="7110854" cy="369332"/>
          </a:xfrm>
          <a:prstGeom prst="rect">
            <a:avLst/>
          </a:prstGeom>
          <a:noFill/>
        </p:spPr>
        <p:txBody>
          <a:bodyPr wrap="square">
            <a:spAutoFit/>
          </a:bodyPr>
          <a:lstStyle/>
          <a:p>
            <a:pPr marL="45720" indent="0">
              <a:buNone/>
            </a:pPr>
            <a:r>
              <a:rPr lang="lt-LT" b="1">
                <a:solidFill>
                  <a:srgbClr val="FF9900"/>
                </a:solidFill>
                <a:latin typeface="Corbel" panose="020B0503020204020204" pitchFamily="34" charset="0"/>
              </a:rPr>
              <a:t>Saulės energija sumažina kompresoriaus veikimo laiką</a:t>
            </a:r>
            <a:endParaRPr lang="lt-LT" sz="1800" b="1" noProof="0" dirty="0">
              <a:solidFill>
                <a:srgbClr val="FF9900"/>
              </a:solidFill>
              <a:latin typeface="Corbel" panose="020B0503020204020204" pitchFamily="34" charset="0"/>
            </a:endParaRPr>
          </a:p>
        </p:txBody>
      </p:sp>
      <p:sp>
        <p:nvSpPr>
          <p:cNvPr id="8" name="Marcador de contenido 2">
            <a:extLst>
              <a:ext uri="{FF2B5EF4-FFF2-40B4-BE49-F238E27FC236}">
                <a16:creationId xmlns:a16="http://schemas.microsoft.com/office/drawing/2014/main" id="{A8B16BAC-C387-645D-5708-EBFE5FE42B55}"/>
              </a:ext>
            </a:extLst>
          </p:cNvPr>
          <p:cNvSpPr txBox="1">
            <a:spLocks/>
          </p:cNvSpPr>
          <p:nvPr/>
        </p:nvSpPr>
        <p:spPr>
          <a:xfrm>
            <a:off x="436116" y="704273"/>
            <a:ext cx="5970785"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Corbel" pitchFamily="34"/>
              <a:buAutoNum type="arabicPeriod"/>
            </a:pPr>
            <a:r>
              <a:rPr lang="lt-LT" sz="1600" b="1" dirty="0">
                <a:solidFill>
                  <a:srgbClr val="FF9900"/>
                </a:solidFill>
              </a:rPr>
              <a:t>Sistemos architektūra</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Saulės kolektoriai užkrauna šiluminę saugyklą
Šilumos siurblys teikia papildomą šilumą
Tipinė saugykla: 100–300 l vienam būstui</a:t>
            </a:r>
          </a:p>
          <a:p>
            <a:pPr>
              <a:buFont typeface="Wingdings" panose="05000000000000000000" pitchFamily="2" charset="2"/>
              <a:buChar char="Ø"/>
            </a:pPr>
            <a:endParaRPr lang="lt-LT" sz="1600" noProof="0" dirty="0">
              <a:solidFill>
                <a:srgbClr val="0070C0"/>
              </a:solidFill>
            </a:endParaRPr>
          </a:p>
          <a:p>
            <a:pPr marL="388620" indent="-342900">
              <a:buFont typeface="+mj-lt"/>
              <a:buAutoNum type="arabicPeriod" startAt="2"/>
            </a:pPr>
            <a:r>
              <a:rPr lang="lt-LT" sz="1600" b="1" dirty="0">
                <a:solidFill>
                  <a:srgbClr val="FF9900"/>
                </a:solidFill>
              </a:rPr>
              <a:t>Kaupimo konfigūracijos</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Vienos temperatūros rezervuaras</a:t>
            </a:r>
            <a:endParaRPr lang="lt-LT" sz="1600" noProof="0" dirty="0">
              <a:solidFill>
                <a:srgbClr val="0070C0"/>
              </a:solidFill>
            </a:endParaRPr>
          </a:p>
          <a:p>
            <a:pPr>
              <a:buFont typeface="Wingdings" panose="05000000000000000000" pitchFamily="2" charset="2"/>
              <a:buChar char="Ø"/>
            </a:pPr>
            <a:r>
              <a:rPr lang="lt-LT" sz="1600" dirty="0">
                <a:solidFill>
                  <a:srgbClr val="0070C0"/>
                </a:solidFill>
              </a:rPr>
              <a:t>Dviejų T lygių saugykla</a:t>
            </a:r>
            <a:r>
              <a:rPr lang="lt-LT" sz="1600" noProof="0" dirty="0">
                <a:solidFill>
                  <a:srgbClr val="0070C0"/>
                </a:solidFill>
              </a:rPr>
              <a:t>:</a:t>
            </a:r>
          </a:p>
          <a:p>
            <a:pPr lvl="1">
              <a:buFont typeface="Wingdings" panose="05000000000000000000" pitchFamily="2" charset="2"/>
              <a:buChar char="Ø"/>
            </a:pPr>
            <a:r>
              <a:rPr lang="lt-LT" sz="1400" dirty="0">
                <a:solidFill>
                  <a:srgbClr val="0070C0"/>
                </a:solidFill>
              </a:rPr>
              <a:t>Aukšta temperatūra (karštas vanduo)</a:t>
            </a:r>
          </a:p>
          <a:p>
            <a:pPr lvl="1">
              <a:buFont typeface="Wingdings" panose="05000000000000000000" pitchFamily="2" charset="2"/>
              <a:buChar char="Ø"/>
            </a:pPr>
            <a:r>
              <a:rPr lang="lt-LT" sz="1400" dirty="0">
                <a:solidFill>
                  <a:srgbClr val="0070C0"/>
                </a:solidFill>
              </a:rPr>
              <a:t>Žema temperatūra (patalpų šildymas)</a:t>
            </a:r>
            <a:endParaRPr lang="lt-LT" sz="1600" b="1" noProof="0" dirty="0">
              <a:solidFill>
                <a:srgbClr val="0070C0"/>
              </a:solidFill>
            </a:endParaRPr>
          </a:p>
        </p:txBody>
      </p:sp>
    </p:spTree>
    <p:extLst>
      <p:ext uri="{BB962C8B-B14F-4D97-AF65-F5344CB8AC3E}">
        <p14:creationId xmlns:p14="http://schemas.microsoft.com/office/powerpoint/2010/main" val="786332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BADF6-21DA-33E8-1F83-C704804F7FA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4ACAEC1-F269-99DF-24B1-F6216D431E2A}"/>
              </a:ext>
            </a:extLst>
          </p:cNvPr>
          <p:cNvSpPr>
            <a:spLocks noGrp="1"/>
          </p:cNvSpPr>
          <p:nvPr>
            <p:ph type="title"/>
          </p:nvPr>
        </p:nvSpPr>
        <p:spPr>
          <a:xfrm>
            <a:off x="636494" y="373140"/>
            <a:ext cx="10382026" cy="662267"/>
          </a:xfrm>
        </p:spPr>
        <p:txBody>
          <a:bodyPr>
            <a:normAutofit/>
          </a:bodyPr>
          <a:lstStyle/>
          <a:p>
            <a:r>
              <a:rPr lang="lt-LT" sz="3200"/>
              <a:t>21.2 Saulės šiluminė integracija</a:t>
            </a:r>
            <a:endParaRPr lang="lt-LT" sz="3200" noProof="0" dirty="0"/>
          </a:p>
        </p:txBody>
      </p:sp>
      <p:sp>
        <p:nvSpPr>
          <p:cNvPr id="4" name="CuadroTexto 3">
            <a:extLst>
              <a:ext uri="{FF2B5EF4-FFF2-40B4-BE49-F238E27FC236}">
                <a16:creationId xmlns:a16="http://schemas.microsoft.com/office/drawing/2014/main" id="{25A7BA9B-2DA0-B380-E9F7-2CE5ACD260A2}"/>
              </a:ext>
            </a:extLst>
          </p:cNvPr>
          <p:cNvSpPr txBox="1"/>
          <p:nvPr/>
        </p:nvSpPr>
        <p:spPr>
          <a:xfrm>
            <a:off x="1224951" y="4893578"/>
            <a:ext cx="9793569" cy="369332"/>
          </a:xfrm>
          <a:prstGeom prst="rect">
            <a:avLst/>
          </a:prstGeom>
          <a:noFill/>
        </p:spPr>
        <p:txBody>
          <a:bodyPr wrap="square">
            <a:spAutoFit/>
          </a:bodyPr>
          <a:lstStyle/>
          <a:p>
            <a:pPr marL="45720" indent="0">
              <a:buNone/>
            </a:pPr>
            <a:r>
              <a:rPr lang="lt-LT" b="1" dirty="0">
                <a:solidFill>
                  <a:srgbClr val="FF9900"/>
                </a:solidFill>
                <a:latin typeface="Corbel" panose="020B0503020204020204" pitchFamily="34" charset="0"/>
              </a:rPr>
              <a:t>Hibridinėms sistemoms reikalingas koordinuotas valdymas, o ne nepriklausomos posistemės.</a:t>
            </a:r>
            <a:endParaRPr lang="lt-LT" sz="1800" b="1" noProof="0" dirty="0">
              <a:solidFill>
                <a:srgbClr val="FF9900"/>
              </a:solidFill>
              <a:latin typeface="Corbel" panose="020B0503020204020204" pitchFamily="34" charset="0"/>
            </a:endParaRPr>
          </a:p>
        </p:txBody>
      </p:sp>
      <p:sp>
        <p:nvSpPr>
          <p:cNvPr id="5" name="Marcador de contenido 2">
            <a:extLst>
              <a:ext uri="{FF2B5EF4-FFF2-40B4-BE49-F238E27FC236}">
                <a16:creationId xmlns:a16="http://schemas.microsoft.com/office/drawing/2014/main" id="{BDE2733C-2483-FD3C-326D-C78018BB7D8F}"/>
              </a:ext>
            </a:extLst>
          </p:cNvPr>
          <p:cNvSpPr txBox="1">
            <a:spLocks/>
          </p:cNvSpPr>
          <p:nvPr/>
        </p:nvSpPr>
        <p:spPr>
          <a:xfrm>
            <a:off x="436116" y="704273"/>
            <a:ext cx="5970785"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Corbel" pitchFamily="34"/>
              <a:buAutoNum type="arabicPeriod"/>
            </a:pPr>
            <a:r>
              <a:rPr lang="lt-LT" sz="1600" b="1" dirty="0">
                <a:solidFill>
                  <a:srgbClr val="FF9900"/>
                </a:solidFill>
              </a:rPr>
              <a:t>Valdymo hierarchija</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1. Lyginama kolektoriaus ir rezervuaro temperatūros
2. Jei </a:t>
            </a:r>
            <a:r>
              <a:rPr lang="el-GR" sz="1600" dirty="0">
                <a:solidFill>
                  <a:srgbClr val="0070C0"/>
                </a:solidFill>
              </a:rPr>
              <a:t>Δ</a:t>
            </a:r>
            <a:r>
              <a:rPr lang="lt-LT" sz="1600" dirty="0">
                <a:solidFill>
                  <a:srgbClr val="0070C0"/>
                </a:solidFill>
              </a:rPr>
              <a:t>T ≥ 7 °C → akumuliuojama saulės šilumos energija
3. Jei rezervuare temperatūra mažesnė už nustatytą vertę → įjungiamas  šilumos siurblys</a:t>
            </a:r>
          </a:p>
          <a:p>
            <a:pPr>
              <a:buFont typeface="Wingdings" panose="05000000000000000000" pitchFamily="2" charset="2"/>
              <a:buChar char="Ø"/>
            </a:pPr>
            <a:endParaRPr lang="lt-LT" sz="1600" noProof="0" dirty="0">
              <a:solidFill>
                <a:srgbClr val="0070C0"/>
              </a:solidFill>
            </a:endParaRPr>
          </a:p>
          <a:p>
            <a:pPr marL="388620" indent="-342900">
              <a:buFont typeface="+mj-lt"/>
              <a:buAutoNum type="arabicPeriod" startAt="2"/>
            </a:pPr>
            <a:r>
              <a:rPr lang="lt-LT" sz="1600" b="1" dirty="0">
                <a:solidFill>
                  <a:srgbClr val="FF9900"/>
                </a:solidFill>
              </a:rPr>
              <a:t>Paklausos prioritetų nustatymas</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Karšto vandens poreikis paprastai turi pirmenybę
Šildymas palaikomas, kai nepakanka saulės energijos</a:t>
            </a:r>
            <a:endParaRPr lang="lt-LT" sz="1600" b="1" noProof="0" dirty="0">
              <a:solidFill>
                <a:srgbClr val="0070C0"/>
              </a:solidFill>
            </a:endParaRPr>
          </a:p>
        </p:txBody>
      </p:sp>
      <p:sp>
        <p:nvSpPr>
          <p:cNvPr id="6" name="Marcador de contenido 2">
            <a:extLst>
              <a:ext uri="{FF2B5EF4-FFF2-40B4-BE49-F238E27FC236}">
                <a16:creationId xmlns:a16="http://schemas.microsoft.com/office/drawing/2014/main" id="{5B95D05A-380E-1C96-3F00-C42989F42968}"/>
              </a:ext>
            </a:extLst>
          </p:cNvPr>
          <p:cNvSpPr txBox="1">
            <a:spLocks/>
          </p:cNvSpPr>
          <p:nvPr/>
        </p:nvSpPr>
        <p:spPr>
          <a:xfrm>
            <a:off x="6255803" y="704273"/>
            <a:ext cx="4953146"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mj-lt"/>
              <a:buAutoNum type="arabicPeriod" startAt="3"/>
            </a:pPr>
            <a:r>
              <a:rPr lang="lt-LT" sz="1600" b="1" dirty="0">
                <a:solidFill>
                  <a:srgbClr val="FF9900"/>
                </a:solidFill>
              </a:rPr>
              <a:t>Dizaino rekomendacijos </a:t>
            </a:r>
            <a:endParaRPr lang="lt-LT" sz="1600" noProof="0" dirty="0">
              <a:solidFill>
                <a:srgbClr val="0070C0"/>
              </a:solidFill>
            </a:endParaRPr>
          </a:p>
          <a:p>
            <a:pPr>
              <a:buFont typeface="Wingdings" panose="05000000000000000000" pitchFamily="2" charset="2"/>
              <a:buChar char="Ø"/>
            </a:pPr>
            <a:r>
              <a:rPr lang="lt-LT" sz="1600" dirty="0">
                <a:solidFill>
                  <a:srgbClr val="0070C0"/>
                </a:solidFill>
              </a:rPr>
              <a:t>Vengti PV sistemų pervertinimo (per didelės galios)
 Suderinti šilumos siurblio galią su šilumos poreikiu
 Subalansuoti įrengimo kaštus ir sau vartojimo rodiklį</a:t>
            </a:r>
            <a:endParaRPr lang="lt-LT" sz="1600" b="1" noProof="0" dirty="0">
              <a:solidFill>
                <a:srgbClr val="0070C0"/>
              </a:solidFill>
            </a:endParaRPr>
          </a:p>
        </p:txBody>
      </p:sp>
    </p:spTree>
    <p:extLst>
      <p:ext uri="{BB962C8B-B14F-4D97-AF65-F5344CB8AC3E}">
        <p14:creationId xmlns:p14="http://schemas.microsoft.com/office/powerpoint/2010/main" val="4217188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EA6E2E-6FEC-6EC7-55F9-87F763720A19}"/>
              </a:ext>
            </a:extLst>
          </p:cNvPr>
          <p:cNvSpPr>
            <a:spLocks noGrp="1"/>
          </p:cNvSpPr>
          <p:nvPr>
            <p:ph type="title"/>
          </p:nvPr>
        </p:nvSpPr>
        <p:spPr>
          <a:xfrm>
            <a:off x="933452" y="497440"/>
            <a:ext cx="10736932" cy="734785"/>
          </a:xfrm>
        </p:spPr>
        <p:txBody>
          <a:bodyPr/>
          <a:lstStyle/>
          <a:p>
            <a:r>
              <a:rPr lang="lt-LT" sz="3200" noProof="0" dirty="0"/>
              <a:t>14.1 Įvadas</a:t>
            </a:r>
          </a:p>
        </p:txBody>
      </p:sp>
      <p:sp>
        <p:nvSpPr>
          <p:cNvPr id="4" name="Marcador de texto 3">
            <a:extLst>
              <a:ext uri="{FF2B5EF4-FFF2-40B4-BE49-F238E27FC236}">
                <a16:creationId xmlns:a16="http://schemas.microsoft.com/office/drawing/2014/main" id="{74656231-2906-63EA-A18D-5A5A3A3150DA}"/>
              </a:ext>
            </a:extLst>
          </p:cNvPr>
          <p:cNvSpPr>
            <a:spLocks noGrp="1"/>
          </p:cNvSpPr>
          <p:nvPr>
            <p:ph type="body" idx="2"/>
          </p:nvPr>
        </p:nvSpPr>
        <p:spPr>
          <a:xfrm>
            <a:off x="759126" y="1387929"/>
            <a:ext cx="4281504" cy="4351565"/>
          </a:xfrm>
        </p:spPr>
        <p:txBody>
          <a:bodyPr>
            <a:noAutofit/>
          </a:bodyPr>
          <a:lstStyle/>
          <a:p>
            <a:pPr algn="just"/>
            <a:r>
              <a:rPr lang="lt-LT" sz="1500" b="1" noProof="0" dirty="0">
                <a:solidFill>
                  <a:schemeClr val="accent5">
                    <a:lumMod val="75000"/>
                  </a:schemeClr>
                </a:solidFill>
              </a:rPr>
              <a:t>Reglamentas EN14511 – COP ir EER vertės
</a:t>
            </a:r>
            <a:r>
              <a:rPr lang="lt-LT" sz="1500" noProof="0" dirty="0">
                <a:solidFill>
                  <a:schemeClr val="accent5">
                    <a:lumMod val="75000"/>
                  </a:schemeClr>
                </a:solidFill>
              </a:rPr>
              <a:t>COP ir EER vertės labai priklauso nuo darbinės temperatūros, srauto greičio ir apkrovos lygių. Siekiant užtikrinti skirtingų gaminių palyginamumą, Europos standartas EN 14511 apibrėžia konkrečias vertinimo sąlygas, kuriomis turi būti testuojami šilumos siurbliai. Šios standartizuotos sąlygos nurodo fiksuotas šilumos šaltinio ir kaupiklio temperatūras, taip pat srautus ir drėgmės sąlygas, jei reikia. 
Šiomis sąlygomis gautas našumas, galia ir COP arba EER pateikiama gamintojų kataloguose ir tai atspindi rodiklius tipinėmis eksploatavimo sąlygomis. 
</a:t>
            </a:r>
            <a:r>
              <a:rPr lang="lt-LT" sz="1500" u="sng" noProof="0" dirty="0">
                <a:solidFill>
                  <a:schemeClr val="accent5">
                    <a:lumMod val="75000"/>
                  </a:schemeClr>
                </a:solidFill>
              </a:rPr>
              <a:t>Pastaba</a:t>
            </a:r>
            <a:r>
              <a:rPr lang="lt-LT" sz="1500" noProof="0" dirty="0">
                <a:solidFill>
                  <a:schemeClr val="accent5">
                    <a:lumMod val="75000"/>
                  </a:schemeClr>
                </a:solidFill>
              </a:rPr>
              <a:t>, įvertintos vertės neapibūdina eksploatacinių charakteristikų ekstremaliomis ar kintančiomis realiomis sąlygomis.</a:t>
            </a:r>
          </a:p>
        </p:txBody>
      </p:sp>
      <p:pic>
        <p:nvPicPr>
          <p:cNvPr id="5" name="Imagen 4">
            <a:extLst>
              <a:ext uri="{FF2B5EF4-FFF2-40B4-BE49-F238E27FC236}">
                <a16:creationId xmlns:a16="http://schemas.microsoft.com/office/drawing/2014/main" id="{0E24E4D5-CCD6-8AB0-E3E2-843230B08FC1}"/>
              </a:ext>
            </a:extLst>
          </p:cNvPr>
          <p:cNvPicPr>
            <a:picLocks noChangeAspect="1"/>
          </p:cNvPicPr>
          <p:nvPr/>
        </p:nvPicPr>
        <p:blipFill>
          <a:blip r:embed="rId2"/>
          <a:stretch>
            <a:fillRect/>
          </a:stretch>
        </p:blipFill>
        <p:spPr>
          <a:xfrm>
            <a:off x="5460728" y="3633272"/>
            <a:ext cx="5871299" cy="1768463"/>
          </a:xfrm>
          <a:prstGeom prst="rect">
            <a:avLst/>
          </a:prstGeom>
        </p:spPr>
      </p:pic>
      <p:sp>
        <p:nvSpPr>
          <p:cNvPr id="6" name="Marcador de texto 3">
            <a:extLst>
              <a:ext uri="{FF2B5EF4-FFF2-40B4-BE49-F238E27FC236}">
                <a16:creationId xmlns:a16="http://schemas.microsoft.com/office/drawing/2014/main" id="{04FCB289-B96D-FC4B-C2F0-B6978C39DC98}"/>
              </a:ext>
            </a:extLst>
          </p:cNvPr>
          <p:cNvSpPr txBox="1">
            <a:spLocks/>
          </p:cNvSpPr>
          <p:nvPr/>
        </p:nvSpPr>
        <p:spPr>
          <a:xfrm>
            <a:off x="5387249" y="1474001"/>
            <a:ext cx="5871299" cy="370114"/>
          </a:xfrm>
          <a:prstGeom prst="rect">
            <a:avLst/>
          </a:prstGeom>
          <a:noFill/>
          <a:ln>
            <a:noFill/>
          </a:ln>
        </p:spPr>
        <p:txBody>
          <a:bodyPr vert="horz" wrap="square" lIns="91440" tIns="45720" rIns="91440" bIns="45720" anchor="t" anchorCtr="0" compatLnSpc="1">
            <a:normAutofit fontScale="92500"/>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b="1" noProof="0" dirty="0">
                <a:solidFill>
                  <a:srgbClr val="FF9900"/>
                </a:solidFill>
              </a:rPr>
              <a:t>Pavyzdys: </a:t>
            </a:r>
            <a:r>
              <a:rPr lang="lt-LT" noProof="0" dirty="0">
                <a:solidFill>
                  <a:srgbClr val="FF9900"/>
                </a:solidFill>
              </a:rPr>
              <a:t>šilumos siurblių oras-oras rodikliai bazinėmis sąlygomis</a:t>
            </a:r>
          </a:p>
        </p:txBody>
      </p:sp>
      <p:sp>
        <p:nvSpPr>
          <p:cNvPr id="8" name="Marcador de texto 3">
            <a:extLst>
              <a:ext uri="{FF2B5EF4-FFF2-40B4-BE49-F238E27FC236}">
                <a16:creationId xmlns:a16="http://schemas.microsoft.com/office/drawing/2014/main" id="{BA7704A8-73B2-C211-0882-71DEC712FC52}"/>
              </a:ext>
            </a:extLst>
          </p:cNvPr>
          <p:cNvSpPr txBox="1">
            <a:spLocks/>
          </p:cNvSpPr>
          <p:nvPr/>
        </p:nvSpPr>
        <p:spPr>
          <a:xfrm>
            <a:off x="5460728" y="3243943"/>
            <a:ext cx="6295843" cy="370114"/>
          </a:xfrm>
          <a:prstGeom prst="rect">
            <a:avLst/>
          </a:prstGeom>
          <a:noFill/>
          <a:ln>
            <a:noFill/>
          </a:ln>
        </p:spPr>
        <p:txBody>
          <a:bodyPr vert="horz" wrap="square" lIns="91440" tIns="45720" rIns="91440" bIns="45720" anchor="t" anchorCtr="0" compatLnSpc="1">
            <a:normAutofit fontScale="92500"/>
          </a:bodyPr>
          <a:lstStyle>
            <a:lvl1pPr marL="0" marR="0" lvl="0" indent="0" algn="l" defTabSz="914400" rtl="0" eaLnBrk="1" fontAlgn="auto" hangingPunct="1">
              <a:lnSpc>
                <a:spcPct val="100000"/>
              </a:lnSpc>
              <a:spcBef>
                <a:spcPts val="1000"/>
              </a:spcBef>
              <a:spcAft>
                <a:spcPts val="0"/>
              </a:spcAft>
              <a:buClr>
                <a:srgbClr val="9FC3E1"/>
              </a:buClr>
              <a:buSzPct val="80000"/>
              <a:buFont typeface="Corbel" pitchFamily="34"/>
              <a:buNone/>
              <a:tabLst/>
              <a:defRPr lang="el-GR" sz="17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b="1" noProof="0" dirty="0">
                <a:solidFill>
                  <a:srgbClr val="FF9900"/>
                </a:solidFill>
              </a:rPr>
              <a:t>Pavyzdys: </a:t>
            </a:r>
            <a:r>
              <a:rPr lang="lt-LT" noProof="0" dirty="0">
                <a:solidFill>
                  <a:srgbClr val="FF9900"/>
                </a:solidFill>
              </a:rPr>
              <a:t>šilumos siurblių oras-vanduo </a:t>
            </a:r>
            <a:r>
              <a:rPr lang="lt-LT" dirty="0">
                <a:solidFill>
                  <a:srgbClr val="FF9900"/>
                </a:solidFill>
              </a:rPr>
              <a:t>rodikliai bazinėmis sąlygomis</a:t>
            </a:r>
            <a:endParaRPr lang="lt-LT" b="1" noProof="0" dirty="0">
              <a:solidFill>
                <a:srgbClr val="FF9900"/>
              </a:solidFill>
            </a:endParaRPr>
          </a:p>
        </p:txBody>
      </p:sp>
      <p:pic>
        <p:nvPicPr>
          <p:cNvPr id="11" name="Imagen 10">
            <a:extLst>
              <a:ext uri="{FF2B5EF4-FFF2-40B4-BE49-F238E27FC236}">
                <a16:creationId xmlns:a16="http://schemas.microsoft.com/office/drawing/2014/main" id="{31DF3378-D079-9835-B7E9-B6369149EDBB}"/>
              </a:ext>
            </a:extLst>
          </p:cNvPr>
          <p:cNvPicPr>
            <a:picLocks noChangeAspect="1"/>
          </p:cNvPicPr>
          <p:nvPr/>
        </p:nvPicPr>
        <p:blipFill>
          <a:blip r:embed="rId3"/>
          <a:stretch>
            <a:fillRect/>
          </a:stretch>
        </p:blipFill>
        <p:spPr>
          <a:xfrm>
            <a:off x="5379855" y="1818065"/>
            <a:ext cx="5878693" cy="1138101"/>
          </a:xfrm>
          <a:prstGeom prst="rect">
            <a:avLst/>
          </a:prstGeom>
        </p:spPr>
      </p:pic>
    </p:spTree>
    <p:extLst>
      <p:ext uri="{BB962C8B-B14F-4D97-AF65-F5344CB8AC3E}">
        <p14:creationId xmlns:p14="http://schemas.microsoft.com/office/powerpoint/2010/main" val="25086766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F4AC5-164E-B9EC-3D38-B784D97A1E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A7FA4-66C5-26D9-09A4-A2B0FDED98B8}"/>
              </a:ext>
            </a:extLst>
          </p:cNvPr>
          <p:cNvSpPr>
            <a:spLocks noGrp="1"/>
          </p:cNvSpPr>
          <p:nvPr>
            <p:ph type="title"/>
          </p:nvPr>
        </p:nvSpPr>
        <p:spPr/>
        <p:txBody>
          <a:bodyPr/>
          <a:lstStyle/>
          <a:p>
            <a:r>
              <a:rPr lang="lt-LT" dirty="0"/>
              <a:t>22 užsiėmimas</a:t>
            </a:r>
            <a:endParaRPr lang="lt-LT" noProof="0" dirty="0"/>
          </a:p>
        </p:txBody>
      </p:sp>
      <p:sp>
        <p:nvSpPr>
          <p:cNvPr id="3" name="Text Placeholder 2">
            <a:extLst>
              <a:ext uri="{FF2B5EF4-FFF2-40B4-BE49-F238E27FC236}">
                <a16:creationId xmlns:a16="http://schemas.microsoft.com/office/drawing/2014/main" id="{E62F77B4-3326-E477-A75D-B5771E5C0904}"/>
              </a:ext>
            </a:extLst>
          </p:cNvPr>
          <p:cNvSpPr>
            <a:spLocks noGrp="1"/>
          </p:cNvSpPr>
          <p:nvPr>
            <p:ph type="body" idx="1"/>
          </p:nvPr>
        </p:nvSpPr>
        <p:spPr/>
        <p:txBody>
          <a:bodyPr/>
          <a:lstStyle/>
          <a:p>
            <a:r>
              <a:rPr lang="lt-LT"/>
              <a:t>Geoterminės sistemos</a:t>
            </a:r>
            <a:endParaRPr lang="lt-LT" noProof="0" dirty="0"/>
          </a:p>
        </p:txBody>
      </p:sp>
    </p:spTree>
    <p:extLst>
      <p:ext uri="{BB962C8B-B14F-4D97-AF65-F5344CB8AC3E}">
        <p14:creationId xmlns:p14="http://schemas.microsoft.com/office/powerpoint/2010/main" val="31320258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18F19-9F17-9E20-6ED6-3F83B4C58E4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7E3D1CC-8A64-B750-3547-62101B2824FA}"/>
              </a:ext>
            </a:extLst>
          </p:cNvPr>
          <p:cNvSpPr>
            <a:spLocks noGrp="1"/>
          </p:cNvSpPr>
          <p:nvPr>
            <p:ph type="title"/>
          </p:nvPr>
        </p:nvSpPr>
        <p:spPr>
          <a:xfrm>
            <a:off x="639146" y="511632"/>
            <a:ext cx="10382026" cy="933447"/>
          </a:xfrm>
        </p:spPr>
        <p:txBody>
          <a:bodyPr/>
          <a:lstStyle/>
          <a:p>
            <a:r>
              <a:rPr lang="lt-LT" sz="3600" u="sng" noProof="0" dirty="0">
                <a:solidFill>
                  <a:srgbClr val="00B0F0"/>
                </a:solidFill>
              </a:rPr>
              <a:t>22 užsiėmimo tiklai</a:t>
            </a:r>
          </a:p>
        </p:txBody>
      </p:sp>
      <p:sp>
        <p:nvSpPr>
          <p:cNvPr id="3" name="Marcador de contenido 2">
            <a:extLst>
              <a:ext uri="{FF2B5EF4-FFF2-40B4-BE49-F238E27FC236}">
                <a16:creationId xmlns:a16="http://schemas.microsoft.com/office/drawing/2014/main" id="{34E54DAF-D7D0-9A27-5D7E-077F9BA2CB7D}"/>
              </a:ext>
            </a:extLst>
          </p:cNvPr>
          <p:cNvSpPr>
            <a:spLocks noGrp="1"/>
          </p:cNvSpPr>
          <p:nvPr>
            <p:ph idx="1"/>
          </p:nvPr>
        </p:nvSpPr>
        <p:spPr>
          <a:xfrm>
            <a:off x="639146" y="1879756"/>
            <a:ext cx="10379374" cy="3800250"/>
          </a:xfrm>
        </p:spPr>
        <p:txBody>
          <a:bodyPr>
            <a:normAutofit/>
          </a:bodyPr>
          <a:lstStyle/>
          <a:p>
            <a:pPr marL="502920" indent="-457200">
              <a:buFont typeface="+mj-lt"/>
              <a:buAutoNum type="arabicPeriod"/>
            </a:pPr>
            <a:r>
              <a:rPr lang="lt-LT" dirty="0">
                <a:solidFill>
                  <a:srgbClr val="0070C0"/>
                </a:solidFill>
              </a:rPr>
              <a:t>Suprasti geoterminių šilumos siurblių veikimo principą
Paaiškinti, kodėl žemės temperatūros stabilumas pagerina sistemos efektyvumą
Klasifikuoti geotermines sistemas (uždaro/atviro ciklo)
Atskirti vertikalius ir horizontalius geoterminius šilumokaičius
Nustatyti montavimo ir priežiūros reikalavimus</a:t>
            </a:r>
            <a:endParaRPr lang="lt-LT" noProof="0" dirty="0">
              <a:solidFill>
                <a:srgbClr val="0070C0"/>
              </a:solidFill>
            </a:endParaRPr>
          </a:p>
        </p:txBody>
      </p:sp>
      <p:sp>
        <p:nvSpPr>
          <p:cNvPr id="4" name="Marcador de contenido 2">
            <a:extLst>
              <a:ext uri="{FF2B5EF4-FFF2-40B4-BE49-F238E27FC236}">
                <a16:creationId xmlns:a16="http://schemas.microsoft.com/office/drawing/2014/main" id="{980415D8-EF90-C702-46EE-A6317B62F775}"/>
              </a:ext>
            </a:extLst>
          </p:cNvPr>
          <p:cNvSpPr txBox="1">
            <a:spLocks/>
          </p:cNvSpPr>
          <p:nvPr/>
        </p:nvSpPr>
        <p:spPr>
          <a:xfrm>
            <a:off x="639146" y="1347956"/>
            <a:ext cx="10379374" cy="638995"/>
          </a:xfrm>
          <a:prstGeom prst="rect">
            <a:avLst/>
          </a:prstGeom>
          <a:noFill/>
          <a:ln>
            <a:noFill/>
          </a:ln>
        </p:spPr>
        <p:txBody>
          <a:bodyPr vert="horz" wrap="square" lIns="91440" tIns="45720" rIns="91440" bIns="45720" anchor="t" anchorCtr="0" compatLnSpc="1">
            <a:norm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lt-LT" noProof="0" dirty="0">
                <a:solidFill>
                  <a:srgbClr val="0070C0"/>
                </a:solidFill>
              </a:rPr>
              <a:t>Šio užsiėmimo pabaigoje dalyviai galės:</a:t>
            </a:r>
          </a:p>
        </p:txBody>
      </p:sp>
    </p:spTree>
    <p:extLst>
      <p:ext uri="{BB962C8B-B14F-4D97-AF65-F5344CB8AC3E}">
        <p14:creationId xmlns:p14="http://schemas.microsoft.com/office/powerpoint/2010/main" val="2916312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19EDC-13D3-269A-2509-79B1EC6286FE}"/>
            </a:ext>
          </a:extLst>
        </p:cNvPr>
        <p:cNvGrpSpPr/>
        <p:nvPr/>
      </p:nvGrpSpPr>
      <p:grpSpPr>
        <a:xfrm>
          <a:off x="0" y="0"/>
          <a:ext cx="0" cy="0"/>
          <a:chOff x="0" y="0"/>
          <a:chExt cx="0" cy="0"/>
        </a:xfrm>
      </p:grpSpPr>
      <p:sp>
        <p:nvSpPr>
          <p:cNvPr id="158" name="Título 1">
            <a:extLst>
              <a:ext uri="{FF2B5EF4-FFF2-40B4-BE49-F238E27FC236}">
                <a16:creationId xmlns:a16="http://schemas.microsoft.com/office/drawing/2014/main" id="{789BC412-D1D9-2D8A-4602-B428F0372BAB}"/>
              </a:ext>
            </a:extLst>
          </p:cNvPr>
          <p:cNvSpPr>
            <a:spLocks noGrp="1"/>
          </p:cNvSpPr>
          <p:nvPr>
            <p:ph type="title"/>
          </p:nvPr>
        </p:nvSpPr>
        <p:spPr>
          <a:xfrm>
            <a:off x="466812" y="373937"/>
            <a:ext cx="9875520" cy="636491"/>
          </a:xfrm>
        </p:spPr>
        <p:txBody>
          <a:bodyPr>
            <a:normAutofit/>
          </a:bodyPr>
          <a:lstStyle/>
          <a:p>
            <a:r>
              <a:rPr lang="lt-LT" sz="3600" u="sng" noProof="0" dirty="0" err="1">
                <a:solidFill>
                  <a:srgbClr val="00B0F0"/>
                </a:solidFill>
              </a:rPr>
              <a:t>Lesson</a:t>
            </a:r>
            <a:r>
              <a:rPr lang="lt-LT" sz="3600" u="sng" noProof="0" dirty="0">
                <a:solidFill>
                  <a:srgbClr val="00B0F0"/>
                </a:solidFill>
              </a:rPr>
              <a:t> 22 </a:t>
            </a:r>
            <a:r>
              <a:rPr lang="lt-LT" sz="3600" u="sng" noProof="0" dirty="0" err="1">
                <a:solidFill>
                  <a:srgbClr val="00B0F0"/>
                </a:solidFill>
              </a:rPr>
              <a:t>contents</a:t>
            </a:r>
            <a:endParaRPr lang="lt-LT" sz="3600" u="sng" noProof="0" dirty="0">
              <a:solidFill>
                <a:srgbClr val="00B0F0"/>
              </a:solidFill>
            </a:endParaRPr>
          </a:p>
        </p:txBody>
      </p:sp>
      <p:grpSp>
        <p:nvGrpSpPr>
          <p:cNvPr id="31" name="Grupo 30">
            <a:extLst>
              <a:ext uri="{FF2B5EF4-FFF2-40B4-BE49-F238E27FC236}">
                <a16:creationId xmlns:a16="http://schemas.microsoft.com/office/drawing/2014/main" id="{A6AB0BF1-0C54-F63C-422C-4826DD921DDA}"/>
              </a:ext>
            </a:extLst>
          </p:cNvPr>
          <p:cNvGrpSpPr/>
          <p:nvPr/>
        </p:nvGrpSpPr>
        <p:grpSpPr>
          <a:xfrm>
            <a:off x="2789994" y="982062"/>
            <a:ext cx="6123887" cy="4363497"/>
            <a:chOff x="2584404" y="247982"/>
            <a:chExt cx="6693253" cy="4821196"/>
          </a:xfrm>
        </p:grpSpPr>
        <p:sp>
          <p:nvSpPr>
            <p:cNvPr id="32" name="Rectángulo: esquinas redondeadas 31">
              <a:extLst>
                <a:ext uri="{FF2B5EF4-FFF2-40B4-BE49-F238E27FC236}">
                  <a16:creationId xmlns:a16="http://schemas.microsoft.com/office/drawing/2014/main" id="{A9E57DF8-F477-AEDD-2187-B05D4B052CB3}"/>
                </a:ext>
              </a:extLst>
            </p:cNvPr>
            <p:cNvSpPr/>
            <p:nvPr/>
          </p:nvSpPr>
          <p:spPr>
            <a:xfrm>
              <a:off x="2584404" y="1895644"/>
              <a:ext cx="2003141" cy="920162"/>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a:solidFill>
                    <a:schemeClr val="tx1"/>
                  </a:solidFill>
                </a:rPr>
                <a:t>Geoterminių sistemų klasifikacija [22.1]</a:t>
              </a:r>
              <a:endParaRPr lang="lt-LT" sz="1400" noProof="0" dirty="0">
                <a:solidFill>
                  <a:schemeClr val="tx1"/>
                </a:solidFill>
              </a:endParaRPr>
            </a:p>
          </p:txBody>
        </p:sp>
        <p:cxnSp>
          <p:nvCxnSpPr>
            <p:cNvPr id="33" name="Conector: angular 32">
              <a:extLst>
                <a:ext uri="{FF2B5EF4-FFF2-40B4-BE49-F238E27FC236}">
                  <a16:creationId xmlns:a16="http://schemas.microsoft.com/office/drawing/2014/main" id="{B22337DB-0B10-41C2-9F95-623FE6789953}"/>
                </a:ext>
              </a:extLst>
            </p:cNvPr>
            <p:cNvCxnSpPr>
              <a:cxnSpLocks/>
            </p:cNvCxnSpPr>
            <p:nvPr/>
          </p:nvCxnSpPr>
          <p:spPr>
            <a:xfrm rot="10800000" flipV="1">
              <a:off x="3574733" y="615689"/>
              <a:ext cx="3530903" cy="1337266"/>
            </a:xfrm>
            <a:prstGeom prst="bentConnector2">
              <a:avLst/>
            </a:prstGeom>
            <a:ln w="19050"/>
          </p:spPr>
          <p:style>
            <a:lnRef idx="2">
              <a:schemeClr val="dk1"/>
            </a:lnRef>
            <a:fillRef idx="0">
              <a:schemeClr val="dk1"/>
            </a:fillRef>
            <a:effectRef idx="1">
              <a:schemeClr val="dk1"/>
            </a:effectRef>
            <a:fontRef idx="minor">
              <a:schemeClr val="tx1"/>
            </a:fontRef>
          </p:style>
        </p:cxnSp>
        <p:cxnSp>
          <p:nvCxnSpPr>
            <p:cNvPr id="35" name="Conector recto 34">
              <a:extLst>
                <a:ext uri="{FF2B5EF4-FFF2-40B4-BE49-F238E27FC236}">
                  <a16:creationId xmlns:a16="http://schemas.microsoft.com/office/drawing/2014/main" id="{39EF8391-B9B7-3F51-57FC-A0FF479CF76D}"/>
                </a:ext>
              </a:extLst>
            </p:cNvPr>
            <p:cNvCxnSpPr>
              <a:cxnSpLocks/>
              <a:stCxn id="32" idx="2"/>
            </p:cNvCxnSpPr>
            <p:nvPr/>
          </p:nvCxnSpPr>
          <p:spPr>
            <a:xfrm>
              <a:off x="3585974" y="2815807"/>
              <a:ext cx="0" cy="113894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ectángulo: esquinas redondeadas 37">
              <a:extLst>
                <a:ext uri="{FF2B5EF4-FFF2-40B4-BE49-F238E27FC236}">
                  <a16:creationId xmlns:a16="http://schemas.microsoft.com/office/drawing/2014/main" id="{90FCF3B2-BF74-1BB0-A41A-E99B7F213EC5}"/>
                </a:ext>
              </a:extLst>
            </p:cNvPr>
            <p:cNvSpPr/>
            <p:nvPr/>
          </p:nvSpPr>
          <p:spPr>
            <a:xfrm>
              <a:off x="7286305" y="1895645"/>
              <a:ext cx="1991352" cy="959929"/>
            </a:xfrm>
            <a:prstGeom prst="roundRect">
              <a:avLst/>
            </a:prstGeom>
            <a:solidFill>
              <a:schemeClr val="accent1">
                <a:lumMod val="20000"/>
                <a:lumOff val="8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a:solidFill>
                    <a:schemeClr val="tx1"/>
                  </a:solidFill>
                </a:rPr>
                <a:t>Techniniai aspektai: montavimas ir priežiūra [22.2]</a:t>
              </a:r>
              <a:endParaRPr lang="lt-LT" sz="1400" noProof="0" dirty="0">
                <a:solidFill>
                  <a:schemeClr val="tx1"/>
                </a:solidFill>
              </a:endParaRPr>
            </a:p>
          </p:txBody>
        </p:sp>
        <p:cxnSp>
          <p:nvCxnSpPr>
            <p:cNvPr id="39" name="Conector recto 38">
              <a:extLst>
                <a:ext uri="{FF2B5EF4-FFF2-40B4-BE49-F238E27FC236}">
                  <a16:creationId xmlns:a16="http://schemas.microsoft.com/office/drawing/2014/main" id="{F83982BF-A2E6-0223-85BF-CDD35DC0D71F}"/>
                </a:ext>
              </a:extLst>
            </p:cNvPr>
            <p:cNvCxnSpPr>
              <a:cxnSpLocks/>
              <a:stCxn id="38" idx="2"/>
            </p:cNvCxnSpPr>
            <p:nvPr/>
          </p:nvCxnSpPr>
          <p:spPr>
            <a:xfrm>
              <a:off x="8281981" y="2855574"/>
              <a:ext cx="0" cy="22136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Rectángulo: esquinas redondeadas 42">
              <a:extLst>
                <a:ext uri="{FF2B5EF4-FFF2-40B4-BE49-F238E27FC236}">
                  <a16:creationId xmlns:a16="http://schemas.microsoft.com/office/drawing/2014/main" id="{CAFAE82B-2CEE-96A9-A6B0-784890F6BC26}"/>
                </a:ext>
              </a:extLst>
            </p:cNvPr>
            <p:cNvSpPr/>
            <p:nvPr/>
          </p:nvSpPr>
          <p:spPr>
            <a:xfrm>
              <a:off x="4809805" y="247982"/>
              <a:ext cx="2476500" cy="590550"/>
            </a:xfrm>
            <a:prstGeom prst="roundRect">
              <a:avLst/>
            </a:prstGeom>
            <a:solidFill>
              <a:schemeClr val="tx2">
                <a:lumMod val="75000"/>
                <a:lumOff val="25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b="1">
                  <a:solidFill>
                    <a:schemeClr val="bg1"/>
                  </a:solidFill>
                </a:rPr>
                <a:t>Geoterminės sistemos [L22]</a:t>
              </a:r>
              <a:endParaRPr lang="lt-LT" sz="1400" b="1" noProof="0" dirty="0">
                <a:solidFill>
                  <a:schemeClr val="bg1"/>
                </a:solidFill>
              </a:endParaRPr>
            </a:p>
          </p:txBody>
        </p:sp>
        <p:cxnSp>
          <p:nvCxnSpPr>
            <p:cNvPr id="44" name="Conector: angular 43">
              <a:extLst>
                <a:ext uri="{FF2B5EF4-FFF2-40B4-BE49-F238E27FC236}">
                  <a16:creationId xmlns:a16="http://schemas.microsoft.com/office/drawing/2014/main" id="{C93E5E4F-7726-99A5-40D2-E7A640700F82}"/>
                </a:ext>
              </a:extLst>
            </p:cNvPr>
            <p:cNvCxnSpPr>
              <a:cxnSpLocks/>
            </p:cNvCxnSpPr>
            <p:nvPr/>
          </p:nvCxnSpPr>
          <p:spPr>
            <a:xfrm rot="5400000">
              <a:off x="7544141" y="1259838"/>
              <a:ext cx="1271765" cy="13881"/>
            </a:xfrm>
            <a:prstGeom prst="bentConnector3">
              <a:avLst/>
            </a:prstGeom>
            <a:ln w="19050"/>
          </p:spPr>
          <p:style>
            <a:lnRef idx="2">
              <a:schemeClr val="dk1"/>
            </a:lnRef>
            <a:fillRef idx="0">
              <a:schemeClr val="dk1"/>
            </a:fillRef>
            <a:effectRef idx="1">
              <a:schemeClr val="dk1"/>
            </a:effectRef>
            <a:fontRef idx="minor">
              <a:schemeClr val="tx1"/>
            </a:fontRef>
          </p:style>
        </p:cxnSp>
        <p:cxnSp>
          <p:nvCxnSpPr>
            <p:cNvPr id="45" name="Conector: angular 44">
              <a:extLst>
                <a:ext uri="{FF2B5EF4-FFF2-40B4-BE49-F238E27FC236}">
                  <a16:creationId xmlns:a16="http://schemas.microsoft.com/office/drawing/2014/main" id="{0FAA9DD8-7010-B44E-EEC5-0056B1929203}"/>
                </a:ext>
              </a:extLst>
            </p:cNvPr>
            <p:cNvCxnSpPr>
              <a:cxnSpLocks/>
            </p:cNvCxnSpPr>
            <p:nvPr/>
          </p:nvCxnSpPr>
          <p:spPr>
            <a:xfrm>
              <a:off x="7286305" y="632153"/>
              <a:ext cx="886777" cy="14032"/>
            </a:xfrm>
            <a:prstGeom prst="bentConnector3">
              <a:avLst>
                <a:gd name="adj1" fmla="val 50000"/>
              </a:avLst>
            </a:prstGeom>
            <a:ln w="19050"/>
          </p:spPr>
          <p:style>
            <a:lnRef idx="2">
              <a:schemeClr val="dk1"/>
            </a:lnRef>
            <a:fillRef idx="0">
              <a:schemeClr val="dk1"/>
            </a:fillRef>
            <a:effectRef idx="1">
              <a:schemeClr val="dk1"/>
            </a:effectRef>
            <a:fontRef idx="minor">
              <a:schemeClr val="tx1"/>
            </a:fontRef>
          </p:style>
        </p:cxnSp>
      </p:grpSp>
      <p:cxnSp>
        <p:nvCxnSpPr>
          <p:cNvPr id="46" name="Conector recto 45">
            <a:extLst>
              <a:ext uri="{FF2B5EF4-FFF2-40B4-BE49-F238E27FC236}">
                <a16:creationId xmlns:a16="http://schemas.microsoft.com/office/drawing/2014/main" id="{58D8F33A-75DE-A02C-778A-BCE6F3DB311A}"/>
              </a:ext>
            </a:extLst>
          </p:cNvPr>
          <p:cNvCxnSpPr>
            <a:cxnSpLocks/>
          </p:cNvCxnSpPr>
          <p:nvPr/>
        </p:nvCxnSpPr>
        <p:spPr>
          <a:xfrm flipH="1">
            <a:off x="3203137" y="4339041"/>
            <a:ext cx="761886"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Rectángulo: esquinas redondeadas 47">
            <a:extLst>
              <a:ext uri="{FF2B5EF4-FFF2-40B4-BE49-F238E27FC236}">
                <a16:creationId xmlns:a16="http://schemas.microsoft.com/office/drawing/2014/main" id="{E397F31F-6BC5-26EB-9D4E-AC23B15DDBE8}"/>
              </a:ext>
            </a:extLst>
          </p:cNvPr>
          <p:cNvSpPr/>
          <p:nvPr/>
        </p:nvSpPr>
        <p:spPr>
          <a:xfrm>
            <a:off x="3965023" y="4082494"/>
            <a:ext cx="1722133" cy="672052"/>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tx1"/>
                </a:solidFill>
              </a:rPr>
              <a:t>Pagal geoterminio šilumokaičio konfigūraciją</a:t>
            </a:r>
            <a:endParaRPr lang="lt-LT" sz="1400" noProof="0" dirty="0">
              <a:solidFill>
                <a:schemeClr val="tx1"/>
              </a:solidFill>
            </a:endParaRPr>
          </a:p>
        </p:txBody>
      </p:sp>
      <p:sp>
        <p:nvSpPr>
          <p:cNvPr id="50" name="Rectángulo: esquinas redondeadas 49">
            <a:extLst>
              <a:ext uri="{FF2B5EF4-FFF2-40B4-BE49-F238E27FC236}">
                <a16:creationId xmlns:a16="http://schemas.microsoft.com/office/drawing/2014/main" id="{1DF2143E-02F9-976D-CABE-3E134390DDC5}"/>
              </a:ext>
            </a:extLst>
          </p:cNvPr>
          <p:cNvSpPr/>
          <p:nvPr/>
        </p:nvSpPr>
        <p:spPr>
          <a:xfrm>
            <a:off x="1725575" y="4082494"/>
            <a:ext cx="1722133" cy="511992"/>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a:solidFill>
                  <a:schemeClr val="tx1"/>
                </a:solidFill>
              </a:rPr>
              <a:t>Pagal skysčių mainus</a:t>
            </a:r>
            <a:endParaRPr lang="lt-LT" sz="1400" noProof="0" dirty="0">
              <a:solidFill>
                <a:schemeClr val="tx1"/>
              </a:solidFill>
            </a:endParaRPr>
          </a:p>
        </p:txBody>
      </p:sp>
      <p:cxnSp>
        <p:nvCxnSpPr>
          <p:cNvPr id="56" name="Conector recto 55">
            <a:extLst>
              <a:ext uri="{FF2B5EF4-FFF2-40B4-BE49-F238E27FC236}">
                <a16:creationId xmlns:a16="http://schemas.microsoft.com/office/drawing/2014/main" id="{57BD69B0-1B09-395D-865B-BC7E6B34B012}"/>
              </a:ext>
            </a:extLst>
          </p:cNvPr>
          <p:cNvCxnSpPr>
            <a:cxnSpLocks/>
          </p:cNvCxnSpPr>
          <p:nvPr/>
        </p:nvCxnSpPr>
        <p:spPr>
          <a:xfrm flipH="1">
            <a:off x="7621960" y="4304628"/>
            <a:ext cx="761886"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Conector recto 59">
            <a:extLst>
              <a:ext uri="{FF2B5EF4-FFF2-40B4-BE49-F238E27FC236}">
                <a16:creationId xmlns:a16="http://schemas.microsoft.com/office/drawing/2014/main" id="{8333DBCB-C828-726A-2CCA-7D8B5479E618}"/>
              </a:ext>
            </a:extLst>
          </p:cNvPr>
          <p:cNvCxnSpPr>
            <a:cxnSpLocks/>
          </p:cNvCxnSpPr>
          <p:nvPr/>
        </p:nvCxnSpPr>
        <p:spPr>
          <a:xfrm flipH="1">
            <a:off x="7621960" y="5328910"/>
            <a:ext cx="761886"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61" name="Rectángulo: esquinas redondeadas 60">
            <a:extLst>
              <a:ext uri="{FF2B5EF4-FFF2-40B4-BE49-F238E27FC236}">
                <a16:creationId xmlns:a16="http://schemas.microsoft.com/office/drawing/2014/main" id="{5C1030A2-CF50-837F-9685-752CF765E93D}"/>
              </a:ext>
            </a:extLst>
          </p:cNvPr>
          <p:cNvSpPr/>
          <p:nvPr/>
        </p:nvSpPr>
        <p:spPr>
          <a:xfrm>
            <a:off x="8166092" y="4082493"/>
            <a:ext cx="1722132" cy="50888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a:solidFill>
                  <a:schemeClr val="tx1"/>
                </a:solidFill>
              </a:rPr>
              <a:t>Montavimas</a:t>
            </a:r>
            <a:endParaRPr lang="lt-LT" sz="1400" noProof="0" dirty="0">
              <a:solidFill>
                <a:schemeClr val="tx1"/>
              </a:solidFill>
            </a:endParaRPr>
          </a:p>
        </p:txBody>
      </p:sp>
      <p:sp>
        <p:nvSpPr>
          <p:cNvPr id="62" name="Rectángulo: esquinas redondeadas 61">
            <a:extLst>
              <a:ext uri="{FF2B5EF4-FFF2-40B4-BE49-F238E27FC236}">
                <a16:creationId xmlns:a16="http://schemas.microsoft.com/office/drawing/2014/main" id="{01F629F9-847C-82B4-8DFE-9499BCA01C6A}"/>
              </a:ext>
            </a:extLst>
          </p:cNvPr>
          <p:cNvSpPr/>
          <p:nvPr/>
        </p:nvSpPr>
        <p:spPr>
          <a:xfrm>
            <a:off x="6065558" y="5091119"/>
            <a:ext cx="1722132" cy="50888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a:solidFill>
                  <a:schemeClr val="tx1"/>
                </a:solidFill>
              </a:rPr>
              <a:t>Eksploatacijos pradžia</a:t>
            </a:r>
            <a:endParaRPr lang="lt-LT" sz="1400" noProof="0" dirty="0">
              <a:solidFill>
                <a:schemeClr val="tx1"/>
              </a:solidFill>
            </a:endParaRPr>
          </a:p>
        </p:txBody>
      </p:sp>
      <p:sp>
        <p:nvSpPr>
          <p:cNvPr id="63" name="Rectángulo: esquinas redondeadas 62">
            <a:extLst>
              <a:ext uri="{FF2B5EF4-FFF2-40B4-BE49-F238E27FC236}">
                <a16:creationId xmlns:a16="http://schemas.microsoft.com/office/drawing/2014/main" id="{CCD78FA4-0F58-FFC7-55D9-3B7C9104C9DD}"/>
              </a:ext>
            </a:extLst>
          </p:cNvPr>
          <p:cNvSpPr/>
          <p:nvPr/>
        </p:nvSpPr>
        <p:spPr>
          <a:xfrm>
            <a:off x="8166092" y="5091118"/>
            <a:ext cx="1722132" cy="50888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a:solidFill>
                  <a:schemeClr val="tx1"/>
                </a:solidFill>
              </a:rPr>
              <a:t>Priežiūra</a:t>
            </a:r>
            <a:endParaRPr lang="lt-LT" sz="1400" noProof="0" dirty="0">
              <a:solidFill>
                <a:schemeClr val="tx1"/>
              </a:solidFill>
            </a:endParaRPr>
          </a:p>
        </p:txBody>
      </p:sp>
      <p:sp>
        <p:nvSpPr>
          <p:cNvPr id="128" name="Rectángulo: esquinas redondeadas 127">
            <a:extLst>
              <a:ext uri="{FF2B5EF4-FFF2-40B4-BE49-F238E27FC236}">
                <a16:creationId xmlns:a16="http://schemas.microsoft.com/office/drawing/2014/main" id="{F972A285-ADF0-567B-DA85-3E1B154F5577}"/>
              </a:ext>
            </a:extLst>
          </p:cNvPr>
          <p:cNvSpPr/>
          <p:nvPr/>
        </p:nvSpPr>
        <p:spPr>
          <a:xfrm>
            <a:off x="6065558" y="4082492"/>
            <a:ext cx="1722132" cy="50888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a:solidFill>
                  <a:schemeClr val="tx1"/>
                </a:solidFill>
              </a:rPr>
              <a:t>Projektavimo parametrai</a:t>
            </a:r>
            <a:endParaRPr lang="lt-LT" sz="1400" noProof="0" dirty="0">
              <a:solidFill>
                <a:schemeClr val="tx1"/>
              </a:solidFill>
            </a:endParaRPr>
          </a:p>
        </p:txBody>
      </p:sp>
    </p:spTree>
    <p:extLst>
      <p:ext uri="{BB962C8B-B14F-4D97-AF65-F5344CB8AC3E}">
        <p14:creationId xmlns:p14="http://schemas.microsoft.com/office/powerpoint/2010/main" val="15310545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B8754-117F-6CA1-5A76-C449673B942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8391B01-3BA5-5E62-7694-709E0C6B5971}"/>
              </a:ext>
            </a:extLst>
          </p:cNvPr>
          <p:cNvSpPr>
            <a:spLocks noGrp="1"/>
          </p:cNvSpPr>
          <p:nvPr>
            <p:ph type="title"/>
          </p:nvPr>
        </p:nvSpPr>
        <p:spPr>
          <a:xfrm>
            <a:off x="636494" y="373140"/>
            <a:ext cx="10382026" cy="662267"/>
          </a:xfrm>
        </p:spPr>
        <p:txBody>
          <a:bodyPr>
            <a:normAutofit/>
          </a:bodyPr>
          <a:lstStyle/>
          <a:p>
            <a:r>
              <a:rPr lang="lt-LT" sz="3200"/>
              <a:t>22.1 Geoterminių sistemų klasifikacija</a:t>
            </a:r>
            <a:endParaRPr lang="lt-LT" sz="3200" noProof="0" dirty="0"/>
          </a:p>
        </p:txBody>
      </p:sp>
      <p:pic>
        <p:nvPicPr>
          <p:cNvPr id="3" name="drawing" descr="P289#yIS1">
            <a:extLst>
              <a:ext uri="{FF2B5EF4-FFF2-40B4-BE49-F238E27FC236}">
                <a16:creationId xmlns:a16="http://schemas.microsoft.com/office/drawing/2014/main" id="{BB298182-16EB-1AB4-0C85-B54DE87052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18259" y="3258707"/>
            <a:ext cx="6300262" cy="2611151"/>
          </a:xfrm>
          <a:prstGeom prst="rect">
            <a:avLst/>
          </a:prstGeom>
        </p:spPr>
      </p:pic>
      <p:sp>
        <p:nvSpPr>
          <p:cNvPr id="8" name="Marcador de contenido 2">
            <a:extLst>
              <a:ext uri="{FF2B5EF4-FFF2-40B4-BE49-F238E27FC236}">
                <a16:creationId xmlns:a16="http://schemas.microsoft.com/office/drawing/2014/main" id="{B716DDEE-7F2B-1C3E-E3CE-02D2538C1F47}"/>
              </a:ext>
            </a:extLst>
          </p:cNvPr>
          <p:cNvSpPr txBox="1">
            <a:spLocks/>
          </p:cNvSpPr>
          <p:nvPr/>
        </p:nvSpPr>
        <p:spPr>
          <a:xfrm>
            <a:off x="436116" y="704273"/>
            <a:ext cx="5970785"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Corbel" pitchFamily="34"/>
              <a:buAutoNum type="arabicPeriod"/>
            </a:pPr>
            <a:r>
              <a:rPr lang="lt-LT" sz="1600" b="1" dirty="0">
                <a:solidFill>
                  <a:srgbClr val="FF9900"/>
                </a:solidFill>
              </a:rPr>
              <a:t>Veikimo principas</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Žemės temperatūra išlieka stabili (≈3–22 °C)
 Žiema → žemė veikia kaip šilumos šaltinis
 Vasara → žemė veikia kaip radiatorius
Mažesnis temperatūrų skirtumas, palyginti su oro šaltinio sistemomis</a:t>
            </a:r>
          </a:p>
          <a:p>
            <a:pPr>
              <a:buFont typeface="Wingdings" panose="05000000000000000000" pitchFamily="2" charset="2"/>
              <a:buChar char="Ø"/>
            </a:pPr>
            <a:endParaRPr lang="lt-LT" sz="1600" noProof="0" dirty="0">
              <a:solidFill>
                <a:srgbClr val="0070C0"/>
              </a:solidFill>
            </a:endParaRPr>
          </a:p>
          <a:p>
            <a:pPr marL="388620" indent="-342900">
              <a:buFont typeface="+mj-lt"/>
              <a:buAutoNum type="arabicPeriod" startAt="2"/>
            </a:pPr>
            <a:r>
              <a:rPr lang="lt-LT" sz="1600" b="1" dirty="0">
                <a:solidFill>
                  <a:srgbClr val="FF9900"/>
                </a:solidFill>
              </a:rPr>
              <a:t>Uždaro ciklo sistemos</a:t>
            </a:r>
            <a:endParaRPr lang="lt-LT" sz="1600" b="1" noProof="0" dirty="0">
              <a:solidFill>
                <a:srgbClr val="FF9900"/>
              </a:solidFill>
            </a:endParaRPr>
          </a:p>
          <a:p>
            <a:pPr>
              <a:buFont typeface="Wingdings" panose="05000000000000000000" pitchFamily="2" charset="2"/>
              <a:buChar char="Ø"/>
            </a:pPr>
            <a:r>
              <a:rPr lang="lt-LT" sz="1600" noProof="0" dirty="0">
                <a:solidFill>
                  <a:srgbClr val="0070C0"/>
                </a:solidFill>
              </a:rPr>
              <a:t> </a:t>
            </a:r>
            <a:r>
              <a:rPr lang="lt-LT" sz="1600" dirty="0">
                <a:solidFill>
                  <a:srgbClr val="0070C0"/>
                </a:solidFill>
              </a:rPr>
              <a:t>Nėra skysčių mainų su aplinka
 Didelio tankio polietileno vamzdynai
 Anti-užšalimo mišiniai (propilenglikolis)
 Sandari sistema, mažai priežiūros</a:t>
            </a:r>
            <a:endParaRPr lang="lt-LT" sz="1600" b="1" noProof="0" dirty="0">
              <a:solidFill>
                <a:srgbClr val="0070C0"/>
              </a:solidFill>
            </a:endParaRPr>
          </a:p>
        </p:txBody>
      </p:sp>
      <p:sp>
        <p:nvSpPr>
          <p:cNvPr id="9" name="Marcador de contenido 2">
            <a:extLst>
              <a:ext uri="{FF2B5EF4-FFF2-40B4-BE49-F238E27FC236}">
                <a16:creationId xmlns:a16="http://schemas.microsoft.com/office/drawing/2014/main" id="{B274A2AE-69A0-D287-0E24-CD06FBFC7A50}"/>
              </a:ext>
            </a:extLst>
          </p:cNvPr>
          <p:cNvSpPr txBox="1">
            <a:spLocks/>
          </p:cNvSpPr>
          <p:nvPr/>
        </p:nvSpPr>
        <p:spPr>
          <a:xfrm>
            <a:off x="6186976" y="704273"/>
            <a:ext cx="4953146"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mj-lt"/>
              <a:buAutoNum type="arabicPeriod" startAt="3"/>
            </a:pPr>
            <a:r>
              <a:rPr lang="lt-LT" sz="1600" b="1" dirty="0">
                <a:solidFill>
                  <a:srgbClr val="FF9900"/>
                </a:solidFill>
              </a:rPr>
              <a:t>Atviro ciklo sistemos</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Požeminio vandens gavyba/naudojimas
 Vandens pakartotinis įpurškimas arba išleidimas
 Jautrus vandens kokybei (mineralams, rūgštingumui)</a:t>
            </a:r>
            <a:endParaRPr lang="lt-LT" sz="1600" b="1" noProof="0" dirty="0">
              <a:solidFill>
                <a:srgbClr val="0070C0"/>
              </a:solidFill>
            </a:endParaRPr>
          </a:p>
        </p:txBody>
      </p:sp>
    </p:spTree>
    <p:extLst>
      <p:ext uri="{BB962C8B-B14F-4D97-AF65-F5344CB8AC3E}">
        <p14:creationId xmlns:p14="http://schemas.microsoft.com/office/powerpoint/2010/main" val="40751912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06CF3-BC4C-CABE-6CE7-475F4CC0819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BCAB847-B3B9-8F4C-466E-83005148DD86}"/>
              </a:ext>
            </a:extLst>
          </p:cNvPr>
          <p:cNvSpPr>
            <a:spLocks noGrp="1"/>
          </p:cNvSpPr>
          <p:nvPr>
            <p:ph type="title"/>
          </p:nvPr>
        </p:nvSpPr>
        <p:spPr>
          <a:xfrm>
            <a:off x="636494" y="373140"/>
            <a:ext cx="10382026" cy="662267"/>
          </a:xfrm>
        </p:spPr>
        <p:txBody>
          <a:bodyPr>
            <a:normAutofit/>
          </a:bodyPr>
          <a:lstStyle/>
          <a:p>
            <a:r>
              <a:rPr lang="lt-LT" sz="3200"/>
              <a:t>22.1 Geoterminių sistemų klasifikacija</a:t>
            </a:r>
            <a:endParaRPr lang="lt-LT" sz="3200" noProof="0" dirty="0"/>
          </a:p>
        </p:txBody>
      </p:sp>
      <p:sp>
        <p:nvSpPr>
          <p:cNvPr id="3" name="Marcador de contenido 2">
            <a:extLst>
              <a:ext uri="{FF2B5EF4-FFF2-40B4-BE49-F238E27FC236}">
                <a16:creationId xmlns:a16="http://schemas.microsoft.com/office/drawing/2014/main" id="{67339686-819C-F200-B870-72C0FE12238A}"/>
              </a:ext>
            </a:extLst>
          </p:cNvPr>
          <p:cNvSpPr>
            <a:spLocks noGrp="1"/>
          </p:cNvSpPr>
          <p:nvPr>
            <p:ph idx="1"/>
          </p:nvPr>
        </p:nvSpPr>
        <p:spPr>
          <a:xfrm>
            <a:off x="564644" y="1413042"/>
            <a:ext cx="5531355" cy="4189305"/>
          </a:xfrm>
        </p:spPr>
        <p:txBody>
          <a:bodyPr>
            <a:noAutofit/>
          </a:bodyPr>
          <a:lstStyle/>
          <a:p>
            <a:pPr marL="45720" indent="0">
              <a:buNone/>
            </a:pPr>
            <a:endParaRPr lang="lt-LT" sz="1600" noProof="0" dirty="0">
              <a:solidFill>
                <a:srgbClr val="0070C0"/>
              </a:solidFill>
            </a:endParaRPr>
          </a:p>
          <a:p>
            <a:pPr marL="388620" indent="-342900">
              <a:buAutoNum type="arabicPeriod"/>
            </a:pPr>
            <a:r>
              <a:rPr lang="lt-LT" sz="1600" b="1" dirty="0">
                <a:solidFill>
                  <a:srgbClr val="FF9900"/>
                </a:solidFill>
              </a:rPr>
              <a:t>Vertikalūs gręžiniai</a:t>
            </a:r>
            <a:endParaRPr lang="lt-LT" sz="1600" b="1" noProof="0" dirty="0">
              <a:solidFill>
                <a:srgbClr val="FF9900"/>
              </a:solidFill>
            </a:endParaRPr>
          </a:p>
          <a:p>
            <a:pPr>
              <a:buFont typeface="Wingdings" panose="05000000000000000000" pitchFamily="2" charset="2"/>
              <a:buChar char="Ø"/>
            </a:pPr>
            <a:r>
              <a:rPr lang="lt-LT" sz="1600" noProof="0" dirty="0">
                <a:solidFill>
                  <a:srgbClr val="0070C0"/>
                </a:solidFill>
              </a:rPr>
              <a:t> </a:t>
            </a:r>
            <a:r>
              <a:rPr lang="lt-LT" sz="1600" dirty="0">
                <a:solidFill>
                  <a:srgbClr val="0070C0"/>
                </a:solidFill>
              </a:rPr>
              <a:t>Kompaktiškas plotas
Plastikinis U formos vamzdis, įkištas į išgręžtą gręžinį
Termiškai patobulintas skiedinys pagerina šilumos mainus</a:t>
            </a:r>
            <a:endParaRPr lang="lt-LT" sz="1600" noProof="0" dirty="0">
              <a:solidFill>
                <a:srgbClr val="0070C0"/>
              </a:solidFill>
            </a:endParaRPr>
          </a:p>
          <a:p>
            <a:pPr marL="45720" indent="0">
              <a:buNone/>
            </a:pPr>
            <a:endParaRPr lang="lt-LT" sz="1600" noProof="0" dirty="0">
              <a:solidFill>
                <a:srgbClr val="0070C0"/>
              </a:solidFill>
            </a:endParaRPr>
          </a:p>
          <a:p>
            <a:pPr marL="388620" indent="-342900">
              <a:buFont typeface="+mj-lt"/>
              <a:buAutoNum type="arabicPeriod" startAt="2"/>
            </a:pPr>
            <a:r>
              <a:rPr lang="lt-LT" sz="1600" b="1" dirty="0">
                <a:solidFill>
                  <a:srgbClr val="FF9900"/>
                </a:solidFill>
              </a:rPr>
              <a:t>Spiraliniai gręžiniai</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Didesnis mainų paviršius
 Montuojami vertikaliai</a:t>
            </a:r>
            <a:endParaRPr lang="lt-LT" sz="1600" noProof="0" dirty="0">
              <a:solidFill>
                <a:srgbClr val="0070C0"/>
              </a:solidFill>
            </a:endParaRPr>
          </a:p>
          <a:p>
            <a:pPr marL="45720" indent="0">
              <a:buNone/>
            </a:pPr>
            <a:endParaRPr lang="lt-LT" sz="1600" b="1" noProof="0" dirty="0">
              <a:solidFill>
                <a:srgbClr val="0070C0"/>
              </a:solidFill>
            </a:endParaRPr>
          </a:p>
        </p:txBody>
      </p:sp>
      <p:sp>
        <p:nvSpPr>
          <p:cNvPr id="4" name="Marcador de contenido 2">
            <a:extLst>
              <a:ext uri="{FF2B5EF4-FFF2-40B4-BE49-F238E27FC236}">
                <a16:creationId xmlns:a16="http://schemas.microsoft.com/office/drawing/2014/main" id="{99C57FC9-59EE-1D97-C325-BF9A77332FEA}"/>
              </a:ext>
            </a:extLst>
          </p:cNvPr>
          <p:cNvSpPr txBox="1">
            <a:spLocks/>
          </p:cNvSpPr>
          <p:nvPr/>
        </p:nvSpPr>
        <p:spPr>
          <a:xfrm>
            <a:off x="6364493" y="1334347"/>
            <a:ext cx="5262862"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mj-lt"/>
              <a:buAutoNum type="arabicPeriod" startAt="3"/>
            </a:pPr>
            <a:r>
              <a:rPr lang="lt-LT" sz="1600" b="1" dirty="0">
                <a:solidFill>
                  <a:srgbClr val="FF9900"/>
                </a:solidFill>
              </a:rPr>
              <a:t>Horizontalios sistemos</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 Tranšėjos nedideliame gylyje
 Didesnis žemės poreikis
 Paviršiaus temperatūros svyravimų įtaka</a:t>
            </a: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mj-lt"/>
              <a:buAutoNum type="arabicPeriod" startAt="4"/>
            </a:pPr>
            <a:r>
              <a:rPr lang="lt-LT" sz="1600" b="1" i="1" noProof="0" dirty="0">
                <a:solidFill>
                  <a:srgbClr val="FF9900"/>
                </a:solidFill>
              </a:rPr>
              <a:t>Slinky</a:t>
            </a:r>
            <a:r>
              <a:rPr lang="lt-LT" sz="1600" b="1" noProof="0" dirty="0">
                <a:solidFill>
                  <a:srgbClr val="FF9900"/>
                </a:solidFill>
              </a:rPr>
              <a:t> kontūro konfigūracija</a:t>
            </a:r>
          </a:p>
          <a:p>
            <a:pPr marL="388620" indent="-342900">
              <a:buFont typeface="+mj-lt"/>
              <a:buAutoNum type="arabicPeriod" startAt="4"/>
            </a:pP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Plokšti spiraliniai vamzdžiai
 Montuojamas tranšėjose ar tiesiog duobėse
 Optimizuotas ribotam paviršiaus plotui</a:t>
            </a:r>
            <a:endParaRPr lang="lt-LT" sz="1600" noProof="0" dirty="0">
              <a:solidFill>
                <a:srgbClr val="0070C0"/>
              </a:solidFill>
            </a:endParaRPr>
          </a:p>
          <a:p>
            <a:pPr marL="388620" indent="-342900">
              <a:buFont typeface="Corbel" pitchFamily="34"/>
              <a:buAutoNum type="arabicPeriod" startAt="4"/>
            </a:pPr>
            <a:endParaRPr lang="lt-LT" sz="1600" b="1" noProof="0" dirty="0">
              <a:solidFill>
                <a:srgbClr val="FF9900"/>
              </a:solidFill>
            </a:endParaRPr>
          </a:p>
          <a:p>
            <a:pPr>
              <a:buFont typeface="Wingdings" panose="05000000000000000000" pitchFamily="2" charset="2"/>
              <a:buChar char="Ø"/>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b="1" noProof="0" dirty="0">
              <a:solidFill>
                <a:srgbClr val="0070C0"/>
              </a:solidFill>
            </a:endParaRPr>
          </a:p>
        </p:txBody>
      </p:sp>
      <p:sp>
        <p:nvSpPr>
          <p:cNvPr id="5" name="CuadroTexto 4">
            <a:extLst>
              <a:ext uri="{FF2B5EF4-FFF2-40B4-BE49-F238E27FC236}">
                <a16:creationId xmlns:a16="http://schemas.microsoft.com/office/drawing/2014/main" id="{E2649D8C-156B-BF36-329C-5138D57DE252}"/>
              </a:ext>
            </a:extLst>
          </p:cNvPr>
          <p:cNvSpPr txBox="1"/>
          <p:nvPr/>
        </p:nvSpPr>
        <p:spPr>
          <a:xfrm>
            <a:off x="2799904" y="5795316"/>
            <a:ext cx="8474254" cy="646331"/>
          </a:xfrm>
          <a:prstGeom prst="rect">
            <a:avLst/>
          </a:prstGeom>
          <a:noFill/>
        </p:spPr>
        <p:txBody>
          <a:bodyPr wrap="square">
            <a:spAutoFit/>
          </a:bodyPr>
          <a:lstStyle/>
          <a:p>
            <a:pPr marL="45720" indent="0">
              <a:buNone/>
            </a:pPr>
            <a:r>
              <a:rPr lang="lt-LT" b="1" dirty="0">
                <a:solidFill>
                  <a:srgbClr val="FF9900"/>
                </a:solidFill>
                <a:latin typeface="Corbel" panose="020B0503020204020204" pitchFamily="34" charset="0"/>
              </a:rPr>
              <a:t>Konfigūracijos pasirinkimas priklauso nuo šaltinio lokacijos žemėje ir gręžimo kainos.</a:t>
            </a:r>
            <a:endParaRPr lang="lt-LT" sz="1800" b="1" noProof="0" dirty="0">
              <a:solidFill>
                <a:srgbClr val="FF9900"/>
              </a:solidFill>
              <a:latin typeface="Corbel" panose="020B0503020204020204" pitchFamily="34" charset="0"/>
            </a:endParaRPr>
          </a:p>
        </p:txBody>
      </p:sp>
    </p:spTree>
    <p:extLst>
      <p:ext uri="{BB962C8B-B14F-4D97-AF65-F5344CB8AC3E}">
        <p14:creationId xmlns:p14="http://schemas.microsoft.com/office/powerpoint/2010/main" val="42647790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F1ED5-D684-77F3-E01C-187040C6D89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C554E0F-5E65-1440-9A01-18B24C235EB6}"/>
              </a:ext>
            </a:extLst>
          </p:cNvPr>
          <p:cNvSpPr>
            <a:spLocks noGrp="1"/>
          </p:cNvSpPr>
          <p:nvPr>
            <p:ph type="title"/>
          </p:nvPr>
        </p:nvSpPr>
        <p:spPr>
          <a:xfrm>
            <a:off x="636493" y="373140"/>
            <a:ext cx="11054061" cy="662267"/>
          </a:xfrm>
        </p:spPr>
        <p:txBody>
          <a:bodyPr>
            <a:normAutofit fontScale="90000"/>
          </a:bodyPr>
          <a:lstStyle/>
          <a:p>
            <a:r>
              <a:rPr lang="lt-LT" sz="3200"/>
              <a:t>22.2 Geoterminių sistemų įrengimo ir priežiūros techniniai aspektai</a:t>
            </a:r>
            <a:endParaRPr lang="lt-LT" sz="3200" noProof="0" dirty="0"/>
          </a:p>
        </p:txBody>
      </p:sp>
      <p:sp>
        <p:nvSpPr>
          <p:cNvPr id="3" name="Marcador de contenido 2">
            <a:extLst>
              <a:ext uri="{FF2B5EF4-FFF2-40B4-BE49-F238E27FC236}">
                <a16:creationId xmlns:a16="http://schemas.microsoft.com/office/drawing/2014/main" id="{61A0AA4B-83DD-4186-A73F-BD5BF44397C0}"/>
              </a:ext>
            </a:extLst>
          </p:cNvPr>
          <p:cNvSpPr>
            <a:spLocks noGrp="1"/>
          </p:cNvSpPr>
          <p:nvPr>
            <p:ph idx="1"/>
          </p:nvPr>
        </p:nvSpPr>
        <p:spPr>
          <a:xfrm>
            <a:off x="564644" y="1413042"/>
            <a:ext cx="5531355" cy="4189305"/>
          </a:xfrm>
        </p:spPr>
        <p:txBody>
          <a:bodyPr>
            <a:noAutofit/>
          </a:bodyPr>
          <a:lstStyle/>
          <a:p>
            <a:pPr marL="45720" indent="0">
              <a:buNone/>
            </a:pPr>
            <a:endParaRPr lang="lt-LT" sz="1600" noProof="0" dirty="0">
              <a:solidFill>
                <a:srgbClr val="0070C0"/>
              </a:solidFill>
            </a:endParaRPr>
          </a:p>
          <a:p>
            <a:pPr marL="388620" indent="-342900">
              <a:buAutoNum type="arabicPeriod"/>
            </a:pPr>
            <a:r>
              <a:rPr lang="lt-LT" sz="1600" b="1" dirty="0">
                <a:solidFill>
                  <a:srgbClr val="FF9900"/>
                </a:solidFill>
              </a:rPr>
              <a:t>Vertikalios sistemos</a:t>
            </a:r>
            <a:endParaRPr lang="lt-LT" sz="1600" b="1" noProof="0" dirty="0">
              <a:solidFill>
                <a:srgbClr val="FF9900"/>
              </a:solidFill>
            </a:endParaRPr>
          </a:p>
          <a:p>
            <a:pPr>
              <a:buFont typeface="Wingdings" panose="05000000000000000000" pitchFamily="2" charset="2"/>
              <a:buChar char="Ø"/>
            </a:pPr>
            <a:r>
              <a:rPr lang="lt-LT" sz="1600" noProof="0" dirty="0">
                <a:solidFill>
                  <a:srgbClr val="0070C0"/>
                </a:solidFill>
              </a:rPr>
              <a:t> </a:t>
            </a:r>
            <a:r>
              <a:rPr lang="lt-LT" sz="1600" dirty="0">
                <a:solidFill>
                  <a:srgbClr val="0070C0"/>
                </a:solidFill>
              </a:rPr>
              <a:t>Gręžinio skersmuo: 110–165 mm
 Nedelsiant po gręžimo įkišamas zondas 
 Užpildymas skiediniu (smėliu, bentonitu, cementu)
 Šiluminis kontaktas su aplinkiniu dirvožemiu kritiškai svarbus</a:t>
            </a:r>
            <a:endParaRPr lang="lt-LT" sz="1600" noProof="0" dirty="0">
              <a:solidFill>
                <a:srgbClr val="0070C0"/>
              </a:solidFill>
            </a:endParaRPr>
          </a:p>
          <a:p>
            <a:pPr marL="45720" indent="0">
              <a:buNone/>
            </a:pPr>
            <a:endParaRPr lang="lt-LT" sz="1600" noProof="0" dirty="0">
              <a:solidFill>
                <a:srgbClr val="0070C0"/>
              </a:solidFill>
            </a:endParaRPr>
          </a:p>
          <a:p>
            <a:pPr marL="45720" indent="0">
              <a:buNone/>
            </a:pPr>
            <a:endParaRPr lang="lt-LT" sz="1600" noProof="0" dirty="0">
              <a:solidFill>
                <a:srgbClr val="0070C0"/>
              </a:solidFill>
            </a:endParaRPr>
          </a:p>
          <a:p>
            <a:pPr marL="45720" indent="0">
              <a:buNone/>
            </a:pPr>
            <a:endParaRPr lang="lt-LT" sz="1600" b="1" noProof="0" dirty="0">
              <a:solidFill>
                <a:srgbClr val="0070C0"/>
              </a:solidFill>
            </a:endParaRPr>
          </a:p>
        </p:txBody>
      </p:sp>
      <p:sp>
        <p:nvSpPr>
          <p:cNvPr id="4" name="Marcador de contenido 2">
            <a:extLst>
              <a:ext uri="{FF2B5EF4-FFF2-40B4-BE49-F238E27FC236}">
                <a16:creationId xmlns:a16="http://schemas.microsoft.com/office/drawing/2014/main" id="{AA573B26-6716-5CBF-28E0-C99933B48498}"/>
              </a:ext>
            </a:extLst>
          </p:cNvPr>
          <p:cNvSpPr txBox="1">
            <a:spLocks/>
          </p:cNvSpPr>
          <p:nvPr/>
        </p:nvSpPr>
        <p:spPr>
          <a:xfrm>
            <a:off x="6236673" y="1091597"/>
            <a:ext cx="5262862"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mj-lt"/>
              <a:buAutoNum type="arabicPeriod" startAt="2"/>
            </a:pPr>
            <a:r>
              <a:rPr lang="lt-LT" sz="1600" b="1" dirty="0">
                <a:solidFill>
                  <a:srgbClr val="FF9900"/>
                </a:solidFill>
              </a:rPr>
              <a:t>Horizontalios sistemos</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Tranšėjos paruošimas ir išlyginimas
Smėlio paklotas vamzdžių apsaugai
 Smulkiagrūdis užpildas
 Venkite asfaltuotų paviršių virš šilumokaičio</a:t>
            </a: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a:buFont typeface="Wingdings" panose="05000000000000000000" pitchFamily="2" charset="2"/>
              <a:buChar char="Ø"/>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b="1" noProof="0" dirty="0">
              <a:solidFill>
                <a:srgbClr val="0070C0"/>
              </a:solidFill>
            </a:endParaRPr>
          </a:p>
        </p:txBody>
      </p:sp>
      <p:sp>
        <p:nvSpPr>
          <p:cNvPr id="5" name="CuadroTexto 4">
            <a:extLst>
              <a:ext uri="{FF2B5EF4-FFF2-40B4-BE49-F238E27FC236}">
                <a16:creationId xmlns:a16="http://schemas.microsoft.com/office/drawing/2014/main" id="{D57D1CFF-DEF0-4C9F-03C8-271553E6C0DA}"/>
              </a:ext>
            </a:extLst>
          </p:cNvPr>
          <p:cNvSpPr txBox="1"/>
          <p:nvPr/>
        </p:nvSpPr>
        <p:spPr>
          <a:xfrm>
            <a:off x="2799904" y="5795316"/>
            <a:ext cx="8474254" cy="369332"/>
          </a:xfrm>
          <a:prstGeom prst="rect">
            <a:avLst/>
          </a:prstGeom>
          <a:noFill/>
        </p:spPr>
        <p:txBody>
          <a:bodyPr wrap="square">
            <a:spAutoFit/>
          </a:bodyPr>
          <a:lstStyle/>
          <a:p>
            <a:pPr marL="45720" indent="0">
              <a:buNone/>
            </a:pPr>
            <a:r>
              <a:rPr lang="fi-FI" b="1" dirty="0">
                <a:solidFill>
                  <a:srgbClr val="FF9900"/>
                </a:solidFill>
                <a:latin typeface="Corbel" panose="020B0503020204020204" pitchFamily="34" charset="0"/>
              </a:rPr>
              <a:t>Šiluminis kontaktas lemia ilgalaikį </a:t>
            </a:r>
            <a:r>
              <a:rPr lang="lt-LT" b="1" dirty="0">
                <a:solidFill>
                  <a:srgbClr val="FF9900"/>
                </a:solidFill>
                <a:latin typeface="Corbel" panose="020B0503020204020204" pitchFamily="34" charset="0"/>
              </a:rPr>
              <a:t>sistemos </a:t>
            </a:r>
            <a:r>
              <a:rPr lang="fi-FI" b="1" dirty="0">
                <a:solidFill>
                  <a:srgbClr val="FF9900"/>
                </a:solidFill>
                <a:latin typeface="Corbel" panose="020B0503020204020204" pitchFamily="34" charset="0"/>
              </a:rPr>
              <a:t>veikimą</a:t>
            </a:r>
            <a:endParaRPr lang="lt-LT" sz="1800" b="1" noProof="0" dirty="0">
              <a:solidFill>
                <a:srgbClr val="FF9900"/>
              </a:solidFill>
              <a:latin typeface="Corbel" panose="020B0503020204020204" pitchFamily="34" charset="0"/>
            </a:endParaRPr>
          </a:p>
        </p:txBody>
      </p:sp>
      <p:pic>
        <p:nvPicPr>
          <p:cNvPr id="6" name="drawing" descr="P312#yIS1">
            <a:extLst>
              <a:ext uri="{FF2B5EF4-FFF2-40B4-BE49-F238E27FC236}">
                <a16:creationId xmlns:a16="http://schemas.microsoft.com/office/drawing/2014/main" id="{6A0D5012-371F-763B-F6A3-73CCC8D6D3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904" y="3896412"/>
            <a:ext cx="5400675" cy="1762125"/>
          </a:xfrm>
          <a:prstGeom prst="rect">
            <a:avLst/>
          </a:prstGeom>
        </p:spPr>
      </p:pic>
    </p:spTree>
    <p:extLst>
      <p:ext uri="{BB962C8B-B14F-4D97-AF65-F5344CB8AC3E}">
        <p14:creationId xmlns:p14="http://schemas.microsoft.com/office/powerpoint/2010/main" val="32311814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1DBCB-A486-57D8-EFF0-5A2ED79C190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B08A9F6-9951-32C1-9EC4-72D5F2808066}"/>
              </a:ext>
            </a:extLst>
          </p:cNvPr>
          <p:cNvSpPr>
            <a:spLocks noGrp="1"/>
          </p:cNvSpPr>
          <p:nvPr>
            <p:ph type="title"/>
          </p:nvPr>
        </p:nvSpPr>
        <p:spPr>
          <a:xfrm>
            <a:off x="636493" y="373140"/>
            <a:ext cx="11054061" cy="662267"/>
          </a:xfrm>
        </p:spPr>
        <p:txBody>
          <a:bodyPr>
            <a:normAutofit fontScale="90000"/>
          </a:bodyPr>
          <a:lstStyle/>
          <a:p>
            <a:r>
              <a:rPr lang="lt-LT" sz="3200"/>
              <a:t>22.2 Geoterminių sistemų įrengimo ir priežiūros techniniai aspektai</a:t>
            </a:r>
            <a:endParaRPr lang="lt-LT" sz="3200" noProof="0" dirty="0"/>
          </a:p>
        </p:txBody>
      </p:sp>
      <p:sp>
        <p:nvSpPr>
          <p:cNvPr id="3" name="Marcador de contenido 2">
            <a:extLst>
              <a:ext uri="{FF2B5EF4-FFF2-40B4-BE49-F238E27FC236}">
                <a16:creationId xmlns:a16="http://schemas.microsoft.com/office/drawing/2014/main" id="{8D2ADEDB-F8C7-758C-EF4E-CEB4E69EB547}"/>
              </a:ext>
            </a:extLst>
          </p:cNvPr>
          <p:cNvSpPr txBox="1">
            <a:spLocks/>
          </p:cNvSpPr>
          <p:nvPr/>
        </p:nvSpPr>
        <p:spPr>
          <a:xfrm>
            <a:off x="436116" y="704273"/>
            <a:ext cx="5970785"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Corbel" pitchFamily="34"/>
              <a:buAutoNum type="arabicPeriod"/>
            </a:pPr>
            <a:r>
              <a:rPr lang="lt-LT" sz="1600" b="1" dirty="0">
                <a:solidFill>
                  <a:srgbClr val="FF9900"/>
                </a:solidFill>
              </a:rPr>
              <a:t>Sistemos paleidimas</a:t>
            </a:r>
            <a:endParaRPr lang="lt-LT" sz="1600" b="1" noProof="0" dirty="0">
              <a:solidFill>
                <a:srgbClr val="FF9900"/>
              </a:solidFill>
            </a:endParaRPr>
          </a:p>
          <a:p>
            <a:pPr>
              <a:buFont typeface="Wingdings" panose="05000000000000000000" pitchFamily="2" charset="2"/>
              <a:buChar char="Ø"/>
            </a:pPr>
            <a:r>
              <a:rPr lang="lt-LT" sz="1600" noProof="0" dirty="0">
                <a:solidFill>
                  <a:srgbClr val="0070C0"/>
                </a:solidFill>
                <a:highlight>
                  <a:srgbClr val="FF00FF"/>
                </a:highlight>
              </a:rPr>
              <a:t> </a:t>
            </a:r>
            <a:r>
              <a:rPr lang="lt-LT" sz="1600" dirty="0">
                <a:solidFill>
                  <a:srgbClr val="0070C0"/>
                </a:solidFill>
              </a:rPr>
              <a:t>Vandens praplovimas po slėgiu
 Oro pašalinimas
 Slėgiminis bandymas (~3× darbinis slėgis)
 Sekcijų bandymai didelėse instaliacijose</a:t>
            </a:r>
          </a:p>
          <a:p>
            <a:pPr>
              <a:buFont typeface="Wingdings" panose="05000000000000000000" pitchFamily="2" charset="2"/>
              <a:buChar char="Ø"/>
            </a:pPr>
            <a:endParaRPr lang="lt-LT" sz="1600" noProof="0" dirty="0">
              <a:solidFill>
                <a:srgbClr val="0070C0"/>
              </a:solidFill>
            </a:endParaRPr>
          </a:p>
          <a:p>
            <a:pPr marL="388620" indent="-342900">
              <a:buFont typeface="+mj-lt"/>
              <a:buAutoNum type="arabicPeriod" startAt="2"/>
            </a:pPr>
            <a:r>
              <a:rPr lang="lt-LT" sz="1600" b="1" dirty="0">
                <a:solidFill>
                  <a:srgbClr val="FF9900"/>
                </a:solidFill>
              </a:rPr>
              <a:t>Projektavimo parametrai</a:t>
            </a:r>
            <a:endParaRPr lang="lt-LT" sz="1600" b="1" noProof="0" dirty="0">
              <a:solidFill>
                <a:srgbClr val="FF9900"/>
              </a:solidFill>
            </a:endParaRPr>
          </a:p>
          <a:p>
            <a:pPr>
              <a:buFont typeface="Wingdings" panose="05000000000000000000" pitchFamily="2" charset="2"/>
              <a:buChar char="Ø"/>
            </a:pPr>
            <a:r>
              <a:rPr lang="lt-LT" sz="1600" noProof="0" dirty="0">
                <a:solidFill>
                  <a:srgbClr val="0070C0"/>
                </a:solidFill>
              </a:rPr>
              <a:t> </a:t>
            </a:r>
            <a:r>
              <a:rPr lang="lt-LT" sz="1600" dirty="0">
                <a:solidFill>
                  <a:srgbClr val="0070C0"/>
                </a:solidFill>
              </a:rPr>
              <a:t>Pastato šildymo/vėsinimo apkrova
 Dirvožemio šiluminis laidumas
 Gręžinių lauko mastelio parinkimas/matavimas</a:t>
            </a:r>
            <a:endParaRPr lang="lt-LT" sz="1600" b="1" noProof="0" dirty="0">
              <a:solidFill>
                <a:srgbClr val="0070C0"/>
              </a:solidFill>
            </a:endParaRPr>
          </a:p>
        </p:txBody>
      </p:sp>
      <p:sp>
        <p:nvSpPr>
          <p:cNvPr id="4" name="Marcador de contenido 2">
            <a:extLst>
              <a:ext uri="{FF2B5EF4-FFF2-40B4-BE49-F238E27FC236}">
                <a16:creationId xmlns:a16="http://schemas.microsoft.com/office/drawing/2014/main" id="{FFA45C8D-F2DC-BEA2-093D-BC1118B260F6}"/>
              </a:ext>
            </a:extLst>
          </p:cNvPr>
          <p:cNvSpPr txBox="1">
            <a:spLocks/>
          </p:cNvSpPr>
          <p:nvPr/>
        </p:nvSpPr>
        <p:spPr>
          <a:xfrm>
            <a:off x="6186976" y="704273"/>
            <a:ext cx="4953146" cy="4189305"/>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200" b="0" i="0" u="none" strike="noStrike" kern="1200" cap="none" spc="0" baseline="0">
                <a:solidFill>
                  <a:schemeClr val="tx1"/>
                </a:solidFill>
                <a:uFillTx/>
                <a:latin typeface="Corbel"/>
              </a:defRPr>
            </a:lvl1pPr>
            <a:lvl2pPr marL="457200" marR="0" lvl="1"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2000" b="0" i="0" u="none" strike="noStrike" kern="1200" cap="none" spc="0" baseline="0">
                <a:solidFill>
                  <a:schemeClr val="tx1"/>
                </a:solidFill>
                <a:uFillTx/>
                <a:latin typeface="Corbel"/>
              </a:defRPr>
            </a:lvl2pPr>
            <a:lvl3pPr marL="731520" marR="0" lvl="2"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800" b="0" i="0" u="none" strike="noStrike" kern="1200" cap="none" spc="0" baseline="0">
                <a:solidFill>
                  <a:schemeClr val="tx1"/>
                </a:solidFill>
                <a:uFillTx/>
                <a:latin typeface="Corbel"/>
              </a:defRPr>
            </a:lvl3pPr>
            <a:lvl4pPr marL="1005840" marR="0" lvl="3"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4pPr>
            <a:lvl5pPr marL="1280160" marR="0" lvl="4" indent="-182880" algn="l" defTabSz="914400" rtl="0" eaLnBrk="1" fontAlgn="auto" hangingPunct="1">
              <a:lnSpc>
                <a:spcPct val="100000"/>
              </a:lnSpc>
              <a:spcBef>
                <a:spcPts val="0"/>
              </a:spcBef>
              <a:spcAft>
                <a:spcPts val="0"/>
              </a:spcAft>
              <a:buClr>
                <a:srgbClr val="9FC3E1"/>
              </a:buClr>
              <a:buSzPct val="80000"/>
              <a:buFont typeface="Corbel" pitchFamily="34"/>
              <a:buChar char="•"/>
              <a:tabLst/>
              <a:defRPr lang="el-GR" sz="1600" b="0" i="0" u="none" strike="noStrike" kern="1200" cap="none" spc="0" baseline="0">
                <a:solidFill>
                  <a:schemeClr val="tx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Corbel" pitchFamily="34"/>
              <a:buNone/>
            </a:pPr>
            <a:endParaRPr lang="lt-LT" sz="1600" noProof="0" dirty="0">
              <a:solidFill>
                <a:srgbClr val="0070C0"/>
              </a:solidFill>
            </a:endParaRPr>
          </a:p>
          <a:p>
            <a:pPr marL="45720" indent="0">
              <a:buFont typeface="Corbel" pitchFamily="34"/>
              <a:buNone/>
            </a:pPr>
            <a:endParaRPr lang="lt-LT" sz="1600" noProof="0" dirty="0">
              <a:solidFill>
                <a:srgbClr val="0070C0"/>
              </a:solidFill>
            </a:endParaRPr>
          </a:p>
          <a:p>
            <a:pPr marL="388620" indent="-342900">
              <a:buFont typeface="+mj-lt"/>
              <a:buAutoNum type="arabicPeriod" startAt="3"/>
            </a:pPr>
            <a:r>
              <a:rPr lang="lt-LT" sz="1600" b="1" dirty="0">
                <a:solidFill>
                  <a:srgbClr val="FF9900"/>
                </a:solidFill>
              </a:rPr>
              <a:t>Techninės priežiūros charakteristikos</a:t>
            </a:r>
            <a:endParaRPr lang="lt-LT" sz="1600" b="1" noProof="0" dirty="0">
              <a:solidFill>
                <a:srgbClr val="FF9900"/>
              </a:solidFill>
            </a:endParaRPr>
          </a:p>
          <a:p>
            <a:pPr>
              <a:buFont typeface="Wingdings" panose="05000000000000000000" pitchFamily="2" charset="2"/>
              <a:buChar char="Ø"/>
            </a:pPr>
            <a:r>
              <a:rPr lang="lt-LT" sz="1600" dirty="0">
                <a:solidFill>
                  <a:srgbClr val="0070C0"/>
                </a:solidFill>
              </a:rPr>
              <a:t>Požeminis kontūras → nereikalauja priežiūros
 Vanduo/vanduo įrenginiai → mažesnė priežiūra nei oro šaltinio įrenginiams
 </a:t>
            </a:r>
            <a:r>
              <a:rPr lang="it-IT" sz="1600" dirty="0">
                <a:solidFill>
                  <a:srgbClr val="0070C0"/>
                </a:solidFill>
              </a:rPr>
              <a:t>Geoterminiai kontūrai gali tarnauti </a:t>
            </a:r>
            <a:r>
              <a:rPr lang="lt-LT" sz="1600" dirty="0">
                <a:solidFill>
                  <a:srgbClr val="0070C0"/>
                </a:solidFill>
              </a:rPr>
              <a:t>ilgiau</a:t>
            </a:r>
            <a:r>
              <a:rPr lang="it-IT" sz="1600" dirty="0">
                <a:solidFill>
                  <a:srgbClr val="0070C0"/>
                </a:solidFill>
              </a:rPr>
              <a:t> nei 50 metų</a:t>
            </a:r>
            <a:endParaRPr lang="lt-LT" sz="1600" b="1" noProof="0" dirty="0">
              <a:solidFill>
                <a:srgbClr val="0070C0"/>
              </a:solidFill>
            </a:endParaRPr>
          </a:p>
        </p:txBody>
      </p:sp>
      <p:sp>
        <p:nvSpPr>
          <p:cNvPr id="5" name="CuadroTexto 4">
            <a:extLst>
              <a:ext uri="{FF2B5EF4-FFF2-40B4-BE49-F238E27FC236}">
                <a16:creationId xmlns:a16="http://schemas.microsoft.com/office/drawing/2014/main" id="{7EE0152F-5D8B-2D31-D82F-253817F82220}"/>
              </a:ext>
            </a:extLst>
          </p:cNvPr>
          <p:cNvSpPr txBox="1"/>
          <p:nvPr/>
        </p:nvSpPr>
        <p:spPr>
          <a:xfrm>
            <a:off x="3144033" y="5667496"/>
            <a:ext cx="8474254" cy="369332"/>
          </a:xfrm>
          <a:prstGeom prst="rect">
            <a:avLst/>
          </a:prstGeom>
          <a:noFill/>
        </p:spPr>
        <p:txBody>
          <a:bodyPr wrap="square">
            <a:spAutoFit/>
          </a:bodyPr>
          <a:lstStyle/>
          <a:p>
            <a:pPr marL="45720" indent="0">
              <a:buNone/>
            </a:pPr>
            <a:r>
              <a:rPr lang="lt-LT" b="1" dirty="0">
                <a:solidFill>
                  <a:srgbClr val="FF9900"/>
                </a:solidFill>
                <a:latin typeface="Corbel" panose="020B0503020204020204" pitchFamily="34" charset="0"/>
              </a:rPr>
              <a:t>Geoterminių sistemų sudėtingumas kinta nuo eksploatavimo iki projektavimo</a:t>
            </a:r>
            <a:endParaRPr lang="lt-LT" sz="1800" b="1" noProof="0" dirty="0">
              <a:solidFill>
                <a:srgbClr val="FF9900"/>
              </a:solidFill>
              <a:latin typeface="Corbel" panose="020B0503020204020204" pitchFamily="34" charset="0"/>
            </a:endParaRPr>
          </a:p>
        </p:txBody>
      </p:sp>
      <p:pic>
        <p:nvPicPr>
          <p:cNvPr id="6" name="drawing" descr="P317#yIS1">
            <a:extLst>
              <a:ext uri="{FF2B5EF4-FFF2-40B4-BE49-F238E27FC236}">
                <a16:creationId xmlns:a16="http://schemas.microsoft.com/office/drawing/2014/main" id="{AD905AE6-D0E0-8E56-3108-FDDFB31D768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16514" y="3118658"/>
            <a:ext cx="3916793" cy="2548838"/>
          </a:xfrm>
          <a:prstGeom prst="rect">
            <a:avLst/>
          </a:prstGeom>
        </p:spPr>
      </p:pic>
    </p:spTree>
    <p:extLst>
      <p:ext uri="{BB962C8B-B14F-4D97-AF65-F5344CB8AC3E}">
        <p14:creationId xmlns:p14="http://schemas.microsoft.com/office/powerpoint/2010/main" val="9561735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766A9788-E1C5-BF2C-ABA6-A6846AA9694E}"/>
              </a:ext>
            </a:extLst>
          </p:cNvPr>
          <p:cNvSpPr>
            <a:spLocks noGrp="1"/>
          </p:cNvSpPr>
          <p:nvPr>
            <p:ph type="pic" sz="quarter" idx="15"/>
          </p:nvPr>
        </p:nvSpPr>
        <p:spPr/>
        <p:txBody>
          <a:bodyPr/>
          <a:lstStyle/>
          <a:p>
            <a:endParaRPr lang="lt-LT" noProof="0" dirty="0"/>
          </a:p>
        </p:txBody>
      </p:sp>
      <p:sp>
        <p:nvSpPr>
          <p:cNvPr id="3" name="Marcador de texto 2">
            <a:extLst>
              <a:ext uri="{FF2B5EF4-FFF2-40B4-BE49-F238E27FC236}">
                <a16:creationId xmlns:a16="http://schemas.microsoft.com/office/drawing/2014/main" id="{269752C5-856A-CC88-713D-3EC09B7B302C}"/>
              </a:ext>
            </a:extLst>
          </p:cNvPr>
          <p:cNvSpPr>
            <a:spLocks noGrp="1"/>
          </p:cNvSpPr>
          <p:nvPr>
            <p:ph type="body" sz="quarter" idx="14"/>
          </p:nvPr>
        </p:nvSpPr>
        <p:spPr/>
        <p:txBody>
          <a:bodyPr/>
          <a:lstStyle/>
          <a:p>
            <a:endParaRPr lang="lt-LT" noProof="0" dirty="0"/>
          </a:p>
        </p:txBody>
      </p:sp>
      <p:sp>
        <p:nvSpPr>
          <p:cNvPr id="4" name="Título 3">
            <a:extLst>
              <a:ext uri="{FF2B5EF4-FFF2-40B4-BE49-F238E27FC236}">
                <a16:creationId xmlns:a16="http://schemas.microsoft.com/office/drawing/2014/main" id="{BFBC50F9-DDF5-149F-EC11-B0EE43BD18F8}"/>
              </a:ext>
            </a:extLst>
          </p:cNvPr>
          <p:cNvSpPr>
            <a:spLocks noGrp="1"/>
          </p:cNvSpPr>
          <p:nvPr>
            <p:ph type="title"/>
          </p:nvPr>
        </p:nvSpPr>
        <p:spPr/>
        <p:txBody>
          <a:bodyPr/>
          <a:lstStyle/>
          <a:p>
            <a:endParaRPr lang="lt-LT" noProof="0" dirty="0"/>
          </a:p>
        </p:txBody>
      </p:sp>
    </p:spTree>
    <p:extLst>
      <p:ext uri="{BB962C8B-B14F-4D97-AF65-F5344CB8AC3E}">
        <p14:creationId xmlns:p14="http://schemas.microsoft.com/office/powerpoint/2010/main" val="3526308282"/>
      </p:ext>
    </p:extLst>
  </p:cSld>
  <p:clrMapOvr>
    <a:masterClrMapping/>
  </p:clrMapOvr>
</p:sld>
</file>

<file path=ppt/theme/theme1.xml><?xml version="1.0" encoding="utf-8"?>
<a:theme xmlns:a="http://schemas.openxmlformats.org/drawingml/2006/main" name="Re-energize Materials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241E825A-1F5F-4A38-9E7A-AB5C743873E5}" vid="{C33D33B3-9F76-472F-84D7-B515D56733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0f90000-ef1a-4e9c-9e31-3d374e0bef32" xsi:nil="true"/>
    <lcf76f155ced4ddcb4097134ff3c332f xmlns="9bd540c9-a237-4c79-86d5-939080bbced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as" ma:contentTypeID="0x010100FF9C759ADD577C46AFA8547612EBBDA0" ma:contentTypeVersion="13" ma:contentTypeDescription="Kurkite naują dokumentą." ma:contentTypeScope="" ma:versionID="bc5d4813f963f22922c0c3bac0b6af3e">
  <xsd:schema xmlns:xsd="http://www.w3.org/2001/XMLSchema" xmlns:xs="http://www.w3.org/2001/XMLSchema" xmlns:p="http://schemas.microsoft.com/office/2006/metadata/properties" xmlns:ns2="9bd540c9-a237-4c79-86d5-939080bbced8" xmlns:ns3="30f90000-ef1a-4e9c-9e31-3d374e0bef32" targetNamespace="http://schemas.microsoft.com/office/2006/metadata/properties" ma:root="true" ma:fieldsID="005f6c4d4b966f059c44c89411d80056" ns2:_="" ns3:_="">
    <xsd:import namespace="9bd540c9-a237-4c79-86d5-939080bbced8"/>
    <xsd:import namespace="30f90000-ef1a-4e9c-9e31-3d374e0bef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540c9-a237-4c79-86d5-939080bbce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Vaizdų žymės" ma:readOnly="false" ma:fieldId="{5cf76f15-5ced-4ddc-b409-7134ff3c332f}" ma:taxonomyMulti="true" ma:sspId="73186e69-6b68-42b7-8373-79ae1ec2038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f90000-ef1a-4e9c-9e31-3d374e0bef3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223869b-13bd-4460-92d3-0dfb042eb236}" ma:internalName="TaxCatchAll" ma:showField="CatchAllData" ma:web="30f90000-ef1a-4e9c-9e31-3d374e0bef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F65D38-E0F7-4C8B-9D68-811B57293150}">
  <ds:schemaRefs>
    <ds:schemaRef ds:uri="http://schemas.microsoft.com/office/2006/metadata/properties"/>
    <ds:schemaRef ds:uri="http://schemas.microsoft.com/office/infopath/2007/PartnerControls"/>
    <ds:schemaRef ds:uri="30f90000-ef1a-4e9c-9e31-3d374e0bef32"/>
    <ds:schemaRef ds:uri="9bd540c9-a237-4c79-86d5-939080bbced8"/>
  </ds:schemaRefs>
</ds:datastoreItem>
</file>

<file path=customXml/itemProps2.xml><?xml version="1.0" encoding="utf-8"?>
<ds:datastoreItem xmlns:ds="http://schemas.openxmlformats.org/officeDocument/2006/customXml" ds:itemID="{A4973838-B13D-4265-93DD-C48AD7F3B9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540c9-a237-4c79-86d5-939080bbced8"/>
    <ds:schemaRef ds:uri="30f90000-ef1a-4e9c-9e31-3d374e0bef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420323-54C2-4F8F-849F-E26068F2C6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5166</TotalTime>
  <Words>10353</Words>
  <Application>Microsoft Office PowerPoint</Application>
  <PresentationFormat>Widescreen</PresentationFormat>
  <Paragraphs>834</Paragraphs>
  <Slides>97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97</vt:i4>
      </vt:variant>
    </vt:vector>
  </HeadingPairs>
  <TitlesOfParts>
    <vt:vector size="105" baseType="lpstr">
      <vt:lpstr>Aptos</vt:lpstr>
      <vt:lpstr>Arial</vt:lpstr>
      <vt:lpstr>Calibri</vt:lpstr>
      <vt:lpstr>Calibri Light</vt:lpstr>
      <vt:lpstr>Cambria Math</vt:lpstr>
      <vt:lpstr>Corbel</vt:lpstr>
      <vt:lpstr>Wingdings</vt:lpstr>
      <vt:lpstr>Re-energize Materials Template</vt:lpstr>
      <vt:lpstr>Modulis 3</vt:lpstr>
      <vt:lpstr>Modulio 3 apžvalga</vt:lpstr>
      <vt:lpstr>Module 3 contents</vt:lpstr>
      <vt:lpstr>14 užsiėmimas</vt:lpstr>
      <vt:lpstr>14 užsiėmimo tikslai</vt:lpstr>
      <vt:lpstr>14 užsiėmimo turinys</vt:lpstr>
      <vt:lpstr>14.1 Įvadas</vt:lpstr>
      <vt:lpstr>14.1 Įvadas</vt:lpstr>
      <vt:lpstr>14.1 Įvadas</vt:lpstr>
      <vt:lpstr>PowerPoint Presentation</vt:lpstr>
      <vt:lpstr>14.3 Darbas ne projektinėmis sąlygomis</vt:lpstr>
      <vt:lpstr>14.3 Darbas ne projektinėmis sąlygomis</vt:lpstr>
      <vt:lpstr>14.3 Darbas ne projektinėmis sąlygomis</vt:lpstr>
      <vt:lpstr>14.3 Darbas ne projektinėmis sąlygomis</vt:lpstr>
      <vt:lpstr>14.4 Sezoniniai našumo rodikliai</vt:lpstr>
      <vt:lpstr>14.5 Šiluminiai ir hidrauliniai reikalavimai šilumos siurbliams </vt:lpstr>
      <vt:lpstr>14.5 Šiluminiai ir hidrauliniai reikalavimai šilumos siurbliams </vt:lpstr>
      <vt:lpstr>14.5 Šiluminiai ir hidrauliniai reikalavimai šilumos siurbliams </vt:lpstr>
      <vt:lpstr>14.5 Šiluminiai ir hidrauliniai reikalavimai šilumos siurbliams </vt:lpstr>
      <vt:lpstr>15 užsiėmimas</vt:lpstr>
      <vt:lpstr>15 užsiėmimo tikslai</vt:lpstr>
      <vt:lpstr>15 užsiėmimo turinys</vt:lpstr>
      <vt:lpstr>15.1 Įvadas</vt:lpstr>
      <vt:lpstr>15.2 Radiatoriai</vt:lpstr>
      <vt:lpstr>15.2 Radiatoriai</vt:lpstr>
      <vt:lpstr>15.2 Radiatoriai</vt:lpstr>
      <vt:lpstr>15.3 Grindinis šildymas</vt:lpstr>
      <vt:lpstr>15.4 Ventiliatoriai</vt:lpstr>
      <vt:lpstr>15.5 Temperatūros lygiai</vt:lpstr>
      <vt:lpstr>16 užsiėmimas</vt:lpstr>
      <vt:lpstr>16 užsiėmimo tikslai</vt:lpstr>
      <vt:lpstr>16 užsiėmimo turinys</vt:lpstr>
      <vt:lpstr>16.1 Įvadas</vt:lpstr>
      <vt:lpstr>16.1 Įvadas</vt:lpstr>
      <vt:lpstr>16.2 Pagrindinės karšto vandens posistemės</vt:lpstr>
      <vt:lpstr>16.3 „Dydžio pagal nykštį“taisyklė</vt:lpstr>
      <vt:lpstr>16.3 Ryšys tarp rezervuaro tūrio ir šilumos siurblio galios</vt:lpstr>
      <vt:lpstr>16.4 Analitinis dydžio/paklausos parinkimas</vt:lpstr>
      <vt:lpstr>16.5 Legioneliozė</vt:lpstr>
      <vt:lpstr>16.6 Karšto vandens šilumos siurbliai</vt:lpstr>
      <vt:lpstr>17 užsiėmimas</vt:lpstr>
      <vt:lpstr>17 užsiėmimo tikslai</vt:lpstr>
      <vt:lpstr>17 užsiėmimo turinys</vt:lpstr>
      <vt:lpstr>17.1 Apžvalga</vt:lpstr>
      <vt:lpstr>17.1 Apžvalga</vt:lpstr>
      <vt:lpstr>17.2 Apsauga nuo užšalimo</vt:lpstr>
      <vt:lpstr>17.2 Apsauga nuo užšalimo</vt:lpstr>
      <vt:lpstr>17.3 Perjungimo vožtuvas (DIV)</vt:lpstr>
      <vt:lpstr>17.4 Tiesioginis sujungimas</vt:lpstr>
      <vt:lpstr>17.4 Tiesioginis sujungimas</vt:lpstr>
      <vt:lpstr>17.4 Tiesioginis sujungimas</vt:lpstr>
      <vt:lpstr>17.5 Pirminio ir antrinio kontūro konfigūracija</vt:lpstr>
      <vt:lpstr>17.5 Pirminio ir antrinio kontūro konfigūracija</vt:lpstr>
      <vt:lpstr>17.6 Kiti komponentai</vt:lpstr>
      <vt:lpstr>17.7 Hibridinės sistemos</vt:lpstr>
      <vt:lpstr>17.7 Hibridinės sistemos</vt:lpstr>
      <vt:lpstr>18 užsiėmimas</vt:lpstr>
      <vt:lpstr>18 užsiėmimo tikslai</vt:lpstr>
      <vt:lpstr>18 užsiėmimo turinys</vt:lpstr>
      <vt:lpstr>18.1 Pirma schema</vt:lpstr>
      <vt:lpstr>18.2  Antra schema</vt:lpstr>
      <vt:lpstr>18.3 Trečia schema</vt:lpstr>
      <vt:lpstr>19 užsiėmimas</vt:lpstr>
      <vt:lpstr>19 užsiėmimo tikslai</vt:lpstr>
      <vt:lpstr>Lesson 19 contents</vt:lpstr>
      <vt:lpstr>19.1 Įvadas</vt:lpstr>
      <vt:lpstr>19.2 Didžiausia apkrova ir šiluminė paklausa</vt:lpstr>
      <vt:lpstr>19.3 Didžiausia patalpų šildymo apkrova</vt:lpstr>
      <vt:lpstr>19.4 Didžiausia buitinio karšto vandens apkrova</vt:lpstr>
      <vt:lpstr>19.5 Didžiausia patalpų aušinimo apkrova</vt:lpstr>
      <vt:lpstr>19.6 Šiluminis poreikis patalpoms šildyti 19.7 Šiluminis poreikis patalpų vėsinimui</vt:lpstr>
      <vt:lpstr>19.8 Šilumos siurblio galios pasirinkimas</vt:lpstr>
      <vt:lpstr>19.8 Šilumos siurblio galios pasirinkimas</vt:lpstr>
      <vt:lpstr>19.8 Šilumos siurblio galios pasirinkimas</vt:lpstr>
      <vt:lpstr>20 užsiėmimas</vt:lpstr>
      <vt:lpstr>20 užsiėmimo tikslai</vt:lpstr>
      <vt:lpstr>20 užsiėmimo turinys</vt:lpstr>
      <vt:lpstr>20.1 Oro sąlygų kompensavimas (lauko sąlygų kontrolė)</vt:lpstr>
      <vt:lpstr>20.2   Apkrovos perkėlimas ir išmaniosios laiko valdymo strategijos.</vt:lpstr>
      <vt:lpstr>20.3 Išmanieji termostatai ir namų energijos integracija</vt:lpstr>
      <vt:lpstr>20.4 Jutiklių išdėstymas</vt:lpstr>
      <vt:lpstr>20.5 Tipiškos valdymo sekos ir veikimas</vt:lpstr>
      <vt:lpstr>21 užsiėmimas</vt:lpstr>
      <vt:lpstr>21 užsiėmimo tikslai</vt:lpstr>
      <vt:lpstr>Lesson 21 contents</vt:lpstr>
      <vt:lpstr>21.1 PV integracija</vt:lpstr>
      <vt:lpstr>21.1 PV integracija</vt:lpstr>
      <vt:lpstr>21.2 Saulės šilumos integracija</vt:lpstr>
      <vt:lpstr>21.2 Saulės šiluminė integracija</vt:lpstr>
      <vt:lpstr>22 užsiėmimas</vt:lpstr>
      <vt:lpstr>22 užsiėmimo tiklai</vt:lpstr>
      <vt:lpstr>Lesson 22 contents</vt:lpstr>
      <vt:lpstr>22.1 Geoterminių sistemų klasifikacija</vt:lpstr>
      <vt:lpstr>22.1 Geoterminių sistemų klasifikacija</vt:lpstr>
      <vt:lpstr>22.2 Geoterminių sistemų įrengimo ir priežiūros techniniai aspektai</vt:lpstr>
      <vt:lpstr>22.2 Geoterminių sistemų įrengimo ir priežiūros techniniai aspektai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Katerina Manika</dc:creator>
  <cp:lastModifiedBy>raimondas</cp:lastModifiedBy>
  <cp:revision>62</cp:revision>
  <cp:lastPrinted>2026-02-02T22:29:34Z</cp:lastPrinted>
  <dcterms:created xsi:type="dcterms:W3CDTF">2024-12-02T11:27:35Z</dcterms:created>
  <dcterms:modified xsi:type="dcterms:W3CDTF">2026-04-08T11:57:50Z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0x010100FF9C759ADD577C46AFA8547612EBBDA0</vt:lpwstr>
  </property>
</Properties>
</file>