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handoutMasterIdLst>
    <p:handoutMasterId r:id="rId67"/>
  </p:handoutMasterIdLst>
  <p:sldIdLst>
    <p:sldId id="313" r:id="rId5"/>
    <p:sldId id="314" r:id="rId6"/>
    <p:sldId id="316" r:id="rId7"/>
    <p:sldId id="317" r:id="rId8"/>
    <p:sldId id="256" r:id="rId9"/>
    <p:sldId id="274" r:id="rId10"/>
    <p:sldId id="275" r:id="rId11"/>
    <p:sldId id="276" r:id="rId12"/>
    <p:sldId id="318" r:id="rId13"/>
    <p:sldId id="277" r:id="rId14"/>
    <p:sldId id="278" r:id="rId15"/>
    <p:sldId id="279" r:id="rId16"/>
    <p:sldId id="280" r:id="rId17"/>
    <p:sldId id="319" r:id="rId18"/>
    <p:sldId id="281" r:id="rId19"/>
    <p:sldId id="327" r:id="rId20"/>
    <p:sldId id="282" r:id="rId21"/>
    <p:sldId id="283" r:id="rId22"/>
    <p:sldId id="284" r:id="rId23"/>
    <p:sldId id="320" r:id="rId24"/>
    <p:sldId id="285" r:id="rId25"/>
    <p:sldId id="286" r:id="rId26"/>
    <p:sldId id="287" r:id="rId27"/>
    <p:sldId id="288" r:id="rId28"/>
    <p:sldId id="321" r:id="rId29"/>
    <p:sldId id="289" r:id="rId30"/>
    <p:sldId id="328" r:id="rId31"/>
    <p:sldId id="290" r:id="rId32"/>
    <p:sldId id="291" r:id="rId33"/>
    <p:sldId id="329" r:id="rId34"/>
    <p:sldId id="292" r:id="rId35"/>
    <p:sldId id="322" r:id="rId36"/>
    <p:sldId id="293" r:id="rId37"/>
    <p:sldId id="294" r:id="rId38"/>
    <p:sldId id="295" r:id="rId39"/>
    <p:sldId id="335" r:id="rId40"/>
    <p:sldId id="296" r:id="rId41"/>
    <p:sldId id="323" r:id="rId42"/>
    <p:sldId id="297" r:id="rId43"/>
    <p:sldId id="330" r:id="rId44"/>
    <p:sldId id="298" r:id="rId45"/>
    <p:sldId id="299" r:id="rId46"/>
    <p:sldId id="300" r:id="rId47"/>
    <p:sldId id="324" r:id="rId48"/>
    <p:sldId id="301" r:id="rId49"/>
    <p:sldId id="302" r:id="rId50"/>
    <p:sldId id="332" r:id="rId51"/>
    <p:sldId id="303" r:id="rId52"/>
    <p:sldId id="304" r:id="rId53"/>
    <p:sldId id="331" r:id="rId54"/>
    <p:sldId id="325" r:id="rId55"/>
    <p:sldId id="305" r:id="rId56"/>
    <p:sldId id="306" r:id="rId57"/>
    <p:sldId id="307" r:id="rId58"/>
    <p:sldId id="333" r:id="rId59"/>
    <p:sldId id="334" r:id="rId60"/>
    <p:sldId id="326" r:id="rId61"/>
    <p:sldId id="309" r:id="rId62"/>
    <p:sldId id="310" r:id="rId63"/>
    <p:sldId id="311" r:id="rId64"/>
    <p:sldId id="312" r:id="rId6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070C0"/>
    <a:srgbClr val="1994CA"/>
    <a:srgbClr val="1469A0"/>
    <a:srgbClr val="FEC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6" d="100"/>
          <a:sy n="76" d="100"/>
        </p:scale>
        <p:origin x="840" y="48"/>
      </p:cViewPr>
      <p:guideLst/>
    </p:cSldViewPr>
  </p:slideViewPr>
  <p:notesTextViewPr>
    <p:cViewPr>
      <p:scale>
        <a:sx n="1" d="1"/>
        <a:sy n="1" d="1"/>
      </p:scale>
      <p:origin x="0" y="0"/>
    </p:cViewPr>
  </p:notesTextViewPr>
  <p:notesViewPr>
    <p:cSldViewPr snapToGrid="0">
      <p:cViewPr varScale="1">
        <p:scale>
          <a:sx n="81" d="100"/>
          <a:sy n="81" d="100"/>
        </p:scale>
        <p:origin x="325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BC7FD5-01F2-AC48-F7D9-3CFBC6BB36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a:extLst>
              <a:ext uri="{FF2B5EF4-FFF2-40B4-BE49-F238E27FC236}">
                <a16:creationId xmlns:a16="http://schemas.microsoft.com/office/drawing/2014/main" id="{9DD49FE1-A7B8-6D50-FC0E-0CAB6F5BA8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2D97A-6F88-4C37-8B02-041851FC4497}" type="datetimeFigureOut">
              <a:rPr lang="el-GR" smtClean="0"/>
              <a:t>8/4/2026</a:t>
            </a:fld>
            <a:endParaRPr lang="el-GR"/>
          </a:p>
        </p:txBody>
      </p:sp>
      <p:sp>
        <p:nvSpPr>
          <p:cNvPr id="4" name="Footer Placeholder 3">
            <a:extLst>
              <a:ext uri="{FF2B5EF4-FFF2-40B4-BE49-F238E27FC236}">
                <a16:creationId xmlns:a16="http://schemas.microsoft.com/office/drawing/2014/main" id="{3E4F4208-1FF2-FEEB-AACA-9C8477D33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Lesson x - title</a:t>
            </a:r>
            <a:endParaRPr lang="el-GR"/>
          </a:p>
        </p:txBody>
      </p:sp>
      <p:sp>
        <p:nvSpPr>
          <p:cNvPr id="5" name="Slide Number Placeholder 4">
            <a:extLst>
              <a:ext uri="{FF2B5EF4-FFF2-40B4-BE49-F238E27FC236}">
                <a16:creationId xmlns:a16="http://schemas.microsoft.com/office/drawing/2014/main" id="{54DEABE7-50E9-E306-06D4-0CF94E4551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B21386-4F5F-4F51-9A4B-FE60F9D7B1DB}" type="slidenum">
              <a:rPr lang="el-GR" smtClean="0"/>
              <a:t>‹#›</a:t>
            </a:fld>
            <a:endParaRPr lang="el-GR"/>
          </a:p>
        </p:txBody>
      </p:sp>
    </p:spTree>
    <p:extLst>
      <p:ext uri="{BB962C8B-B14F-4D97-AF65-F5344CB8AC3E}">
        <p14:creationId xmlns:p14="http://schemas.microsoft.com/office/powerpoint/2010/main" val="229985196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22884-E962-4894-9A4E-5CDB38D5D73B}" type="datetimeFigureOut">
              <a:rPr lang="el-GR" smtClean="0"/>
              <a:t>8/4/2026</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Lesson x - title</a:t>
            </a:r>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BEA5D-9270-47E8-97F3-B93262F68B3D}" type="slidenum">
              <a:rPr lang="el-GR" smtClean="0"/>
              <a:t>‹#›</a:t>
            </a:fld>
            <a:endParaRPr lang="el-GR"/>
          </a:p>
        </p:txBody>
      </p:sp>
    </p:spTree>
    <p:extLst>
      <p:ext uri="{BB962C8B-B14F-4D97-AF65-F5344CB8AC3E}">
        <p14:creationId xmlns:p14="http://schemas.microsoft.com/office/powerpoint/2010/main" val="2298499288"/>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COVER – module">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714E9362-015D-8626-49D9-94C80BC764E0}"/>
              </a:ext>
            </a:extLst>
          </p:cNvPr>
          <p:cNvSpPr/>
          <p:nvPr/>
        </p:nvSpPr>
        <p:spPr>
          <a:xfrm>
            <a:off x="231142" y="240030"/>
            <a:ext cx="11724637" cy="6377940"/>
          </a:xfrm>
          <a:prstGeom prst="rect">
            <a:avLst/>
          </a:prstGeom>
          <a:solidFill>
            <a:srgbClr val="89AACB"/>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cxnSp>
        <p:nvCxnSpPr>
          <p:cNvPr id="3" name="Ευθεία γραμμή σύνδεσης 7">
            <a:extLst>
              <a:ext uri="{FF2B5EF4-FFF2-40B4-BE49-F238E27FC236}">
                <a16:creationId xmlns:a16="http://schemas.microsoft.com/office/drawing/2014/main" id="{03E84D29-455A-54CF-CF4D-1FB9A4D21EB5}"/>
              </a:ext>
            </a:extLst>
          </p:cNvPr>
          <p:cNvCxnSpPr/>
          <p:nvPr/>
        </p:nvCxnSpPr>
        <p:spPr>
          <a:xfrm flipV="1">
            <a:off x="6093461" y="1595682"/>
            <a:ext cx="0" cy="2693896"/>
          </a:xfrm>
          <a:prstGeom prst="straightConnector1">
            <a:avLst/>
          </a:prstGeom>
          <a:noFill/>
          <a:ln w="10003" cap="flat">
            <a:solidFill>
              <a:srgbClr val="FFFFFF"/>
            </a:solidFill>
            <a:prstDash val="solid"/>
            <a:miter/>
          </a:ln>
        </p:spPr>
      </p:cxnSp>
      <p:sp>
        <p:nvSpPr>
          <p:cNvPr id="5" name="TextBox 18">
            <a:extLst>
              <a:ext uri="{FF2B5EF4-FFF2-40B4-BE49-F238E27FC236}">
                <a16:creationId xmlns:a16="http://schemas.microsoft.com/office/drawing/2014/main" id="{E52C6E3F-29B1-9BE9-A26D-E9139D3BF1D5}"/>
              </a:ext>
            </a:extLst>
          </p:cNvPr>
          <p:cNvSpPr txBox="1"/>
          <p:nvPr/>
        </p:nvSpPr>
        <p:spPr>
          <a:xfrm>
            <a:off x="2659834" y="5924050"/>
            <a:ext cx="8020348" cy="43088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Calibri" pitchFamily="34"/>
              </a:rPr>
              <a:t>Co-funded by the European Union. Views and opinions expressed are however those of the author(s) only and do not necessarily reflect those of the European Union or CINEA. Neither the European Union nor the granting authority can be held responsible for them.</a:t>
            </a:r>
            <a:r>
              <a:rPr lang="en-US" sz="1100" b="0" i="0" u="none" strike="noStrike" kern="1200" cap="none" spc="0" baseline="0">
                <a:solidFill>
                  <a:srgbClr val="FFFFFF"/>
                </a:solidFill>
                <a:uFillTx/>
                <a:latin typeface="Calibri Light"/>
              </a:rPr>
              <a:t> </a:t>
            </a:r>
            <a:endParaRPr lang="el-GR" sz="1100" b="0" i="0" u="none" strike="noStrike" kern="1200" cap="none" spc="0" baseline="0">
              <a:solidFill>
                <a:srgbClr val="FFFFFF"/>
              </a:solidFill>
              <a:uFillTx/>
              <a:latin typeface="Calibri Light"/>
            </a:endParaRPr>
          </a:p>
        </p:txBody>
      </p:sp>
      <p:sp>
        <p:nvSpPr>
          <p:cNvPr id="6" name="Title 3">
            <a:extLst>
              <a:ext uri="{FF2B5EF4-FFF2-40B4-BE49-F238E27FC236}">
                <a16:creationId xmlns:a16="http://schemas.microsoft.com/office/drawing/2014/main" id="{A74E35C8-124A-4E3B-0969-6B24446C211C}"/>
              </a:ext>
            </a:extLst>
          </p:cNvPr>
          <p:cNvSpPr txBox="1">
            <a:spLocks noGrp="1"/>
          </p:cNvSpPr>
          <p:nvPr>
            <p:ph type="title" hasCustomPrompt="1"/>
          </p:nvPr>
        </p:nvSpPr>
        <p:spPr>
          <a:xfrm>
            <a:off x="6264892" y="1699256"/>
            <a:ext cx="5519446" cy="718169"/>
          </a:xfrm>
        </p:spPr>
        <p:txBody>
          <a:bodyPr/>
          <a:lstStyle>
            <a:lvl1pPr>
              <a:defRPr lang="en-US">
                <a:solidFill>
                  <a:srgbClr val="FFFFFF"/>
                </a:solidFill>
              </a:defRPr>
            </a:lvl1pPr>
          </a:lstStyle>
          <a:p>
            <a:pPr lvl="0"/>
            <a:r>
              <a:rPr lang="en-US" dirty="0"/>
              <a:t>Module 1</a:t>
            </a:r>
            <a:endParaRPr lang="el-GR" dirty="0"/>
          </a:p>
        </p:txBody>
      </p:sp>
      <p:sp>
        <p:nvSpPr>
          <p:cNvPr id="7" name="Subtitle 4">
            <a:extLst>
              <a:ext uri="{FF2B5EF4-FFF2-40B4-BE49-F238E27FC236}">
                <a16:creationId xmlns:a16="http://schemas.microsoft.com/office/drawing/2014/main" id="{B6A0D3FA-5525-74DB-E3C2-FB04A57D5FCF}"/>
              </a:ext>
            </a:extLst>
          </p:cNvPr>
          <p:cNvSpPr txBox="1">
            <a:spLocks noGrp="1"/>
          </p:cNvSpPr>
          <p:nvPr>
            <p:ph type="subTitle" idx="4294967295" hasCustomPrompt="1"/>
          </p:nvPr>
        </p:nvSpPr>
        <p:spPr>
          <a:xfrm>
            <a:off x="6264892" y="2727188"/>
            <a:ext cx="4598883" cy="430883"/>
          </a:xfrm>
        </p:spPr>
        <p:txBody>
          <a:bodyPr/>
          <a:lstStyle>
            <a:lvl1pPr marL="45720" indent="0">
              <a:buNone/>
              <a:defRPr lang="en-US">
                <a:solidFill>
                  <a:srgbClr val="1469A0"/>
                </a:solidFill>
              </a:defRPr>
            </a:lvl1pPr>
          </a:lstStyle>
          <a:p>
            <a:pPr lvl="0"/>
            <a:r>
              <a:rPr lang="en-US" dirty="0"/>
              <a:t>[Title of module]</a:t>
            </a:r>
          </a:p>
          <a:p>
            <a:pPr lvl="0"/>
            <a:endParaRPr lang="en-US" dirty="0"/>
          </a:p>
        </p:txBody>
      </p:sp>
      <p:pic>
        <p:nvPicPr>
          <p:cNvPr id="8" name="Εικόνα 6">
            <a:extLst>
              <a:ext uri="{FF2B5EF4-FFF2-40B4-BE49-F238E27FC236}">
                <a16:creationId xmlns:a16="http://schemas.microsoft.com/office/drawing/2014/main" id="{48F29518-DDF3-B1FA-25BF-9749515B6A13}"/>
              </a:ext>
            </a:extLst>
          </p:cNvPr>
          <p:cNvPicPr>
            <a:picLocks noChangeAspect="1"/>
          </p:cNvPicPr>
          <p:nvPr/>
        </p:nvPicPr>
        <p:blipFill>
          <a:blip r:embed="rId2"/>
          <a:srcRect/>
          <a:stretch>
            <a:fillRect/>
          </a:stretch>
        </p:blipFill>
        <p:spPr>
          <a:xfrm>
            <a:off x="656639" y="1699256"/>
            <a:ext cx="4866912" cy="2486747"/>
          </a:xfrm>
          <a:prstGeom prst="rect">
            <a:avLst/>
          </a:prstGeom>
          <a:noFill/>
          <a:ln w="88897" cap="sq">
            <a:solidFill>
              <a:srgbClr val="1469A0"/>
            </a:solidFill>
            <a:prstDash val="solid"/>
            <a:miter/>
          </a:ln>
        </p:spPr>
      </p:pic>
      <p:pic>
        <p:nvPicPr>
          <p:cNvPr id="9" name="Picture 14">
            <a:extLst>
              <a:ext uri="{FF2B5EF4-FFF2-40B4-BE49-F238E27FC236}">
                <a16:creationId xmlns:a16="http://schemas.microsoft.com/office/drawing/2014/main" id="{7FF7D31D-0CF8-2E7C-02D1-7603DFCD6E76}"/>
              </a:ext>
            </a:extLst>
          </p:cNvPr>
          <p:cNvPicPr>
            <a:picLocks noChangeAspect="1"/>
          </p:cNvPicPr>
          <p:nvPr/>
        </p:nvPicPr>
        <p:blipFill>
          <a:blip r:embed="rId3"/>
          <a:stretch>
            <a:fillRect/>
          </a:stretch>
        </p:blipFill>
        <p:spPr>
          <a:xfrm>
            <a:off x="10680192" y="5580281"/>
            <a:ext cx="955996" cy="955996"/>
          </a:xfrm>
          <a:prstGeom prst="rect">
            <a:avLst/>
          </a:prstGeom>
          <a:noFill/>
          <a:ln cap="flat">
            <a:noFill/>
          </a:ln>
        </p:spPr>
      </p:pic>
      <p:pic>
        <p:nvPicPr>
          <p:cNvPr id="10" name="Picture 12">
            <a:extLst>
              <a:ext uri="{FF2B5EF4-FFF2-40B4-BE49-F238E27FC236}">
                <a16:creationId xmlns:a16="http://schemas.microsoft.com/office/drawing/2014/main" id="{76469DBC-60D2-8A8D-900E-51936978A218}"/>
              </a:ext>
            </a:extLst>
          </p:cNvPr>
          <p:cNvPicPr>
            <a:picLocks noChangeAspect="1"/>
          </p:cNvPicPr>
          <p:nvPr userDrawn="1"/>
        </p:nvPicPr>
        <p:blipFill>
          <a:blip r:embed="rId4"/>
          <a:srcRect/>
          <a:stretch>
            <a:fillRect/>
          </a:stretch>
        </p:blipFill>
        <p:spPr>
          <a:xfrm>
            <a:off x="819214" y="5768809"/>
            <a:ext cx="1788403" cy="375787"/>
          </a:xfrm>
          <a:prstGeom prst="rect">
            <a:avLst/>
          </a:prstGeom>
          <a:noFill/>
          <a:ln cap="flat">
            <a:noFill/>
          </a:ln>
        </p:spPr>
      </p:pic>
      <p:pic>
        <p:nvPicPr>
          <p:cNvPr id="11" name="Picture 10">
            <a:extLst>
              <a:ext uri="{FF2B5EF4-FFF2-40B4-BE49-F238E27FC236}">
                <a16:creationId xmlns:a16="http://schemas.microsoft.com/office/drawing/2014/main" id="{79E63B0D-EC6E-FCBB-AA70-BAB4D54479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0833" y="6162881"/>
            <a:ext cx="825567" cy="288846"/>
          </a:xfrm>
          <a:prstGeom prst="rect">
            <a:avLst/>
          </a:prstGeom>
        </p:spPr>
      </p:pic>
      <p:sp>
        <p:nvSpPr>
          <p:cNvPr id="15" name="Text Placeholder 14">
            <a:extLst>
              <a:ext uri="{FF2B5EF4-FFF2-40B4-BE49-F238E27FC236}">
                <a16:creationId xmlns:a16="http://schemas.microsoft.com/office/drawing/2014/main" id="{77E99ED7-F9CF-AEA9-8437-E6E8D2421124}"/>
              </a:ext>
            </a:extLst>
          </p:cNvPr>
          <p:cNvSpPr>
            <a:spLocks noGrp="1"/>
          </p:cNvSpPr>
          <p:nvPr>
            <p:ph type="body" sz="quarter" idx="10" hasCustomPrompt="1"/>
          </p:nvPr>
        </p:nvSpPr>
        <p:spPr>
          <a:xfrm>
            <a:off x="6264891" y="3352962"/>
            <a:ext cx="5371291" cy="430884"/>
          </a:xfrm>
        </p:spPr>
        <p:txBody>
          <a:bodyPr/>
          <a:lstStyle>
            <a:lvl1pPr marL="228600" marR="0" indent="-182880" algn="l" defTabSz="914400" rtl="0" eaLnBrk="1" fontAlgn="auto" latinLnBrk="0" hangingPunct="1">
              <a:lnSpc>
                <a:spcPct val="90000"/>
              </a:lnSpc>
              <a:spcBef>
                <a:spcPts val="1400"/>
              </a:spcBef>
              <a:spcAft>
                <a:spcPts val="0"/>
              </a:spcAft>
              <a:buClr>
                <a:srgbClr val="9FC3E1"/>
              </a:buClr>
              <a:buSzPct val="80000"/>
              <a:buFontTx/>
              <a:buNone/>
              <a:tabLst/>
              <a:defRPr b="0" cap="none" spc="0">
                <a:ln w="0"/>
                <a:solidFill>
                  <a:srgbClr val="1469A0"/>
                </a:solidFill>
                <a:effectLst>
                  <a:outerShdw blurRad="38100" dist="25400" dir="5400000" algn="ctr" rotWithShape="0">
                    <a:srgbClr val="6E747A">
                      <a:alpha val="43000"/>
                    </a:srgbClr>
                  </a:outerShdw>
                </a:effectLst>
              </a:defRPr>
            </a:lvl1pPr>
          </a:lstStyle>
          <a:p>
            <a:pPr marL="228600" marR="0" lvl="0" indent="-182880" algn="l" defTabSz="914400" rtl="0" eaLnBrk="1" fontAlgn="auto" latinLnBrk="0" hangingPunct="1">
              <a:lnSpc>
                <a:spcPct val="90000"/>
              </a:lnSpc>
              <a:spcBef>
                <a:spcPts val="1400"/>
              </a:spcBef>
              <a:spcAft>
                <a:spcPts val="0"/>
              </a:spcAft>
              <a:buClr>
                <a:srgbClr val="9FC3E1"/>
              </a:buClr>
              <a:buSzPct val="80000"/>
              <a:buFont typeface="Corbel" pitchFamily="34"/>
              <a:buChar char="•"/>
              <a:tabLst/>
              <a:defRPr/>
            </a:pPr>
            <a:r>
              <a:rPr lang="en-US" dirty="0"/>
              <a:t>Developed by: </a:t>
            </a:r>
          </a:p>
          <a:p>
            <a:pPr marL="228600" marR="0" lvl="0" indent="-182880" algn="l" defTabSz="914400" rtl="0" eaLnBrk="1" fontAlgn="auto" latinLnBrk="0" hangingPunct="1">
              <a:lnSpc>
                <a:spcPct val="90000"/>
              </a:lnSpc>
              <a:spcBef>
                <a:spcPts val="1400"/>
              </a:spcBef>
              <a:spcAft>
                <a:spcPts val="0"/>
              </a:spcAft>
              <a:buClr>
                <a:srgbClr val="9FC3E1"/>
              </a:buClr>
              <a:buSzPct val="80000"/>
              <a:buFont typeface="Corbel" pitchFamily="34"/>
              <a:buChar char="•"/>
              <a:tabLst/>
              <a:defRPr/>
            </a:pPr>
            <a:endParaRPr lang="el-GR" dirty="0"/>
          </a:p>
        </p:txBody>
      </p:sp>
    </p:spTree>
    <p:extLst>
      <p:ext uri="{BB962C8B-B14F-4D97-AF65-F5344CB8AC3E}">
        <p14:creationId xmlns:p14="http://schemas.microsoft.com/office/powerpoint/2010/main" val="350827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Content with visual">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a:xfrm>
            <a:off x="331694" y="242047"/>
            <a:ext cx="10686826" cy="797859"/>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331694" y="1228165"/>
            <a:ext cx="5566186" cy="4852595"/>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solidFill>
                  <a:schemeClr val="tx1"/>
                </a:solidFill>
              </a:defRPr>
            </a:lvl2pPr>
            <a:lvl3pPr>
              <a:lnSpc>
                <a:spcPct val="100000"/>
              </a:lnSpc>
              <a:spcBef>
                <a:spcPts val="0"/>
              </a:spcBef>
              <a:spcAft>
                <a:spcPts val="0"/>
              </a:spcAft>
              <a:defRPr>
                <a:solidFill>
                  <a:schemeClr val="tx1"/>
                </a:solidFill>
              </a:defRPr>
            </a:lvl3pPr>
            <a:lvl4pPr>
              <a:lnSpc>
                <a:spcPct val="100000"/>
              </a:lnSpc>
              <a:spcBef>
                <a:spcPts val="0"/>
              </a:spcBef>
              <a:spcAft>
                <a:spcPts val="0"/>
              </a:spcAft>
              <a:defRPr>
                <a:solidFill>
                  <a:schemeClr val="tx1"/>
                </a:solidFill>
              </a:defRPr>
            </a:lvl4pPr>
            <a:lvl5pPr>
              <a:lnSpc>
                <a:spcPct val="100000"/>
              </a:lnSpc>
              <a:spcBef>
                <a:spcPts val="0"/>
              </a:spcBef>
              <a:spcAft>
                <a:spcPts val="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6096000" y="1228165"/>
            <a:ext cx="4926488" cy="48525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399212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Content (split)">
    <p:spTree>
      <p:nvGrpSpPr>
        <p:cNvPr id="1" name=""/>
        <p:cNvGrpSpPr/>
        <p:nvPr/>
      </p:nvGrpSpPr>
      <p:grpSpPr>
        <a:xfrm>
          <a:off x="0" y="0"/>
          <a:ext cx="0" cy="0"/>
          <a:chOff x="0" y="0"/>
          <a:chExt cx="0" cy="0"/>
        </a:xfrm>
      </p:grpSpPr>
      <p:sp>
        <p:nvSpPr>
          <p:cNvPr id="2" name="Τίτλος 7">
            <a:extLst>
              <a:ext uri="{FF2B5EF4-FFF2-40B4-BE49-F238E27FC236}">
                <a16:creationId xmlns:a16="http://schemas.microsoft.com/office/drawing/2014/main" id="{09D79FBA-5253-E1DC-8624-A0236FDACB47}"/>
              </a:ext>
            </a:extLst>
          </p:cNvPr>
          <p:cNvSpPr txBox="1">
            <a:spLocks noGrp="1"/>
          </p:cNvSpPr>
          <p:nvPr>
            <p:ph type="title"/>
          </p:nvPr>
        </p:nvSpPr>
        <p:spPr>
          <a:xfrm>
            <a:off x="385482" y="385486"/>
            <a:ext cx="11447930" cy="609597"/>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82C0C2EA-F1B2-49BE-C404-D8184C669C6E}"/>
              </a:ext>
            </a:extLst>
          </p:cNvPr>
          <p:cNvSpPr txBox="1">
            <a:spLocks noGrp="1"/>
          </p:cNvSpPr>
          <p:nvPr>
            <p:ph idx="1"/>
          </p:nvPr>
        </p:nvSpPr>
        <p:spPr>
          <a:xfrm>
            <a:off x="385481" y="1187824"/>
            <a:ext cx="5271247" cy="43702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Θέση περιεχομένου 3">
            <a:extLst>
              <a:ext uri="{FF2B5EF4-FFF2-40B4-BE49-F238E27FC236}">
                <a16:creationId xmlns:a16="http://schemas.microsoft.com/office/drawing/2014/main" id="{FA35A0EE-AEB9-FE54-A53E-48145EE1D9B2}"/>
              </a:ext>
            </a:extLst>
          </p:cNvPr>
          <p:cNvSpPr txBox="1">
            <a:spLocks noGrp="1"/>
          </p:cNvSpPr>
          <p:nvPr>
            <p:ph idx="2"/>
          </p:nvPr>
        </p:nvSpPr>
        <p:spPr>
          <a:xfrm>
            <a:off x="5853953" y="1196788"/>
            <a:ext cx="5271246" cy="43702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216370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2 Content (split with details)">
    <p:spTree>
      <p:nvGrpSpPr>
        <p:cNvPr id="1" name=""/>
        <p:cNvGrpSpPr/>
        <p:nvPr/>
      </p:nvGrpSpPr>
      <p:grpSpPr>
        <a:xfrm>
          <a:off x="0" y="0"/>
          <a:ext cx="0" cy="0"/>
          <a:chOff x="0" y="0"/>
          <a:chExt cx="0" cy="0"/>
        </a:xfrm>
      </p:grpSpPr>
      <p:sp>
        <p:nvSpPr>
          <p:cNvPr id="2" name="Τίτλος 9">
            <a:extLst>
              <a:ext uri="{FF2B5EF4-FFF2-40B4-BE49-F238E27FC236}">
                <a16:creationId xmlns:a16="http://schemas.microsoft.com/office/drawing/2014/main" id="{8B97F51A-D81E-65FF-CE0C-74E7C298C4E6}"/>
              </a:ext>
            </a:extLst>
          </p:cNvPr>
          <p:cNvSpPr txBox="1">
            <a:spLocks noGrp="1"/>
          </p:cNvSpPr>
          <p:nvPr>
            <p:ph type="title"/>
          </p:nvPr>
        </p:nvSpPr>
        <p:spPr/>
        <p:txBody>
          <a:bodyPr/>
          <a:lstStyle>
            <a:lvl1pPr>
              <a:defRPr>
                <a:solidFill>
                  <a:srgbClr val="0070C0"/>
                </a:solidFill>
              </a:defRPr>
            </a:lvl1pPr>
          </a:lstStyle>
          <a:p>
            <a:pPr lvl="0"/>
            <a:r>
              <a:rPr lang="en-US" dirty="0"/>
              <a:t>Click to edit Master title style</a:t>
            </a:r>
            <a:endParaRPr lang="el-GR" dirty="0"/>
          </a:p>
        </p:txBody>
      </p:sp>
      <p:sp>
        <p:nvSpPr>
          <p:cNvPr id="3" name="Θέση κειμένου 2">
            <a:extLst>
              <a:ext uri="{FF2B5EF4-FFF2-40B4-BE49-F238E27FC236}">
                <a16:creationId xmlns:a16="http://schemas.microsoft.com/office/drawing/2014/main" id="{B295A812-AAC7-8AD6-3D95-C03075AE2AD7}"/>
              </a:ext>
            </a:extLst>
          </p:cNvPr>
          <p:cNvSpPr txBox="1">
            <a:spLocks noGrp="1"/>
          </p:cNvSpPr>
          <p:nvPr>
            <p:ph type="body" idx="1"/>
          </p:nvPr>
        </p:nvSpPr>
        <p:spPr>
          <a:xfrm>
            <a:off x="1143000" y="2001511"/>
            <a:ext cx="4754880" cy="777240"/>
          </a:xfrm>
        </p:spPr>
        <p:txBody>
          <a:bodyPr anchor="ctr"/>
          <a:lstStyle>
            <a:lvl1pPr marL="0" indent="0">
              <a:spcBef>
                <a:spcPts val="0"/>
              </a:spcBef>
              <a:buNone/>
              <a:defRPr sz="2400" b="1">
                <a:solidFill>
                  <a:srgbClr val="1994CA"/>
                </a:solidFill>
              </a:defRPr>
            </a:lvl1pPr>
          </a:lstStyle>
          <a:p>
            <a:pPr lvl="0"/>
            <a:r>
              <a:rPr lang="en-US" dirty="0"/>
              <a:t>Click to edit Master text styles</a:t>
            </a:r>
          </a:p>
        </p:txBody>
      </p:sp>
      <p:sp>
        <p:nvSpPr>
          <p:cNvPr id="4" name="Θέση περιεχομένου 3">
            <a:extLst>
              <a:ext uri="{FF2B5EF4-FFF2-40B4-BE49-F238E27FC236}">
                <a16:creationId xmlns:a16="http://schemas.microsoft.com/office/drawing/2014/main" id="{C10875F7-538C-1181-441A-BDC68350D766}"/>
              </a:ext>
            </a:extLst>
          </p:cNvPr>
          <p:cNvSpPr txBox="1">
            <a:spLocks noGrp="1"/>
          </p:cNvSpPr>
          <p:nvPr>
            <p:ph idx="2"/>
          </p:nvPr>
        </p:nvSpPr>
        <p:spPr>
          <a:xfrm>
            <a:off x="1143000" y="2721482"/>
            <a:ext cx="4754880" cy="338328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5" name="Θέση κειμένου 4">
            <a:extLst>
              <a:ext uri="{FF2B5EF4-FFF2-40B4-BE49-F238E27FC236}">
                <a16:creationId xmlns:a16="http://schemas.microsoft.com/office/drawing/2014/main" id="{E89F1FAC-BE7E-5BD5-F6D6-8D18D8B253F8}"/>
              </a:ext>
            </a:extLst>
          </p:cNvPr>
          <p:cNvSpPr txBox="1">
            <a:spLocks noGrp="1"/>
          </p:cNvSpPr>
          <p:nvPr>
            <p:ph type="body" idx="3"/>
          </p:nvPr>
        </p:nvSpPr>
        <p:spPr>
          <a:xfrm>
            <a:off x="6269172" y="1999033"/>
            <a:ext cx="4754880" cy="777240"/>
          </a:xfrm>
        </p:spPr>
        <p:txBody>
          <a:bodyPr anchor="ctr"/>
          <a:lstStyle>
            <a:lvl1pPr marL="0" indent="0">
              <a:spcBef>
                <a:spcPts val="0"/>
              </a:spcBef>
              <a:buNone/>
              <a:defRPr sz="2400" b="1">
                <a:solidFill>
                  <a:srgbClr val="1994CA"/>
                </a:solidFill>
              </a:defRPr>
            </a:lvl1pPr>
          </a:lstStyle>
          <a:p>
            <a:pPr lvl="0"/>
            <a:r>
              <a:rPr lang="en-US" dirty="0"/>
              <a:t>Click to edit Master text styles</a:t>
            </a:r>
          </a:p>
        </p:txBody>
      </p:sp>
      <p:sp>
        <p:nvSpPr>
          <p:cNvPr id="6" name="Θέση περιεχομένου 5">
            <a:extLst>
              <a:ext uri="{FF2B5EF4-FFF2-40B4-BE49-F238E27FC236}">
                <a16:creationId xmlns:a16="http://schemas.microsoft.com/office/drawing/2014/main" id="{3DB17A14-CE22-240F-F343-4AD15B20BA97}"/>
              </a:ext>
            </a:extLst>
          </p:cNvPr>
          <p:cNvSpPr txBox="1">
            <a:spLocks noGrp="1"/>
          </p:cNvSpPr>
          <p:nvPr>
            <p:ph idx="4"/>
          </p:nvPr>
        </p:nvSpPr>
        <p:spPr>
          <a:xfrm>
            <a:off x="6269172" y="2719325"/>
            <a:ext cx="4754880" cy="338328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86754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26" name="Τίτλος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lang="el-GR" sz="3600" b="1">
                <a:solidFill>
                  <a:schemeClr val="accent5"/>
                </a:solidFill>
              </a:defRPr>
            </a:lvl1pPr>
          </a:lstStyle>
          <a:p>
            <a:pPr rtl="0"/>
            <a:r>
              <a:rPr lang="en-US" dirty="0"/>
              <a:t>title</a:t>
            </a:r>
            <a:br>
              <a:rPr lang="el-GR" dirty="0"/>
            </a:br>
            <a:endParaRPr lang="el-GR" dirty="0"/>
          </a:p>
        </p:txBody>
      </p:sp>
      <p:sp>
        <p:nvSpPr>
          <p:cNvPr id="27" name="Θέση κειμένου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4733" y="1586636"/>
            <a:ext cx="10540404" cy="479900"/>
          </a:xfrm>
        </p:spPr>
        <p:txBody>
          <a:bodyPr lIns="0" tIns="0" rIns="0" bIns="0" rtlCol="0">
            <a:noAutofit/>
          </a:bodyPr>
          <a:lstStyle>
            <a:lvl1pPr marL="0" indent="0">
              <a:buNone/>
              <a:defRPr lang="el-GR" sz="2800" b="1">
                <a:solidFill>
                  <a:schemeClr val="accent6"/>
                </a:solidFill>
              </a:defRPr>
            </a:lvl1pPr>
          </a:lstStyle>
          <a:p>
            <a:pPr lvl="0" rtl="0"/>
            <a:r>
              <a:rPr lang="en-US" dirty="0"/>
              <a:t>text</a:t>
            </a:r>
            <a:endParaRPr lang="el-GR" dirty="0"/>
          </a:p>
        </p:txBody>
      </p:sp>
      <p:sp>
        <p:nvSpPr>
          <p:cNvPr id="3" name="Θέση εικόνας 2">
            <a:extLst>
              <a:ext uri="{FF2B5EF4-FFF2-40B4-BE49-F238E27FC236}">
                <a16:creationId xmlns:a16="http://schemas.microsoft.com/office/drawing/2014/main" id="{37BB3087-49AA-480C-A462-1133A6E7C6C7}"/>
              </a:ext>
            </a:extLst>
          </p:cNvPr>
          <p:cNvSpPr>
            <a:spLocks noGrp="1"/>
          </p:cNvSpPr>
          <p:nvPr>
            <p:ph type="pic" sz="quarter" idx="22"/>
          </p:nvPr>
        </p:nvSpPr>
        <p:spPr>
          <a:xfrm>
            <a:off x="-1" y="2066536"/>
            <a:ext cx="12188951" cy="4800602"/>
          </a:xfrm>
          <a:solidFill>
            <a:schemeClr val="accent1"/>
          </a:solidFill>
        </p:spPr>
        <p:txBody>
          <a:bodyPr rtlCol="0" anchor="ctr">
            <a:normAutofit/>
          </a:bodyPr>
          <a:lstStyle>
            <a:lvl1pPr algn="ctr">
              <a:buNone/>
              <a:defRPr lang="el-GR" sz="1600"/>
            </a:lvl1pPr>
          </a:lstStyle>
          <a:p>
            <a:pPr rtl="0"/>
            <a:endParaRPr lang="el-GR" dirty="0"/>
          </a:p>
        </p:txBody>
      </p:sp>
      <p:sp>
        <p:nvSpPr>
          <p:cNvPr id="12" name="Θέση κειμένου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lang="el-GR" sz="1600" b="0" i="0">
                <a:solidFill>
                  <a:schemeClr val="bg1"/>
                </a:solidFill>
                <a:latin typeface="+mn-lt"/>
                <a:cs typeface="Arial" panose="020B0604020202020204" pitchFamily="34" charset="0"/>
              </a:defRPr>
            </a:lvl1pPr>
          </a:lstStyle>
          <a:p>
            <a:pPr lvl="0" rtl="0"/>
            <a:r>
              <a:rPr lang="en-US" dirty="0"/>
              <a:t>text</a:t>
            </a:r>
            <a:endParaRPr lang="el-GR" dirty="0"/>
          </a:p>
          <a:p>
            <a:pPr lvl="0" rtl="0"/>
            <a:endParaRPr lang="el-GR" dirty="0"/>
          </a:p>
        </p:txBody>
      </p:sp>
      <p:pic>
        <p:nvPicPr>
          <p:cNvPr id="2" name="Εικόνα 1">
            <a:extLst>
              <a:ext uri="{FF2B5EF4-FFF2-40B4-BE49-F238E27FC236}">
                <a16:creationId xmlns:a16="http://schemas.microsoft.com/office/drawing/2014/main" id="{1BCBACBA-D2D3-C2FA-9D67-E53F4DF880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 y="6264168"/>
            <a:ext cx="601454" cy="601454"/>
          </a:xfrm>
          <a:prstGeom prst="rect">
            <a:avLst/>
          </a:prstGeom>
        </p:spPr>
      </p:pic>
      <p:pic>
        <p:nvPicPr>
          <p:cNvPr id="4" name="Εικόνα 3">
            <a:extLst>
              <a:ext uri="{FF2B5EF4-FFF2-40B4-BE49-F238E27FC236}">
                <a16:creationId xmlns:a16="http://schemas.microsoft.com/office/drawing/2014/main" id="{1F02FC6E-009C-C771-686A-EB6C0A787C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122" y="6264168"/>
            <a:ext cx="563459" cy="593832"/>
          </a:xfrm>
          <a:prstGeom prst="rect">
            <a:avLst/>
          </a:prstGeom>
        </p:spPr>
      </p:pic>
    </p:spTree>
    <p:extLst>
      <p:ext uri="{BB962C8B-B14F-4D97-AF65-F5344CB8AC3E}">
        <p14:creationId xmlns:p14="http://schemas.microsoft.com/office/powerpoint/2010/main" val="2404329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4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23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the end">
    <p:spTree>
      <p:nvGrpSpPr>
        <p:cNvPr id="1" name=""/>
        <p:cNvGrpSpPr/>
        <p:nvPr/>
      </p:nvGrpSpPr>
      <p:grpSpPr>
        <a:xfrm>
          <a:off x="0" y="0"/>
          <a:ext cx="0" cy="0"/>
          <a:chOff x="0" y="0"/>
          <a:chExt cx="0" cy="0"/>
        </a:xfrm>
      </p:grpSpPr>
      <p:sp>
        <p:nvSpPr>
          <p:cNvPr id="4" name="Θέση εικόνας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lang="el-GR" sz="1800"/>
            </a:lvl1pPr>
          </a:lstStyle>
          <a:p>
            <a:pPr rtl="0"/>
            <a:r>
              <a:rPr lang="en-US" dirty="0"/>
              <a:t>Click to enter an image</a:t>
            </a:r>
            <a:endParaRPr lang="el-GR" dirty="0"/>
          </a:p>
        </p:txBody>
      </p:sp>
      <p:sp>
        <p:nvSpPr>
          <p:cNvPr id="6" name="Θέση κειμένου 9">
            <a:extLst>
              <a:ext uri="{FF2B5EF4-FFF2-40B4-BE49-F238E27FC236}">
                <a16:creationId xmlns:a16="http://schemas.microsoft.com/office/drawing/2014/main" id="{B95A5A22-1295-5A4C-BEED-CDAAB6B38DA8}"/>
              </a:ext>
            </a:extLst>
          </p:cNvPr>
          <p:cNvSpPr>
            <a:spLocks noGrp="1"/>
          </p:cNvSpPr>
          <p:nvPr>
            <p:ph type="body" sz="quarter" idx="14"/>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lang="el-GR" sz="1600" b="0" i="0">
                <a:solidFill>
                  <a:schemeClr val="bg1"/>
                </a:solidFill>
                <a:latin typeface="+mn-lt"/>
                <a:cs typeface="Arial" panose="020B0604020202020204" pitchFamily="34" charset="0"/>
              </a:defRPr>
            </a:lvl1pPr>
          </a:lstStyle>
          <a:p>
            <a:pPr lvl="0" rtl="0"/>
            <a:endParaRPr lang="el-GR" dirty="0"/>
          </a:p>
        </p:txBody>
      </p:sp>
      <p:sp>
        <p:nvSpPr>
          <p:cNvPr id="2" name="Τίτλος 1">
            <a:extLst>
              <a:ext uri="{FF2B5EF4-FFF2-40B4-BE49-F238E27FC236}">
                <a16:creationId xmlns:a16="http://schemas.microsoft.com/office/drawing/2014/main" id="{AEDEBD28-F38A-B644-853D-75CBD6A9F711}"/>
              </a:ext>
            </a:extLst>
          </p:cNvPr>
          <p:cNvSpPr>
            <a:spLocks noGrp="1"/>
          </p:cNvSpPr>
          <p:nvPr>
            <p:ph type="title"/>
          </p:nvPr>
        </p:nvSpPr>
        <p:spPr>
          <a:xfrm>
            <a:off x="838200" y="565847"/>
            <a:ext cx="10515600" cy="1062232"/>
          </a:xfrm>
        </p:spPr>
        <p:txBody>
          <a:bodyPr lIns="0" tIns="0" rIns="0" bIns="0" rtlCol="0" anchor="t">
            <a:normAutofit/>
          </a:bodyPr>
          <a:lstStyle>
            <a:lvl1pPr>
              <a:defRPr lang="el-GR" sz="2800">
                <a:solidFill>
                  <a:schemeClr val="bg1"/>
                </a:solidFill>
              </a:defRPr>
            </a:lvl1pPr>
          </a:lstStyle>
          <a:p>
            <a:pPr rtl="0"/>
            <a:endParaRPr lang="el-GR" dirty="0"/>
          </a:p>
        </p:txBody>
      </p:sp>
      <p:sp>
        <p:nvSpPr>
          <p:cNvPr id="7" name="Πλαίσιο κειμένου 6">
            <a:extLst>
              <a:ext uri="{FF2B5EF4-FFF2-40B4-BE49-F238E27FC236}">
                <a16:creationId xmlns:a16="http://schemas.microsoft.com/office/drawing/2014/main" id="{C3B6C998-067D-F24C-8880-399DE7EC60CF}"/>
              </a:ext>
            </a:extLst>
          </p:cNvPr>
          <p:cNvSpPr txBox="1"/>
          <p:nvPr userDrawn="1"/>
        </p:nvSpPr>
        <p:spPr>
          <a:xfrm>
            <a:off x="3340444" y="5935091"/>
            <a:ext cx="5511112" cy="523220"/>
          </a:xfrm>
          <a:prstGeom prst="rect">
            <a:avLst/>
          </a:prstGeom>
          <a:solidFill>
            <a:schemeClr val="bg1">
              <a:alpha val="0"/>
            </a:schemeClr>
          </a:solidFill>
        </p:spPr>
        <p:txBody>
          <a:bodyPr wrap="square" rtlCol="0">
            <a:spAutoFit/>
          </a:bodyPr>
          <a:lstStyle>
            <a:defPPr>
              <a:defRPr lang="el-GR"/>
            </a:defPPr>
          </a:lstStyle>
          <a:p>
            <a:pPr lvl="0" algn="ctr" rtl="0"/>
            <a:r>
              <a:rPr lang="en-US" sz="2800" b="1" dirty="0">
                <a:solidFill>
                  <a:schemeClr val="accent5"/>
                </a:solidFill>
              </a:rPr>
              <a:t>-----</a:t>
            </a:r>
            <a:endParaRPr lang="el-GR" sz="2800" b="1" dirty="0">
              <a:solidFill>
                <a:schemeClr val="accent5"/>
              </a:solidFill>
            </a:endParaRPr>
          </a:p>
        </p:txBody>
      </p:sp>
      <p:pic>
        <p:nvPicPr>
          <p:cNvPr id="3" name="Εικόνα 2">
            <a:extLst>
              <a:ext uri="{FF2B5EF4-FFF2-40B4-BE49-F238E27FC236}">
                <a16:creationId xmlns:a16="http://schemas.microsoft.com/office/drawing/2014/main" id="{10289971-8AB5-11D3-CBF5-23B27DDE1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68" y="6264168"/>
            <a:ext cx="601454" cy="601454"/>
          </a:xfrm>
          <a:prstGeom prst="rect">
            <a:avLst/>
          </a:prstGeom>
        </p:spPr>
      </p:pic>
      <p:pic>
        <p:nvPicPr>
          <p:cNvPr id="5" name="Εικόνα 4">
            <a:extLst>
              <a:ext uri="{FF2B5EF4-FFF2-40B4-BE49-F238E27FC236}">
                <a16:creationId xmlns:a16="http://schemas.microsoft.com/office/drawing/2014/main" id="{8166528E-BD1E-541F-EFF2-FE82CCD7EE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122" y="6264168"/>
            <a:ext cx="563459" cy="593832"/>
          </a:xfrm>
          <a:prstGeom prst="rect">
            <a:avLst/>
          </a:prstGeom>
        </p:spPr>
      </p:pic>
    </p:spTree>
    <p:extLst>
      <p:ext uri="{BB962C8B-B14F-4D97-AF65-F5344CB8AC3E}">
        <p14:creationId xmlns:p14="http://schemas.microsoft.com/office/powerpoint/2010/main" val="3662317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3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ítulo y tex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4B1E8-A53A-C656-268A-8A07149DC21E}"/>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7EEE5D5-8A45-9CA7-AF33-AAE1749BBBD0}"/>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2E710B-1001-0145-F0F6-0BA8433A1C71}"/>
              </a:ext>
            </a:extLst>
          </p:cNvPr>
          <p:cNvSpPr>
            <a:spLocks noGrp="1"/>
          </p:cNvSpPr>
          <p:nvPr>
            <p:ph type="dt" sz="half" idx="10"/>
          </p:nvPr>
        </p:nvSpPr>
        <p:spPr/>
        <p:txBody>
          <a:bodyPr/>
          <a:lstStyle/>
          <a:p>
            <a:fld id="{6E5EB1C6-4175-4B5D-82B6-D781DED4BD9A}" type="datetimeFigureOut">
              <a:rPr lang="es-ES" smtClean="0"/>
              <a:t>08/04/2026</a:t>
            </a:fld>
            <a:endParaRPr lang="es-ES"/>
          </a:p>
        </p:txBody>
      </p:sp>
      <p:sp>
        <p:nvSpPr>
          <p:cNvPr id="5" name="Marcador de pie de página 4">
            <a:extLst>
              <a:ext uri="{FF2B5EF4-FFF2-40B4-BE49-F238E27FC236}">
                <a16:creationId xmlns:a16="http://schemas.microsoft.com/office/drawing/2014/main" id="{1AE2888C-6682-8FC7-070F-66FC67486A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D4B11D-80B2-56DC-E5FE-2EA5CBD75770}"/>
              </a:ext>
            </a:extLst>
          </p:cNvPr>
          <p:cNvSpPr>
            <a:spLocks noGrp="1"/>
          </p:cNvSpPr>
          <p:nvPr>
            <p:ph type="sldNum" sz="quarter" idx="12"/>
          </p:nvPr>
        </p:nvSpPr>
        <p:spPr/>
        <p:txBody>
          <a:bodyPr/>
          <a:lstStyle/>
          <a:p>
            <a:fld id="{BA98883F-D5B2-4EC7-8D50-819B0DA436B1}" type="slidenum">
              <a:rPr lang="es-ES" smtClean="0"/>
              <a:t>‹#›</a:t>
            </a:fld>
            <a:endParaRPr lang="es-ES"/>
          </a:p>
        </p:txBody>
      </p:sp>
    </p:spTree>
    <p:extLst>
      <p:ext uri="{BB962C8B-B14F-4D97-AF65-F5344CB8AC3E}">
        <p14:creationId xmlns:p14="http://schemas.microsoft.com/office/powerpoint/2010/main" val="322108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MODULE OBJECTIVES">
    <p:spTree>
      <p:nvGrpSpPr>
        <p:cNvPr id="1" name=""/>
        <p:cNvGrpSpPr/>
        <p:nvPr/>
      </p:nvGrpSpPr>
      <p:grpSpPr>
        <a:xfrm>
          <a:off x="0" y="0"/>
          <a:ext cx="0" cy="0"/>
          <a:chOff x="0" y="0"/>
          <a:chExt cx="0" cy="0"/>
        </a:xfrm>
      </p:grpSpPr>
      <p:sp>
        <p:nvSpPr>
          <p:cNvPr id="12" name="Τίτλος 10">
            <a:extLst>
              <a:ext uri="{FF2B5EF4-FFF2-40B4-BE49-F238E27FC236}">
                <a16:creationId xmlns:a16="http://schemas.microsoft.com/office/drawing/2014/main" id="{CCC26816-37BC-AB12-83EC-200D63A3269A}"/>
              </a:ext>
            </a:extLst>
          </p:cNvPr>
          <p:cNvSpPr>
            <a:spLocks noGrp="1"/>
          </p:cNvSpPr>
          <p:nvPr>
            <p:ph type="title" hasCustomPrompt="1"/>
          </p:nvPr>
        </p:nvSpPr>
        <p:spPr>
          <a:xfrm>
            <a:off x="838199" y="566928"/>
            <a:ext cx="10537683" cy="862621"/>
          </a:xfrm>
        </p:spPr>
        <p:txBody>
          <a:bodyPr/>
          <a:lstStyle>
            <a:lvl1pPr>
              <a:defRPr>
                <a:solidFill>
                  <a:srgbClr val="0070C0"/>
                </a:solidFill>
              </a:defRPr>
            </a:lvl1pPr>
          </a:lstStyle>
          <a:p>
            <a:r>
              <a:rPr lang="en-US" dirty="0"/>
              <a:t>Module 1 Overview</a:t>
            </a:r>
            <a:endParaRPr lang="el-GR" dirty="0"/>
          </a:p>
        </p:txBody>
      </p:sp>
      <p:sp>
        <p:nvSpPr>
          <p:cNvPr id="14" name="Θέση κειμένου 15">
            <a:extLst>
              <a:ext uri="{FF2B5EF4-FFF2-40B4-BE49-F238E27FC236}">
                <a16:creationId xmlns:a16="http://schemas.microsoft.com/office/drawing/2014/main" id="{104C43C5-B72E-869B-1A8D-475A10C23D1E}"/>
              </a:ext>
            </a:extLst>
          </p:cNvPr>
          <p:cNvSpPr>
            <a:spLocks noGrp="1"/>
          </p:cNvSpPr>
          <p:nvPr>
            <p:ph type="body" sz="quarter" idx="35" hasCustomPrompt="1"/>
          </p:nvPr>
        </p:nvSpPr>
        <p:spPr>
          <a:xfrm>
            <a:off x="6107040" y="2022680"/>
            <a:ext cx="3200400" cy="1225296"/>
          </a:xfrm>
        </p:spPr>
        <p:txBody>
          <a:bodyPr/>
          <a:lstStyle>
            <a:lvl1pPr>
              <a:defRPr>
                <a:solidFill>
                  <a:srgbClr val="1994CA"/>
                </a:solidFill>
              </a:defRPr>
            </a:lvl1pPr>
          </a:lstStyle>
          <a:p>
            <a:r>
              <a:rPr lang="en-US" dirty="0"/>
              <a:t>Fixing a heat pump 1</a:t>
            </a:r>
            <a:endParaRPr lang="el-GR" dirty="0"/>
          </a:p>
        </p:txBody>
      </p:sp>
      <p:sp>
        <p:nvSpPr>
          <p:cNvPr id="16" name="Θέση κειμένου 11">
            <a:extLst>
              <a:ext uri="{FF2B5EF4-FFF2-40B4-BE49-F238E27FC236}">
                <a16:creationId xmlns:a16="http://schemas.microsoft.com/office/drawing/2014/main" id="{932B79F6-208A-C997-E49A-744C5C79154F}"/>
              </a:ext>
            </a:extLst>
          </p:cNvPr>
          <p:cNvSpPr>
            <a:spLocks noGrp="1"/>
          </p:cNvSpPr>
          <p:nvPr>
            <p:ph type="body" sz="quarter" idx="22" hasCustomPrompt="1"/>
          </p:nvPr>
        </p:nvSpPr>
        <p:spPr>
          <a:xfrm>
            <a:off x="6096000" y="3470340"/>
            <a:ext cx="3200400" cy="1225296"/>
          </a:xfrm>
        </p:spPr>
        <p:txBody>
          <a:bodyPr/>
          <a:lstStyle>
            <a:lvl1pPr>
              <a:defRPr>
                <a:solidFill>
                  <a:srgbClr val="1994CA"/>
                </a:solidFill>
              </a:defRPr>
            </a:lvl1pPr>
          </a:lstStyle>
          <a:p>
            <a:r>
              <a:rPr lang="en-US" dirty="0"/>
              <a:t>Fixing a heat pump 2 </a:t>
            </a:r>
            <a:endParaRPr lang="el-GR" dirty="0"/>
          </a:p>
        </p:txBody>
      </p:sp>
      <p:sp>
        <p:nvSpPr>
          <p:cNvPr id="18" name="Θέση κειμένου 16">
            <a:extLst>
              <a:ext uri="{FF2B5EF4-FFF2-40B4-BE49-F238E27FC236}">
                <a16:creationId xmlns:a16="http://schemas.microsoft.com/office/drawing/2014/main" id="{F8523829-C889-045F-C8EC-A8AD51259D6B}"/>
              </a:ext>
            </a:extLst>
          </p:cNvPr>
          <p:cNvSpPr>
            <a:spLocks noGrp="1"/>
          </p:cNvSpPr>
          <p:nvPr>
            <p:ph type="body" sz="quarter" idx="36" hasCustomPrompt="1"/>
          </p:nvPr>
        </p:nvSpPr>
        <p:spPr>
          <a:xfrm>
            <a:off x="6096000" y="4922214"/>
            <a:ext cx="3200400" cy="1225296"/>
          </a:xfrm>
        </p:spPr>
        <p:txBody>
          <a:bodyPr/>
          <a:lstStyle>
            <a:lvl1pPr>
              <a:defRPr>
                <a:solidFill>
                  <a:srgbClr val="1994CA"/>
                </a:solidFill>
              </a:defRPr>
            </a:lvl1pPr>
          </a:lstStyle>
          <a:p>
            <a:r>
              <a:rPr lang="en-US" dirty="0"/>
              <a:t>Fixing a heat pump 3</a:t>
            </a:r>
            <a:endParaRPr lang="el-GR" dirty="0"/>
          </a:p>
        </p:txBody>
      </p:sp>
      <p:sp>
        <p:nvSpPr>
          <p:cNvPr id="20" name="Θέση κειμένου 17">
            <a:extLst>
              <a:ext uri="{FF2B5EF4-FFF2-40B4-BE49-F238E27FC236}">
                <a16:creationId xmlns:a16="http://schemas.microsoft.com/office/drawing/2014/main" id="{FD320AD6-B85F-8970-3442-4D6506714CA5}"/>
              </a:ext>
            </a:extLst>
          </p:cNvPr>
          <p:cNvSpPr>
            <a:spLocks noGrp="1"/>
          </p:cNvSpPr>
          <p:nvPr>
            <p:ph type="body" sz="quarter" idx="37" hasCustomPrompt="1"/>
          </p:nvPr>
        </p:nvSpPr>
        <p:spPr>
          <a:xfrm>
            <a:off x="838199" y="1473993"/>
            <a:ext cx="10645589" cy="655637"/>
          </a:xfrm>
        </p:spPr>
        <p:txBody>
          <a:bodyPr/>
          <a:lstStyle>
            <a:lvl1pPr>
              <a:buNone/>
              <a:defRPr>
                <a:solidFill>
                  <a:srgbClr val="1994CA"/>
                </a:solidFill>
              </a:defRPr>
            </a:lvl1pPr>
          </a:lstStyle>
          <a:p>
            <a:r>
              <a:rPr lang="en-US" dirty="0"/>
              <a:t>Introduction</a:t>
            </a:r>
            <a:endParaRPr lang="el-GR" dirty="0"/>
          </a:p>
        </p:txBody>
      </p:sp>
      <p:sp>
        <p:nvSpPr>
          <p:cNvPr id="2" name="Θέση εικόνας 3">
            <a:extLst>
              <a:ext uri="{FF2B5EF4-FFF2-40B4-BE49-F238E27FC236}">
                <a16:creationId xmlns:a16="http://schemas.microsoft.com/office/drawing/2014/main" id="{EECE731D-A454-0CFC-BC10-05B490F3C632}"/>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
        <p:nvSpPr>
          <p:cNvPr id="3" name="Θέση εικόνας 3">
            <a:extLst>
              <a:ext uri="{FF2B5EF4-FFF2-40B4-BE49-F238E27FC236}">
                <a16:creationId xmlns:a16="http://schemas.microsoft.com/office/drawing/2014/main" id="{F289597C-AB55-DF83-47D9-74A2C687D2E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
        <p:nvSpPr>
          <p:cNvPr id="4" name="Θέση εικόνας 3">
            <a:extLst>
              <a:ext uri="{FF2B5EF4-FFF2-40B4-BE49-F238E27FC236}">
                <a16:creationId xmlns:a16="http://schemas.microsoft.com/office/drawing/2014/main" id="{B6C2C236-C1EC-0089-5FFB-0DF0F53A448C}"/>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lang="el-GR" sz="1600"/>
            </a:lvl1pPr>
          </a:lstStyle>
          <a:p>
            <a:pPr rtl="0"/>
            <a:r>
              <a:rPr lang="el-GR"/>
              <a:t>Κάντε κλικ για εισαγωγή εικόνας</a:t>
            </a:r>
          </a:p>
        </p:txBody>
      </p:sp>
    </p:spTree>
    <p:extLst>
      <p:ext uri="{BB962C8B-B14F-4D97-AF65-F5344CB8AC3E}">
        <p14:creationId xmlns:p14="http://schemas.microsoft.com/office/powerpoint/2010/main" val="287384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MODULE CONTENT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hasCustomPrompt="1"/>
          </p:nvPr>
        </p:nvSpPr>
        <p:spPr>
          <a:xfrm>
            <a:off x="1143000" y="609603"/>
            <a:ext cx="9875520" cy="636491"/>
          </a:xfrm>
        </p:spPr>
        <p:txBody>
          <a:bodyPr/>
          <a:lstStyle>
            <a:lvl1pPr>
              <a:defRPr>
                <a:solidFill>
                  <a:srgbClr val="0070C0"/>
                </a:solidFill>
              </a:defRPr>
            </a:lvl1pPr>
          </a:lstStyle>
          <a:p>
            <a:pPr lvl="0"/>
            <a:r>
              <a:rPr lang="en-US" dirty="0"/>
              <a:t>Module 1 contents</a:t>
            </a:r>
            <a:endParaRPr lang="el-GR" dirty="0"/>
          </a:p>
        </p:txBody>
      </p:sp>
      <p:graphicFrame>
        <p:nvGraphicFramePr>
          <p:cNvPr id="11" name="Table 10">
            <a:extLst>
              <a:ext uri="{FF2B5EF4-FFF2-40B4-BE49-F238E27FC236}">
                <a16:creationId xmlns:a16="http://schemas.microsoft.com/office/drawing/2014/main" id="{FFF8061C-64E1-4194-7F7D-9F2BBB8FEA0A}"/>
              </a:ext>
            </a:extLst>
          </p:cNvPr>
          <p:cNvGraphicFramePr>
            <a:graphicFrameLocks noGrp="1"/>
          </p:cNvGraphicFramePr>
          <p:nvPr userDrawn="1">
            <p:extLst>
              <p:ext uri="{D42A27DB-BD31-4B8C-83A1-F6EECF244321}">
                <p14:modId xmlns:p14="http://schemas.microsoft.com/office/powerpoint/2010/main" val="1146869264"/>
              </p:ext>
            </p:extLst>
          </p:nvPr>
        </p:nvGraphicFramePr>
        <p:xfrm>
          <a:off x="1075765" y="1622612"/>
          <a:ext cx="9942756" cy="3908610"/>
        </p:xfrm>
        <a:graphic>
          <a:graphicData uri="http://schemas.openxmlformats.org/drawingml/2006/table">
            <a:tbl>
              <a:tblPr firstRow="1" bandRow="1">
                <a:tableStyleId>{69CF1AB2-1976-4502-BF36-3FF5EA218861}</a:tableStyleId>
              </a:tblPr>
              <a:tblGrid>
                <a:gridCol w="1864659">
                  <a:extLst>
                    <a:ext uri="{9D8B030D-6E8A-4147-A177-3AD203B41FA5}">
                      <a16:colId xmlns:a16="http://schemas.microsoft.com/office/drawing/2014/main" val="3642724709"/>
                    </a:ext>
                  </a:extLst>
                </a:gridCol>
                <a:gridCol w="3106719">
                  <a:extLst>
                    <a:ext uri="{9D8B030D-6E8A-4147-A177-3AD203B41FA5}">
                      <a16:colId xmlns:a16="http://schemas.microsoft.com/office/drawing/2014/main" val="2376567444"/>
                    </a:ext>
                  </a:extLst>
                </a:gridCol>
                <a:gridCol w="1752151">
                  <a:extLst>
                    <a:ext uri="{9D8B030D-6E8A-4147-A177-3AD203B41FA5}">
                      <a16:colId xmlns:a16="http://schemas.microsoft.com/office/drawing/2014/main" val="145662985"/>
                    </a:ext>
                  </a:extLst>
                </a:gridCol>
                <a:gridCol w="3219227">
                  <a:extLst>
                    <a:ext uri="{9D8B030D-6E8A-4147-A177-3AD203B41FA5}">
                      <a16:colId xmlns:a16="http://schemas.microsoft.com/office/drawing/2014/main" val="1827010982"/>
                    </a:ext>
                  </a:extLst>
                </a:gridCol>
              </a:tblGrid>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3016169980"/>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84063946"/>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912322884"/>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400257522"/>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18126301"/>
                  </a:ext>
                </a:extLst>
              </a:tr>
              <a:tr h="651435">
                <a:tc>
                  <a:txBody>
                    <a:bodyPr/>
                    <a:lstStyle/>
                    <a:p>
                      <a:endParaRPr lang="el-GR" dirty="0"/>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38775573"/>
                  </a:ext>
                </a:extLst>
              </a:tr>
            </a:tbl>
          </a:graphicData>
        </a:graphic>
      </p:graphicFrame>
      <p:sp>
        <p:nvSpPr>
          <p:cNvPr id="15" name="Content Placeholder 14">
            <a:extLst>
              <a:ext uri="{FF2B5EF4-FFF2-40B4-BE49-F238E27FC236}">
                <a16:creationId xmlns:a16="http://schemas.microsoft.com/office/drawing/2014/main" id="{0A480F7B-E308-1C82-FACE-D8BF96898396}"/>
              </a:ext>
            </a:extLst>
          </p:cNvPr>
          <p:cNvSpPr>
            <a:spLocks noGrp="1"/>
          </p:cNvSpPr>
          <p:nvPr>
            <p:ph sz="quarter" idx="10" hasCustomPrompt="1"/>
          </p:nvPr>
        </p:nvSpPr>
        <p:spPr>
          <a:xfrm>
            <a:off x="1143000" y="1676400"/>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16" name="Content Placeholder 14">
            <a:extLst>
              <a:ext uri="{FF2B5EF4-FFF2-40B4-BE49-F238E27FC236}">
                <a16:creationId xmlns:a16="http://schemas.microsoft.com/office/drawing/2014/main" id="{0C21BCB8-FD40-03AC-34C7-3643C967132D}"/>
              </a:ext>
            </a:extLst>
          </p:cNvPr>
          <p:cNvSpPr>
            <a:spLocks noGrp="1"/>
          </p:cNvSpPr>
          <p:nvPr>
            <p:ph sz="quarter" idx="11" hasCustomPrompt="1"/>
          </p:nvPr>
        </p:nvSpPr>
        <p:spPr>
          <a:xfrm>
            <a:off x="3030070" y="1676400"/>
            <a:ext cx="2958353" cy="528638"/>
          </a:xfrm>
        </p:spPr>
        <p:txBody>
          <a:bodyPr/>
          <a:lstStyle>
            <a:lvl1pPr>
              <a:buNone/>
              <a:defRPr>
                <a:solidFill>
                  <a:srgbClr val="1994CA"/>
                </a:solidFill>
              </a:defRPr>
            </a:lvl1pPr>
          </a:lstStyle>
          <a:p>
            <a:pPr lvl="0"/>
            <a:r>
              <a:rPr lang="en-US" dirty="0"/>
              <a:t>title</a:t>
            </a:r>
          </a:p>
        </p:txBody>
      </p:sp>
      <p:sp>
        <p:nvSpPr>
          <p:cNvPr id="28" name="Content Placeholder 14">
            <a:extLst>
              <a:ext uri="{FF2B5EF4-FFF2-40B4-BE49-F238E27FC236}">
                <a16:creationId xmlns:a16="http://schemas.microsoft.com/office/drawing/2014/main" id="{DE7BE385-F03F-9D77-CB9F-02A0A04ECB60}"/>
              </a:ext>
            </a:extLst>
          </p:cNvPr>
          <p:cNvSpPr>
            <a:spLocks noGrp="1"/>
          </p:cNvSpPr>
          <p:nvPr>
            <p:ph sz="quarter" idx="12" hasCustomPrompt="1"/>
          </p:nvPr>
        </p:nvSpPr>
        <p:spPr>
          <a:xfrm>
            <a:off x="1143000" y="2317237"/>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29" name="Content Placeholder 14">
            <a:extLst>
              <a:ext uri="{FF2B5EF4-FFF2-40B4-BE49-F238E27FC236}">
                <a16:creationId xmlns:a16="http://schemas.microsoft.com/office/drawing/2014/main" id="{7475A389-4291-CEAE-D253-C6F2B3F64D9B}"/>
              </a:ext>
            </a:extLst>
          </p:cNvPr>
          <p:cNvSpPr>
            <a:spLocks noGrp="1"/>
          </p:cNvSpPr>
          <p:nvPr>
            <p:ph sz="quarter" idx="13" hasCustomPrompt="1"/>
          </p:nvPr>
        </p:nvSpPr>
        <p:spPr>
          <a:xfrm>
            <a:off x="3030070" y="2317237"/>
            <a:ext cx="2958353" cy="528638"/>
          </a:xfrm>
        </p:spPr>
        <p:txBody>
          <a:bodyPr/>
          <a:lstStyle>
            <a:lvl1pPr>
              <a:buNone/>
              <a:defRPr>
                <a:solidFill>
                  <a:srgbClr val="1994CA"/>
                </a:solidFill>
              </a:defRPr>
            </a:lvl1pPr>
          </a:lstStyle>
          <a:p>
            <a:pPr lvl="0"/>
            <a:r>
              <a:rPr lang="en-US" dirty="0"/>
              <a:t>title</a:t>
            </a:r>
          </a:p>
        </p:txBody>
      </p:sp>
      <p:sp>
        <p:nvSpPr>
          <p:cNvPr id="32" name="Content Placeholder 14">
            <a:extLst>
              <a:ext uri="{FF2B5EF4-FFF2-40B4-BE49-F238E27FC236}">
                <a16:creationId xmlns:a16="http://schemas.microsoft.com/office/drawing/2014/main" id="{5A76F080-50F8-1B39-98D4-19EC81785405}"/>
              </a:ext>
            </a:extLst>
          </p:cNvPr>
          <p:cNvSpPr>
            <a:spLocks noGrp="1"/>
          </p:cNvSpPr>
          <p:nvPr>
            <p:ph sz="quarter" idx="16" hasCustomPrompt="1"/>
          </p:nvPr>
        </p:nvSpPr>
        <p:spPr>
          <a:xfrm>
            <a:off x="1143000" y="2985386"/>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3" name="Content Placeholder 14">
            <a:extLst>
              <a:ext uri="{FF2B5EF4-FFF2-40B4-BE49-F238E27FC236}">
                <a16:creationId xmlns:a16="http://schemas.microsoft.com/office/drawing/2014/main" id="{9686EFFA-1E52-901B-D2CB-0396158B3309}"/>
              </a:ext>
            </a:extLst>
          </p:cNvPr>
          <p:cNvSpPr>
            <a:spLocks noGrp="1"/>
          </p:cNvSpPr>
          <p:nvPr>
            <p:ph sz="quarter" idx="17" hasCustomPrompt="1"/>
          </p:nvPr>
        </p:nvSpPr>
        <p:spPr>
          <a:xfrm>
            <a:off x="3030070" y="2985386"/>
            <a:ext cx="2958353" cy="528638"/>
          </a:xfrm>
        </p:spPr>
        <p:txBody>
          <a:bodyPr/>
          <a:lstStyle>
            <a:lvl1pPr>
              <a:buNone/>
              <a:defRPr>
                <a:solidFill>
                  <a:srgbClr val="1994CA"/>
                </a:solidFill>
              </a:defRPr>
            </a:lvl1pPr>
          </a:lstStyle>
          <a:p>
            <a:pPr lvl="0"/>
            <a:r>
              <a:rPr lang="en-US" dirty="0"/>
              <a:t>title</a:t>
            </a:r>
          </a:p>
        </p:txBody>
      </p:sp>
      <p:sp>
        <p:nvSpPr>
          <p:cNvPr id="34" name="Content Placeholder 14">
            <a:extLst>
              <a:ext uri="{FF2B5EF4-FFF2-40B4-BE49-F238E27FC236}">
                <a16:creationId xmlns:a16="http://schemas.microsoft.com/office/drawing/2014/main" id="{BC530529-5962-A2EB-9073-B0A536E30D2D}"/>
              </a:ext>
            </a:extLst>
          </p:cNvPr>
          <p:cNvSpPr>
            <a:spLocks noGrp="1"/>
          </p:cNvSpPr>
          <p:nvPr>
            <p:ph sz="quarter" idx="18" hasCustomPrompt="1"/>
          </p:nvPr>
        </p:nvSpPr>
        <p:spPr>
          <a:xfrm>
            <a:off x="1143000" y="3608295"/>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35" name="Content Placeholder 14">
            <a:extLst>
              <a:ext uri="{FF2B5EF4-FFF2-40B4-BE49-F238E27FC236}">
                <a16:creationId xmlns:a16="http://schemas.microsoft.com/office/drawing/2014/main" id="{BF1B43D0-5E34-1474-EFE4-4527E73ED231}"/>
              </a:ext>
            </a:extLst>
          </p:cNvPr>
          <p:cNvSpPr>
            <a:spLocks noGrp="1"/>
          </p:cNvSpPr>
          <p:nvPr>
            <p:ph sz="quarter" idx="19" hasCustomPrompt="1"/>
          </p:nvPr>
        </p:nvSpPr>
        <p:spPr>
          <a:xfrm>
            <a:off x="3030070" y="3608295"/>
            <a:ext cx="2958353" cy="528638"/>
          </a:xfrm>
        </p:spPr>
        <p:txBody>
          <a:bodyPr/>
          <a:lstStyle>
            <a:lvl1pPr>
              <a:buNone/>
              <a:defRPr>
                <a:solidFill>
                  <a:srgbClr val="1994CA"/>
                </a:solidFill>
              </a:defRPr>
            </a:lvl1pPr>
          </a:lstStyle>
          <a:p>
            <a:pPr lvl="0"/>
            <a:r>
              <a:rPr lang="en-US" dirty="0"/>
              <a:t>title</a:t>
            </a:r>
          </a:p>
        </p:txBody>
      </p:sp>
      <p:sp>
        <p:nvSpPr>
          <p:cNvPr id="36" name="Content Placeholder 14">
            <a:extLst>
              <a:ext uri="{FF2B5EF4-FFF2-40B4-BE49-F238E27FC236}">
                <a16:creationId xmlns:a16="http://schemas.microsoft.com/office/drawing/2014/main" id="{4650B891-D309-51C2-F765-71079894148E}"/>
              </a:ext>
            </a:extLst>
          </p:cNvPr>
          <p:cNvSpPr>
            <a:spLocks noGrp="1"/>
          </p:cNvSpPr>
          <p:nvPr>
            <p:ph sz="quarter" idx="20" hasCustomPrompt="1"/>
          </p:nvPr>
        </p:nvSpPr>
        <p:spPr>
          <a:xfrm>
            <a:off x="1143000" y="4276027"/>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7" name="Content Placeholder 14">
            <a:extLst>
              <a:ext uri="{FF2B5EF4-FFF2-40B4-BE49-F238E27FC236}">
                <a16:creationId xmlns:a16="http://schemas.microsoft.com/office/drawing/2014/main" id="{19AA0E79-6B61-18A9-3F26-49C93B1A3DE7}"/>
              </a:ext>
            </a:extLst>
          </p:cNvPr>
          <p:cNvSpPr>
            <a:spLocks noGrp="1"/>
          </p:cNvSpPr>
          <p:nvPr>
            <p:ph sz="quarter" idx="21" hasCustomPrompt="1"/>
          </p:nvPr>
        </p:nvSpPr>
        <p:spPr>
          <a:xfrm>
            <a:off x="3030070" y="4276027"/>
            <a:ext cx="2958353" cy="528638"/>
          </a:xfrm>
        </p:spPr>
        <p:txBody>
          <a:bodyPr/>
          <a:lstStyle>
            <a:lvl1pPr>
              <a:buNone/>
              <a:defRPr>
                <a:solidFill>
                  <a:srgbClr val="1994CA"/>
                </a:solidFill>
              </a:defRPr>
            </a:lvl1pPr>
          </a:lstStyle>
          <a:p>
            <a:pPr lvl="0"/>
            <a:r>
              <a:rPr lang="en-US" dirty="0"/>
              <a:t>title</a:t>
            </a:r>
          </a:p>
        </p:txBody>
      </p:sp>
      <p:sp>
        <p:nvSpPr>
          <p:cNvPr id="38" name="Content Placeholder 14">
            <a:extLst>
              <a:ext uri="{FF2B5EF4-FFF2-40B4-BE49-F238E27FC236}">
                <a16:creationId xmlns:a16="http://schemas.microsoft.com/office/drawing/2014/main" id="{72FED9BB-9BAB-BD28-6105-D8E8010B7BF1}"/>
              </a:ext>
            </a:extLst>
          </p:cNvPr>
          <p:cNvSpPr>
            <a:spLocks noGrp="1"/>
          </p:cNvSpPr>
          <p:nvPr>
            <p:ph sz="quarter" idx="22" hasCustomPrompt="1"/>
          </p:nvPr>
        </p:nvSpPr>
        <p:spPr>
          <a:xfrm>
            <a:off x="1143000" y="4944176"/>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39" name="Content Placeholder 14">
            <a:extLst>
              <a:ext uri="{FF2B5EF4-FFF2-40B4-BE49-F238E27FC236}">
                <a16:creationId xmlns:a16="http://schemas.microsoft.com/office/drawing/2014/main" id="{89D89FB5-ACFD-4477-B93F-6527D6138FC5}"/>
              </a:ext>
            </a:extLst>
          </p:cNvPr>
          <p:cNvSpPr>
            <a:spLocks noGrp="1"/>
          </p:cNvSpPr>
          <p:nvPr>
            <p:ph sz="quarter" idx="23" hasCustomPrompt="1"/>
          </p:nvPr>
        </p:nvSpPr>
        <p:spPr>
          <a:xfrm>
            <a:off x="3030070" y="4944176"/>
            <a:ext cx="2958353" cy="528638"/>
          </a:xfrm>
        </p:spPr>
        <p:txBody>
          <a:bodyPr/>
          <a:lstStyle>
            <a:lvl1pPr>
              <a:buNone/>
              <a:defRPr>
                <a:solidFill>
                  <a:srgbClr val="1994CA"/>
                </a:solidFill>
              </a:defRPr>
            </a:lvl1pPr>
          </a:lstStyle>
          <a:p>
            <a:pPr lvl="0"/>
            <a:r>
              <a:rPr lang="en-US" dirty="0"/>
              <a:t>title</a:t>
            </a:r>
          </a:p>
        </p:txBody>
      </p:sp>
      <p:sp>
        <p:nvSpPr>
          <p:cNvPr id="46" name="Content Placeholder 14">
            <a:extLst>
              <a:ext uri="{FF2B5EF4-FFF2-40B4-BE49-F238E27FC236}">
                <a16:creationId xmlns:a16="http://schemas.microsoft.com/office/drawing/2014/main" id="{812E6174-E0D4-0528-1692-5CFB886AF2DD}"/>
              </a:ext>
            </a:extLst>
          </p:cNvPr>
          <p:cNvSpPr>
            <a:spLocks noGrp="1"/>
          </p:cNvSpPr>
          <p:nvPr>
            <p:ph sz="quarter" idx="24" hasCustomPrompt="1"/>
          </p:nvPr>
        </p:nvSpPr>
        <p:spPr>
          <a:xfrm>
            <a:off x="6096000" y="1667574"/>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47" name="Content Placeholder 14">
            <a:extLst>
              <a:ext uri="{FF2B5EF4-FFF2-40B4-BE49-F238E27FC236}">
                <a16:creationId xmlns:a16="http://schemas.microsoft.com/office/drawing/2014/main" id="{3BE94B89-297A-133B-911C-84FC17773952}"/>
              </a:ext>
            </a:extLst>
          </p:cNvPr>
          <p:cNvSpPr>
            <a:spLocks noGrp="1"/>
          </p:cNvSpPr>
          <p:nvPr>
            <p:ph sz="quarter" idx="25" hasCustomPrompt="1"/>
          </p:nvPr>
        </p:nvSpPr>
        <p:spPr>
          <a:xfrm>
            <a:off x="7983070" y="1667574"/>
            <a:ext cx="2958353" cy="528638"/>
          </a:xfrm>
        </p:spPr>
        <p:txBody>
          <a:bodyPr/>
          <a:lstStyle>
            <a:lvl1pPr>
              <a:buNone/>
              <a:defRPr>
                <a:solidFill>
                  <a:srgbClr val="1994CA"/>
                </a:solidFill>
              </a:defRPr>
            </a:lvl1pPr>
          </a:lstStyle>
          <a:p>
            <a:pPr lvl="0"/>
            <a:r>
              <a:rPr lang="en-US" dirty="0"/>
              <a:t>title</a:t>
            </a:r>
          </a:p>
        </p:txBody>
      </p:sp>
      <p:sp>
        <p:nvSpPr>
          <p:cNvPr id="48" name="Content Placeholder 14">
            <a:extLst>
              <a:ext uri="{FF2B5EF4-FFF2-40B4-BE49-F238E27FC236}">
                <a16:creationId xmlns:a16="http://schemas.microsoft.com/office/drawing/2014/main" id="{A6673E32-1787-448C-E3BC-B264861E7005}"/>
              </a:ext>
            </a:extLst>
          </p:cNvPr>
          <p:cNvSpPr>
            <a:spLocks noGrp="1"/>
          </p:cNvSpPr>
          <p:nvPr>
            <p:ph sz="quarter" idx="26" hasCustomPrompt="1"/>
          </p:nvPr>
        </p:nvSpPr>
        <p:spPr>
          <a:xfrm>
            <a:off x="6096000" y="230841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49" name="Content Placeholder 14">
            <a:extLst>
              <a:ext uri="{FF2B5EF4-FFF2-40B4-BE49-F238E27FC236}">
                <a16:creationId xmlns:a16="http://schemas.microsoft.com/office/drawing/2014/main" id="{A619F587-DB41-3996-1949-5877F09FFDE5}"/>
              </a:ext>
            </a:extLst>
          </p:cNvPr>
          <p:cNvSpPr>
            <a:spLocks noGrp="1"/>
          </p:cNvSpPr>
          <p:nvPr>
            <p:ph sz="quarter" idx="27" hasCustomPrompt="1"/>
          </p:nvPr>
        </p:nvSpPr>
        <p:spPr>
          <a:xfrm>
            <a:off x="7983070" y="2308411"/>
            <a:ext cx="2958353" cy="528638"/>
          </a:xfrm>
        </p:spPr>
        <p:txBody>
          <a:bodyPr/>
          <a:lstStyle>
            <a:lvl1pPr>
              <a:buNone/>
              <a:defRPr>
                <a:solidFill>
                  <a:srgbClr val="1994CA"/>
                </a:solidFill>
              </a:defRPr>
            </a:lvl1pPr>
          </a:lstStyle>
          <a:p>
            <a:pPr lvl="0"/>
            <a:r>
              <a:rPr lang="en-US" dirty="0"/>
              <a:t>title</a:t>
            </a:r>
          </a:p>
        </p:txBody>
      </p:sp>
      <p:sp>
        <p:nvSpPr>
          <p:cNvPr id="50" name="Content Placeholder 14">
            <a:extLst>
              <a:ext uri="{FF2B5EF4-FFF2-40B4-BE49-F238E27FC236}">
                <a16:creationId xmlns:a16="http://schemas.microsoft.com/office/drawing/2014/main" id="{0ACD23BB-8D49-3081-64EC-3DDAD78DA576}"/>
              </a:ext>
            </a:extLst>
          </p:cNvPr>
          <p:cNvSpPr>
            <a:spLocks noGrp="1"/>
          </p:cNvSpPr>
          <p:nvPr>
            <p:ph sz="quarter" idx="28" hasCustomPrompt="1"/>
          </p:nvPr>
        </p:nvSpPr>
        <p:spPr>
          <a:xfrm>
            <a:off x="6096000" y="297656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1" name="Content Placeholder 14">
            <a:extLst>
              <a:ext uri="{FF2B5EF4-FFF2-40B4-BE49-F238E27FC236}">
                <a16:creationId xmlns:a16="http://schemas.microsoft.com/office/drawing/2014/main" id="{4B777303-68F6-BBDF-BD2E-3399F7366CD4}"/>
              </a:ext>
            </a:extLst>
          </p:cNvPr>
          <p:cNvSpPr>
            <a:spLocks noGrp="1"/>
          </p:cNvSpPr>
          <p:nvPr>
            <p:ph sz="quarter" idx="29" hasCustomPrompt="1"/>
          </p:nvPr>
        </p:nvSpPr>
        <p:spPr>
          <a:xfrm>
            <a:off x="7983070" y="2976560"/>
            <a:ext cx="2958353" cy="528638"/>
          </a:xfrm>
        </p:spPr>
        <p:txBody>
          <a:bodyPr/>
          <a:lstStyle>
            <a:lvl1pPr>
              <a:buNone/>
              <a:defRPr>
                <a:solidFill>
                  <a:srgbClr val="1994CA"/>
                </a:solidFill>
              </a:defRPr>
            </a:lvl1pPr>
          </a:lstStyle>
          <a:p>
            <a:pPr lvl="0"/>
            <a:r>
              <a:rPr lang="en-US" dirty="0"/>
              <a:t>title</a:t>
            </a:r>
          </a:p>
        </p:txBody>
      </p:sp>
      <p:sp>
        <p:nvSpPr>
          <p:cNvPr id="52" name="Content Placeholder 14">
            <a:extLst>
              <a:ext uri="{FF2B5EF4-FFF2-40B4-BE49-F238E27FC236}">
                <a16:creationId xmlns:a16="http://schemas.microsoft.com/office/drawing/2014/main" id="{4EC317BE-B9D6-94DE-8958-594A11C1C2F9}"/>
              </a:ext>
            </a:extLst>
          </p:cNvPr>
          <p:cNvSpPr>
            <a:spLocks noGrp="1"/>
          </p:cNvSpPr>
          <p:nvPr>
            <p:ph sz="quarter" idx="30" hasCustomPrompt="1"/>
          </p:nvPr>
        </p:nvSpPr>
        <p:spPr>
          <a:xfrm>
            <a:off x="6096000" y="3599469"/>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53" name="Content Placeholder 14">
            <a:extLst>
              <a:ext uri="{FF2B5EF4-FFF2-40B4-BE49-F238E27FC236}">
                <a16:creationId xmlns:a16="http://schemas.microsoft.com/office/drawing/2014/main" id="{92E03ABC-2447-050B-70EB-7E24B01184CD}"/>
              </a:ext>
            </a:extLst>
          </p:cNvPr>
          <p:cNvSpPr>
            <a:spLocks noGrp="1"/>
          </p:cNvSpPr>
          <p:nvPr>
            <p:ph sz="quarter" idx="31" hasCustomPrompt="1"/>
          </p:nvPr>
        </p:nvSpPr>
        <p:spPr>
          <a:xfrm>
            <a:off x="7983070" y="3599469"/>
            <a:ext cx="2958353" cy="528638"/>
          </a:xfrm>
        </p:spPr>
        <p:txBody>
          <a:bodyPr/>
          <a:lstStyle>
            <a:lvl1pPr>
              <a:buNone/>
              <a:defRPr>
                <a:solidFill>
                  <a:srgbClr val="1994CA"/>
                </a:solidFill>
              </a:defRPr>
            </a:lvl1pPr>
          </a:lstStyle>
          <a:p>
            <a:pPr lvl="0"/>
            <a:r>
              <a:rPr lang="en-US" dirty="0"/>
              <a:t>title</a:t>
            </a:r>
          </a:p>
        </p:txBody>
      </p:sp>
      <p:sp>
        <p:nvSpPr>
          <p:cNvPr id="54" name="Content Placeholder 14">
            <a:extLst>
              <a:ext uri="{FF2B5EF4-FFF2-40B4-BE49-F238E27FC236}">
                <a16:creationId xmlns:a16="http://schemas.microsoft.com/office/drawing/2014/main" id="{A0CC5C8C-A46C-4CEC-40F4-BB5F907A0F9B}"/>
              </a:ext>
            </a:extLst>
          </p:cNvPr>
          <p:cNvSpPr>
            <a:spLocks noGrp="1"/>
          </p:cNvSpPr>
          <p:nvPr>
            <p:ph sz="quarter" idx="32" hasCustomPrompt="1"/>
          </p:nvPr>
        </p:nvSpPr>
        <p:spPr>
          <a:xfrm>
            <a:off x="6096000" y="426720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5" name="Content Placeholder 14">
            <a:extLst>
              <a:ext uri="{FF2B5EF4-FFF2-40B4-BE49-F238E27FC236}">
                <a16:creationId xmlns:a16="http://schemas.microsoft.com/office/drawing/2014/main" id="{D72AE228-13F4-4951-5113-56ED785C9A45}"/>
              </a:ext>
            </a:extLst>
          </p:cNvPr>
          <p:cNvSpPr>
            <a:spLocks noGrp="1"/>
          </p:cNvSpPr>
          <p:nvPr>
            <p:ph sz="quarter" idx="33" hasCustomPrompt="1"/>
          </p:nvPr>
        </p:nvSpPr>
        <p:spPr>
          <a:xfrm>
            <a:off x="7983070" y="4267201"/>
            <a:ext cx="2958353" cy="528638"/>
          </a:xfrm>
        </p:spPr>
        <p:txBody>
          <a:bodyPr/>
          <a:lstStyle>
            <a:lvl1pPr>
              <a:buNone/>
              <a:defRPr>
                <a:solidFill>
                  <a:srgbClr val="1994CA"/>
                </a:solidFill>
              </a:defRPr>
            </a:lvl1pPr>
          </a:lstStyle>
          <a:p>
            <a:pPr lvl="0"/>
            <a:r>
              <a:rPr lang="en-US" dirty="0"/>
              <a:t>title</a:t>
            </a:r>
          </a:p>
        </p:txBody>
      </p:sp>
      <p:sp>
        <p:nvSpPr>
          <p:cNvPr id="56" name="Content Placeholder 14">
            <a:extLst>
              <a:ext uri="{FF2B5EF4-FFF2-40B4-BE49-F238E27FC236}">
                <a16:creationId xmlns:a16="http://schemas.microsoft.com/office/drawing/2014/main" id="{8269A85A-0482-4EF1-8E2D-BCEB1836A413}"/>
              </a:ext>
            </a:extLst>
          </p:cNvPr>
          <p:cNvSpPr>
            <a:spLocks noGrp="1"/>
          </p:cNvSpPr>
          <p:nvPr>
            <p:ph sz="quarter" idx="34" hasCustomPrompt="1"/>
          </p:nvPr>
        </p:nvSpPr>
        <p:spPr>
          <a:xfrm>
            <a:off x="6096000" y="493535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7" name="Content Placeholder 14">
            <a:extLst>
              <a:ext uri="{FF2B5EF4-FFF2-40B4-BE49-F238E27FC236}">
                <a16:creationId xmlns:a16="http://schemas.microsoft.com/office/drawing/2014/main" id="{1857B840-EEFE-0A9C-583C-E37CD5C6395B}"/>
              </a:ext>
            </a:extLst>
          </p:cNvPr>
          <p:cNvSpPr>
            <a:spLocks noGrp="1"/>
          </p:cNvSpPr>
          <p:nvPr>
            <p:ph sz="quarter" idx="35" hasCustomPrompt="1"/>
          </p:nvPr>
        </p:nvSpPr>
        <p:spPr>
          <a:xfrm>
            <a:off x="7983070" y="4935350"/>
            <a:ext cx="2958353" cy="528638"/>
          </a:xfrm>
        </p:spPr>
        <p:txBody>
          <a:bodyPr/>
          <a:lstStyle>
            <a:lvl1pPr>
              <a:buNone/>
              <a:defRPr>
                <a:solidFill>
                  <a:srgbClr val="1994CA"/>
                </a:solidFill>
              </a:defRPr>
            </a:lvl1pPr>
          </a:lstStyle>
          <a:p>
            <a:pPr lvl="0"/>
            <a:r>
              <a:rPr lang="en-US" dirty="0"/>
              <a:t>title</a:t>
            </a:r>
          </a:p>
        </p:txBody>
      </p:sp>
    </p:spTree>
    <p:extLst>
      <p:ext uri="{BB962C8B-B14F-4D97-AF65-F5344CB8AC3E}">
        <p14:creationId xmlns:p14="http://schemas.microsoft.com/office/powerpoint/2010/main" val="1342302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 LESSON COVER">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A05D6-2D1E-6334-9A70-B1EB7A5BD9E3}"/>
              </a:ext>
            </a:extLst>
          </p:cNvPr>
          <p:cNvSpPr txBox="1">
            <a:spLocks noGrp="1"/>
          </p:cNvSpPr>
          <p:nvPr>
            <p:ph type="title" hasCustomPrompt="1"/>
          </p:nvPr>
        </p:nvSpPr>
        <p:spPr>
          <a:xfrm>
            <a:off x="1106424" y="1173577"/>
            <a:ext cx="9966960" cy="2926080"/>
          </a:xfrm>
        </p:spPr>
        <p:txBody>
          <a:bodyPr anchor="b" anchorCtr="1">
            <a:noAutofit/>
          </a:bodyPr>
          <a:lstStyle>
            <a:lvl1pPr algn="ctr">
              <a:lnSpc>
                <a:spcPct val="85000"/>
              </a:lnSpc>
              <a:defRPr sz="5400" cap="all">
                <a:solidFill>
                  <a:srgbClr val="0070C0"/>
                </a:solidFill>
              </a:defRPr>
            </a:lvl1pPr>
          </a:lstStyle>
          <a:p>
            <a:pPr lvl="0"/>
            <a:r>
              <a:rPr lang="en-US" dirty="0"/>
              <a:t>Lesson 1</a:t>
            </a:r>
            <a:endParaRPr lang="el-GR" dirty="0"/>
          </a:p>
        </p:txBody>
      </p:sp>
      <p:sp>
        <p:nvSpPr>
          <p:cNvPr id="3" name="Θέση κειμένου 2">
            <a:extLst>
              <a:ext uri="{FF2B5EF4-FFF2-40B4-BE49-F238E27FC236}">
                <a16:creationId xmlns:a16="http://schemas.microsoft.com/office/drawing/2014/main" id="{94853A55-68F7-FB7A-3E54-F887D7FDE242}"/>
              </a:ext>
            </a:extLst>
          </p:cNvPr>
          <p:cNvSpPr txBox="1">
            <a:spLocks noGrp="1"/>
          </p:cNvSpPr>
          <p:nvPr>
            <p:ph type="body" idx="1" hasCustomPrompt="1"/>
          </p:nvPr>
        </p:nvSpPr>
        <p:spPr>
          <a:xfrm>
            <a:off x="1709928" y="4154521"/>
            <a:ext cx="8769096" cy="1363809"/>
          </a:xfrm>
        </p:spPr>
        <p:txBody>
          <a:bodyPr anchorCtr="1">
            <a:normAutofit/>
          </a:bodyPr>
          <a:lstStyle>
            <a:lvl1pPr marL="0" indent="0" algn="ctr">
              <a:buNone/>
              <a:defRPr sz="3200">
                <a:solidFill>
                  <a:srgbClr val="00B0F0"/>
                </a:solidFill>
              </a:defRPr>
            </a:lvl1pPr>
          </a:lstStyle>
          <a:p>
            <a:pPr lvl="0"/>
            <a:r>
              <a:rPr lang="en-US" dirty="0"/>
              <a:t>Title of lesson</a:t>
            </a:r>
          </a:p>
        </p:txBody>
      </p:sp>
      <p:cxnSp>
        <p:nvCxnSpPr>
          <p:cNvPr id="4" name="Ευθεία γραμμή σύνδεσης 6">
            <a:extLst>
              <a:ext uri="{FF2B5EF4-FFF2-40B4-BE49-F238E27FC236}">
                <a16:creationId xmlns:a16="http://schemas.microsoft.com/office/drawing/2014/main" id="{D812ED0D-A7A8-4A57-3616-974148DB27C1}"/>
              </a:ext>
            </a:extLst>
          </p:cNvPr>
          <p:cNvCxnSpPr/>
          <p:nvPr/>
        </p:nvCxnSpPr>
        <p:spPr>
          <a:xfrm>
            <a:off x="1981203" y="4020406"/>
            <a:ext cx="8229600" cy="0"/>
          </a:xfrm>
          <a:prstGeom prst="straightConnector1">
            <a:avLst/>
          </a:prstGeom>
          <a:noFill/>
          <a:ln w="10003" cap="flat">
            <a:solidFill>
              <a:srgbClr val="9FC3E1"/>
            </a:solidFill>
            <a:prstDash val="solid"/>
            <a:miter/>
          </a:ln>
        </p:spPr>
      </p:cxnSp>
    </p:spTree>
    <p:extLst>
      <p:ext uri="{BB962C8B-B14F-4D97-AF65-F5344CB8AC3E}">
        <p14:creationId xmlns:p14="http://schemas.microsoft.com/office/powerpoint/2010/main" val="205816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LESSON OBJECTIVES">
    <p:spTree>
      <p:nvGrpSpPr>
        <p:cNvPr id="1" name=""/>
        <p:cNvGrpSpPr/>
        <p:nvPr/>
      </p:nvGrpSpPr>
      <p:grpSpPr>
        <a:xfrm>
          <a:off x="0" y="0"/>
          <a:ext cx="0" cy="0"/>
          <a:chOff x="0" y="0"/>
          <a:chExt cx="0" cy="0"/>
        </a:xfrm>
      </p:grpSpPr>
      <p:sp>
        <p:nvSpPr>
          <p:cNvPr id="12" name="Τίτλος 10">
            <a:extLst>
              <a:ext uri="{FF2B5EF4-FFF2-40B4-BE49-F238E27FC236}">
                <a16:creationId xmlns:a16="http://schemas.microsoft.com/office/drawing/2014/main" id="{CCC26816-37BC-AB12-83EC-200D63A3269A}"/>
              </a:ext>
            </a:extLst>
          </p:cNvPr>
          <p:cNvSpPr>
            <a:spLocks noGrp="1"/>
          </p:cNvSpPr>
          <p:nvPr>
            <p:ph type="title" hasCustomPrompt="1"/>
          </p:nvPr>
        </p:nvSpPr>
        <p:spPr>
          <a:xfrm>
            <a:off x="838199" y="566928"/>
            <a:ext cx="10537683" cy="862621"/>
          </a:xfrm>
        </p:spPr>
        <p:txBody>
          <a:bodyPr/>
          <a:lstStyle>
            <a:lvl1pPr>
              <a:defRPr>
                <a:solidFill>
                  <a:srgbClr val="0070C0"/>
                </a:solidFill>
              </a:defRPr>
            </a:lvl1pPr>
          </a:lstStyle>
          <a:p>
            <a:r>
              <a:rPr lang="en-US" dirty="0"/>
              <a:t>Lesson x</a:t>
            </a:r>
            <a:endParaRPr lang="el-GR" dirty="0"/>
          </a:p>
        </p:txBody>
      </p:sp>
      <p:sp>
        <p:nvSpPr>
          <p:cNvPr id="20" name="Θέση κειμένου 17">
            <a:extLst>
              <a:ext uri="{FF2B5EF4-FFF2-40B4-BE49-F238E27FC236}">
                <a16:creationId xmlns:a16="http://schemas.microsoft.com/office/drawing/2014/main" id="{FD320AD6-B85F-8970-3442-4D6506714CA5}"/>
              </a:ext>
            </a:extLst>
          </p:cNvPr>
          <p:cNvSpPr>
            <a:spLocks noGrp="1"/>
          </p:cNvSpPr>
          <p:nvPr>
            <p:ph type="body" sz="quarter" idx="37" hasCustomPrompt="1"/>
          </p:nvPr>
        </p:nvSpPr>
        <p:spPr>
          <a:xfrm>
            <a:off x="838199" y="1581573"/>
            <a:ext cx="6685385" cy="655637"/>
          </a:xfrm>
        </p:spPr>
        <p:txBody>
          <a:bodyPr/>
          <a:lstStyle/>
          <a:p>
            <a:r>
              <a:rPr lang="en-US" dirty="0"/>
              <a:t>Lesson objectives</a:t>
            </a:r>
            <a:endParaRPr lang="el-GR" dirty="0"/>
          </a:p>
        </p:txBody>
      </p:sp>
      <p:sp>
        <p:nvSpPr>
          <p:cNvPr id="6" name="Θέση κειμένου 3">
            <a:extLst>
              <a:ext uri="{FF2B5EF4-FFF2-40B4-BE49-F238E27FC236}">
                <a16:creationId xmlns:a16="http://schemas.microsoft.com/office/drawing/2014/main" id="{9F43E26E-DC68-7202-9BF7-2C4E7FD4992E}"/>
              </a:ext>
            </a:extLst>
          </p:cNvPr>
          <p:cNvSpPr txBox="1">
            <a:spLocks/>
          </p:cNvSpPr>
          <p:nvPr userDrawn="1"/>
        </p:nvSpPr>
        <p:spPr>
          <a:xfrm>
            <a:off x="990597" y="4786496"/>
            <a:ext cx="3042684" cy="617685"/>
          </a:xfrm>
          <a:prstGeom prst="rect">
            <a:avLst/>
          </a:prstGeom>
          <a:solidFill>
            <a:srgbClr val="D87C1B">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8" name="Θέση κειμένου 5">
            <a:extLst>
              <a:ext uri="{FF2B5EF4-FFF2-40B4-BE49-F238E27FC236}">
                <a16:creationId xmlns:a16="http://schemas.microsoft.com/office/drawing/2014/main" id="{91C44D1D-09B5-B8B6-00A4-04B454BFAD22}"/>
              </a:ext>
            </a:extLst>
          </p:cNvPr>
          <p:cNvSpPr txBox="1">
            <a:spLocks/>
          </p:cNvSpPr>
          <p:nvPr userDrawn="1"/>
        </p:nvSpPr>
        <p:spPr>
          <a:xfrm>
            <a:off x="4753948" y="4786497"/>
            <a:ext cx="3042684" cy="617685"/>
          </a:xfrm>
          <a:prstGeom prst="rect">
            <a:avLst/>
          </a:prstGeom>
          <a:solidFill>
            <a:srgbClr val="0C019D">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0" name="Θέση κειμένου 7">
            <a:extLst>
              <a:ext uri="{FF2B5EF4-FFF2-40B4-BE49-F238E27FC236}">
                <a16:creationId xmlns:a16="http://schemas.microsoft.com/office/drawing/2014/main" id="{93B16611-6CD4-918A-3C38-8ED893B5F9C0}"/>
              </a:ext>
            </a:extLst>
          </p:cNvPr>
          <p:cNvSpPr txBox="1">
            <a:spLocks/>
          </p:cNvSpPr>
          <p:nvPr userDrawn="1"/>
        </p:nvSpPr>
        <p:spPr>
          <a:xfrm>
            <a:off x="8463511" y="4789114"/>
            <a:ext cx="3042684" cy="617685"/>
          </a:xfrm>
          <a:prstGeom prst="rect">
            <a:avLst/>
          </a:prstGeom>
          <a:solidFill>
            <a:srgbClr val="D5AB35">
              <a:alpha val="90000"/>
            </a:srgbClr>
          </a:solidFill>
        </p:spPr>
        <p:txBody>
          <a:bodyPr vert="horz" lIns="91440" tIns="91440" rIns="91440" bIns="45720" rtlCol="0" anchor="ctr" anchorCtr="0">
            <a:normAutofit/>
          </a:bodyPr>
          <a:lstStyle>
            <a:defPPr>
              <a:defRPr lang="el-GR"/>
            </a:defPPr>
            <a:lvl1pPr marL="0" indent="0" algn="ctr" defTabSz="914400" rtl="0" eaLnBrk="1" latinLnBrk="0" hangingPunct="1">
              <a:lnSpc>
                <a:spcPct val="60000"/>
              </a:lnSpc>
              <a:spcBef>
                <a:spcPts val="1000"/>
              </a:spcBef>
              <a:buFontTx/>
              <a:buNone/>
              <a:defRPr lang="el-GR" sz="1600" b="0" i="0" kern="1200">
                <a:solidFill>
                  <a:schemeClr val="bg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lang="el-G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lang="el-G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lang="el-G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l-GR" sz="1800" kern="1200">
                <a:solidFill>
                  <a:schemeClr val="tx1"/>
                </a:solidFill>
                <a:latin typeface="+mn-lt"/>
                <a:ea typeface="+mn-ea"/>
                <a:cs typeface="+mn-cs"/>
              </a:defRPr>
            </a:lvl9pPr>
          </a:lstStyle>
          <a:p>
            <a:pPr marL="0" marR="0" lvl="0" indent="0" algn="ctr" defTabSz="914400" rtl="0" eaLnBrk="1" fontAlgn="auto" latinLnBrk="0" hangingPunct="1">
              <a:lnSpc>
                <a:spcPct val="6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Example text</a:t>
            </a:r>
            <a:endParaRPr kumimoji="0" lang="el-GR" sz="1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1" name="Θέση αριθμού διαφάνειας 8">
            <a:extLst>
              <a:ext uri="{FF2B5EF4-FFF2-40B4-BE49-F238E27FC236}">
                <a16:creationId xmlns:a16="http://schemas.microsoft.com/office/drawing/2014/main" id="{2206C1A4-4E78-5F7F-C443-F9D1CDC14043}"/>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rtl="0">
              <a:defRPr lang="el-GR"/>
            </a:defPPr>
            <a:lvl1pPr marL="0" algn="r" defTabSz="914400" rtl="0" eaLnBrk="1" latinLnBrk="0" hangingPunct="1">
              <a:defRPr lang="el-G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lang="el-GR" sz="1800" kern="1200">
                <a:solidFill>
                  <a:schemeClr val="tx1"/>
                </a:solidFill>
                <a:latin typeface="+mn-lt"/>
                <a:ea typeface="+mn-ea"/>
                <a:cs typeface="+mn-cs"/>
              </a:defRPr>
            </a:lvl2pPr>
            <a:lvl3pPr marL="914400" algn="l" defTabSz="914400" rtl="0" eaLnBrk="1" latinLnBrk="0" hangingPunct="1">
              <a:defRPr lang="el-GR" sz="1800" kern="1200">
                <a:solidFill>
                  <a:schemeClr val="tx1"/>
                </a:solidFill>
                <a:latin typeface="+mn-lt"/>
                <a:ea typeface="+mn-ea"/>
                <a:cs typeface="+mn-cs"/>
              </a:defRPr>
            </a:lvl3pPr>
            <a:lvl4pPr marL="1371600" algn="l" defTabSz="914400" rtl="0" eaLnBrk="1" latinLnBrk="0" hangingPunct="1">
              <a:defRPr lang="el-GR" sz="1800" kern="1200">
                <a:solidFill>
                  <a:schemeClr val="tx1"/>
                </a:solidFill>
                <a:latin typeface="+mn-lt"/>
                <a:ea typeface="+mn-ea"/>
                <a:cs typeface="+mn-cs"/>
              </a:defRPr>
            </a:lvl4pPr>
            <a:lvl5pPr marL="1828800" algn="l" defTabSz="914400" rtl="0" eaLnBrk="1" latinLnBrk="0" hangingPunct="1">
              <a:defRPr lang="el-GR" sz="1800" kern="1200">
                <a:solidFill>
                  <a:schemeClr val="tx1"/>
                </a:solidFill>
                <a:latin typeface="+mn-lt"/>
                <a:ea typeface="+mn-ea"/>
                <a:cs typeface="+mn-cs"/>
              </a:defRPr>
            </a:lvl5pPr>
            <a:lvl6pPr marL="2286000" algn="l" defTabSz="914400" rtl="0" eaLnBrk="1" latinLnBrk="0" hangingPunct="1">
              <a:defRPr lang="el-GR" sz="1800" kern="1200">
                <a:solidFill>
                  <a:schemeClr val="tx1"/>
                </a:solidFill>
                <a:latin typeface="+mn-lt"/>
                <a:ea typeface="+mn-ea"/>
                <a:cs typeface="+mn-cs"/>
              </a:defRPr>
            </a:lvl6pPr>
            <a:lvl7pPr marL="2743200" algn="l" defTabSz="914400" rtl="0" eaLnBrk="1" latinLnBrk="0" hangingPunct="1">
              <a:defRPr lang="el-GR" sz="1800" kern="1200">
                <a:solidFill>
                  <a:schemeClr val="tx1"/>
                </a:solidFill>
                <a:latin typeface="+mn-lt"/>
                <a:ea typeface="+mn-ea"/>
                <a:cs typeface="+mn-cs"/>
              </a:defRPr>
            </a:lvl7pPr>
            <a:lvl8pPr marL="3200400" algn="l" defTabSz="914400" rtl="0" eaLnBrk="1" latinLnBrk="0" hangingPunct="1">
              <a:defRPr lang="el-GR" sz="1800" kern="1200">
                <a:solidFill>
                  <a:schemeClr val="tx1"/>
                </a:solidFill>
                <a:latin typeface="+mn-lt"/>
                <a:ea typeface="+mn-ea"/>
                <a:cs typeface="+mn-cs"/>
              </a:defRPr>
            </a:lvl8pPr>
            <a:lvl9pPr marL="3657600" algn="l" defTabSz="914400" rtl="0" eaLnBrk="1" latinLnBrk="0" hangingPunct="1">
              <a:defRPr lang="el-GR" sz="1800" kern="1200">
                <a:solidFill>
                  <a:schemeClr val="tx1"/>
                </a:solidFill>
                <a:latin typeface="+mn-lt"/>
                <a:ea typeface="+mn-ea"/>
                <a:cs typeface="+mn-cs"/>
              </a:defRPr>
            </a:lvl9pPr>
          </a:lstStyle>
          <a:p>
            <a:fld id="{A52BEA90-E6BE-45F4-8D5D-C2E01FE3DBCB}" type="slidenum">
              <a:rPr lang="el-GR" smtClean="0">
                <a:solidFill>
                  <a:srgbClr val="000000">
                    <a:tint val="75000"/>
                  </a:srgbClr>
                </a:solidFill>
                <a:latin typeface="Arial" panose="020B0604020202020204"/>
              </a:rPr>
              <a:pPr/>
              <a:t>‹#›</a:t>
            </a:fld>
            <a:endParaRPr lang="el-GR" dirty="0">
              <a:solidFill>
                <a:srgbClr val="000000">
                  <a:tint val="75000"/>
                </a:srgbClr>
              </a:solidFill>
              <a:latin typeface="Arial" panose="020B0604020202020204"/>
            </a:endParaRPr>
          </a:p>
        </p:txBody>
      </p:sp>
      <p:sp>
        <p:nvSpPr>
          <p:cNvPr id="21" name="Θέση εικόνας 2">
            <a:extLst>
              <a:ext uri="{FF2B5EF4-FFF2-40B4-BE49-F238E27FC236}">
                <a16:creationId xmlns:a16="http://schemas.microsoft.com/office/drawing/2014/main" id="{BC02AF9B-BD55-18D0-4B22-00D9F4981943}"/>
              </a:ext>
            </a:extLst>
          </p:cNvPr>
          <p:cNvSpPr>
            <a:spLocks noGrp="1"/>
          </p:cNvSpPr>
          <p:nvPr>
            <p:ph type="pic" sz="quarter" idx="31" hasCustomPrompt="1"/>
          </p:nvPr>
        </p:nvSpPr>
        <p:spPr>
          <a:xfrm>
            <a:off x="990597"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
        <p:nvSpPr>
          <p:cNvPr id="22" name="Θέση εικόνας 2">
            <a:extLst>
              <a:ext uri="{FF2B5EF4-FFF2-40B4-BE49-F238E27FC236}">
                <a16:creationId xmlns:a16="http://schemas.microsoft.com/office/drawing/2014/main" id="{13A34363-EE5B-77EB-816A-F68373E4B456}"/>
              </a:ext>
            </a:extLst>
          </p:cNvPr>
          <p:cNvSpPr>
            <a:spLocks noGrp="1"/>
          </p:cNvSpPr>
          <p:nvPr>
            <p:ph type="pic" sz="quarter" idx="32" hasCustomPrompt="1"/>
          </p:nvPr>
        </p:nvSpPr>
        <p:spPr>
          <a:xfrm>
            <a:off x="4753391"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
        <p:nvSpPr>
          <p:cNvPr id="23" name="Θέση εικόνας 2">
            <a:extLst>
              <a:ext uri="{FF2B5EF4-FFF2-40B4-BE49-F238E27FC236}">
                <a16:creationId xmlns:a16="http://schemas.microsoft.com/office/drawing/2014/main" id="{B6F6F39D-7DA2-D14B-4A2C-A7098E82B865}"/>
              </a:ext>
            </a:extLst>
          </p:cNvPr>
          <p:cNvSpPr>
            <a:spLocks noGrp="1"/>
          </p:cNvSpPr>
          <p:nvPr>
            <p:ph type="pic" sz="quarter" idx="33" hasCustomPrompt="1"/>
          </p:nvPr>
        </p:nvSpPr>
        <p:spPr>
          <a:xfrm>
            <a:off x="8462954" y="2237210"/>
            <a:ext cx="3043238" cy="2549286"/>
          </a:xfrm>
          <a:solidFill>
            <a:schemeClr val="accent1"/>
          </a:solidFill>
        </p:spPr>
        <p:txBody>
          <a:bodyPr rtlCol="0" anchor="ctr">
            <a:normAutofit/>
          </a:bodyPr>
          <a:lstStyle>
            <a:lvl1pPr algn="ctr">
              <a:defRPr lang="el-GR" sz="1800"/>
            </a:lvl1pPr>
          </a:lstStyle>
          <a:p>
            <a:pPr rtl="0"/>
            <a:r>
              <a:rPr lang="el-GR"/>
              <a:t>Κάντε κλικ για εισαγωγή εικόνας</a:t>
            </a:r>
          </a:p>
        </p:txBody>
      </p:sp>
    </p:spTree>
    <p:extLst>
      <p:ext uri="{BB962C8B-B14F-4D97-AF65-F5344CB8AC3E}">
        <p14:creationId xmlns:p14="http://schemas.microsoft.com/office/powerpoint/2010/main" val="335940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LESSON CONTENT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hasCustomPrompt="1"/>
          </p:nvPr>
        </p:nvSpPr>
        <p:spPr>
          <a:xfrm>
            <a:off x="1143000" y="609603"/>
            <a:ext cx="9875520" cy="636491"/>
          </a:xfrm>
        </p:spPr>
        <p:txBody>
          <a:bodyPr>
            <a:noAutofit/>
          </a:bodyPr>
          <a:lstStyle>
            <a:lvl1pPr>
              <a:defRPr sz="3600" u="sng">
                <a:solidFill>
                  <a:srgbClr val="00B0F0"/>
                </a:solidFill>
              </a:defRPr>
            </a:lvl1pPr>
          </a:lstStyle>
          <a:p>
            <a:pPr lvl="0"/>
            <a:r>
              <a:rPr lang="en-US" dirty="0"/>
              <a:t>Lesson x contents</a:t>
            </a:r>
            <a:endParaRPr lang="el-GR" dirty="0"/>
          </a:p>
        </p:txBody>
      </p:sp>
      <p:graphicFrame>
        <p:nvGraphicFramePr>
          <p:cNvPr id="11" name="Table 10">
            <a:extLst>
              <a:ext uri="{FF2B5EF4-FFF2-40B4-BE49-F238E27FC236}">
                <a16:creationId xmlns:a16="http://schemas.microsoft.com/office/drawing/2014/main" id="{FFF8061C-64E1-4194-7F7D-9F2BBB8FEA0A}"/>
              </a:ext>
            </a:extLst>
          </p:cNvPr>
          <p:cNvGraphicFramePr>
            <a:graphicFrameLocks noGrp="1"/>
          </p:cNvGraphicFramePr>
          <p:nvPr userDrawn="1">
            <p:extLst>
              <p:ext uri="{D42A27DB-BD31-4B8C-83A1-F6EECF244321}">
                <p14:modId xmlns:p14="http://schemas.microsoft.com/office/powerpoint/2010/main" val="673761131"/>
              </p:ext>
            </p:extLst>
          </p:nvPr>
        </p:nvGraphicFramePr>
        <p:xfrm>
          <a:off x="1075765" y="1622612"/>
          <a:ext cx="9942756" cy="3908610"/>
        </p:xfrm>
        <a:graphic>
          <a:graphicData uri="http://schemas.openxmlformats.org/drawingml/2006/table">
            <a:tbl>
              <a:tblPr firstRow="1" bandRow="1">
                <a:tableStyleId>{16D9F66E-5EB9-4882-86FB-DCBF35E3C3E4}</a:tableStyleId>
              </a:tblPr>
              <a:tblGrid>
                <a:gridCol w="1864659">
                  <a:extLst>
                    <a:ext uri="{9D8B030D-6E8A-4147-A177-3AD203B41FA5}">
                      <a16:colId xmlns:a16="http://schemas.microsoft.com/office/drawing/2014/main" val="3642724709"/>
                    </a:ext>
                  </a:extLst>
                </a:gridCol>
                <a:gridCol w="3106719">
                  <a:extLst>
                    <a:ext uri="{9D8B030D-6E8A-4147-A177-3AD203B41FA5}">
                      <a16:colId xmlns:a16="http://schemas.microsoft.com/office/drawing/2014/main" val="2376567444"/>
                    </a:ext>
                  </a:extLst>
                </a:gridCol>
                <a:gridCol w="1752151">
                  <a:extLst>
                    <a:ext uri="{9D8B030D-6E8A-4147-A177-3AD203B41FA5}">
                      <a16:colId xmlns:a16="http://schemas.microsoft.com/office/drawing/2014/main" val="145662985"/>
                    </a:ext>
                  </a:extLst>
                </a:gridCol>
                <a:gridCol w="3219227">
                  <a:extLst>
                    <a:ext uri="{9D8B030D-6E8A-4147-A177-3AD203B41FA5}">
                      <a16:colId xmlns:a16="http://schemas.microsoft.com/office/drawing/2014/main" val="1827010982"/>
                    </a:ext>
                  </a:extLst>
                </a:gridCol>
              </a:tblGrid>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3016169980"/>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784063946"/>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2912322884"/>
                  </a:ext>
                </a:extLst>
              </a:tr>
              <a:tr h="651435">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a:p>
                  </a:txBody>
                  <a:tcPr/>
                </a:tc>
                <a:extLst>
                  <a:ext uri="{0D108BD9-81ED-4DB2-BD59-A6C34878D82A}">
                    <a16:rowId xmlns:a16="http://schemas.microsoft.com/office/drawing/2014/main" val="400257522"/>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818126301"/>
                  </a:ext>
                </a:extLst>
              </a:tr>
              <a:tr h="651435">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38775573"/>
                  </a:ext>
                </a:extLst>
              </a:tr>
            </a:tbl>
          </a:graphicData>
        </a:graphic>
      </p:graphicFrame>
      <p:sp>
        <p:nvSpPr>
          <p:cNvPr id="15" name="Content Placeholder 14">
            <a:extLst>
              <a:ext uri="{FF2B5EF4-FFF2-40B4-BE49-F238E27FC236}">
                <a16:creationId xmlns:a16="http://schemas.microsoft.com/office/drawing/2014/main" id="{0A480F7B-E308-1C82-FACE-D8BF96898396}"/>
              </a:ext>
            </a:extLst>
          </p:cNvPr>
          <p:cNvSpPr>
            <a:spLocks noGrp="1"/>
          </p:cNvSpPr>
          <p:nvPr>
            <p:ph sz="quarter" idx="10" hasCustomPrompt="1"/>
          </p:nvPr>
        </p:nvSpPr>
        <p:spPr>
          <a:xfrm>
            <a:off x="1143000" y="1676400"/>
            <a:ext cx="1752600" cy="528638"/>
          </a:xfrm>
        </p:spPr>
        <p:txBody>
          <a:bodyPr/>
          <a:lstStyle>
            <a:lvl1pPr>
              <a:buNone/>
              <a:defRPr baseline="0">
                <a:solidFill>
                  <a:srgbClr val="1994CA"/>
                </a:solidFill>
              </a:defRPr>
            </a:lvl1pPr>
          </a:lstStyle>
          <a:p>
            <a:pPr lvl="0"/>
            <a:r>
              <a:rPr lang="en-US" dirty="0"/>
              <a:t>x.1</a:t>
            </a:r>
            <a:endParaRPr lang="el-GR" dirty="0"/>
          </a:p>
        </p:txBody>
      </p:sp>
      <p:sp>
        <p:nvSpPr>
          <p:cNvPr id="16" name="Content Placeholder 14">
            <a:extLst>
              <a:ext uri="{FF2B5EF4-FFF2-40B4-BE49-F238E27FC236}">
                <a16:creationId xmlns:a16="http://schemas.microsoft.com/office/drawing/2014/main" id="{0C21BCB8-FD40-03AC-34C7-3643C967132D}"/>
              </a:ext>
            </a:extLst>
          </p:cNvPr>
          <p:cNvSpPr>
            <a:spLocks noGrp="1"/>
          </p:cNvSpPr>
          <p:nvPr>
            <p:ph sz="quarter" idx="11" hasCustomPrompt="1"/>
          </p:nvPr>
        </p:nvSpPr>
        <p:spPr>
          <a:xfrm>
            <a:off x="3030070" y="1676400"/>
            <a:ext cx="2958353" cy="528638"/>
          </a:xfrm>
        </p:spPr>
        <p:txBody>
          <a:bodyPr/>
          <a:lstStyle>
            <a:lvl1pPr>
              <a:buNone/>
              <a:defRPr>
                <a:solidFill>
                  <a:srgbClr val="1994CA"/>
                </a:solidFill>
              </a:defRPr>
            </a:lvl1pPr>
          </a:lstStyle>
          <a:p>
            <a:pPr lvl="0"/>
            <a:r>
              <a:rPr lang="en-US" dirty="0"/>
              <a:t>title</a:t>
            </a:r>
          </a:p>
        </p:txBody>
      </p:sp>
      <p:sp>
        <p:nvSpPr>
          <p:cNvPr id="28" name="Content Placeholder 14">
            <a:extLst>
              <a:ext uri="{FF2B5EF4-FFF2-40B4-BE49-F238E27FC236}">
                <a16:creationId xmlns:a16="http://schemas.microsoft.com/office/drawing/2014/main" id="{DE7BE385-F03F-9D77-CB9F-02A0A04ECB60}"/>
              </a:ext>
            </a:extLst>
          </p:cNvPr>
          <p:cNvSpPr>
            <a:spLocks noGrp="1"/>
          </p:cNvSpPr>
          <p:nvPr>
            <p:ph sz="quarter" idx="12" hasCustomPrompt="1"/>
          </p:nvPr>
        </p:nvSpPr>
        <p:spPr>
          <a:xfrm>
            <a:off x="1143000" y="2317237"/>
            <a:ext cx="1752600" cy="528638"/>
          </a:xfrm>
        </p:spPr>
        <p:txBody>
          <a:bodyPr/>
          <a:lstStyle>
            <a:lvl1pPr>
              <a:buNone/>
              <a:defRPr baseline="0">
                <a:solidFill>
                  <a:srgbClr val="1994CA"/>
                </a:solidFill>
              </a:defRPr>
            </a:lvl1pPr>
          </a:lstStyle>
          <a:p>
            <a:pPr lvl="0"/>
            <a:r>
              <a:rPr lang="en-US" dirty="0"/>
              <a:t>x.2</a:t>
            </a:r>
            <a:endParaRPr lang="el-GR" dirty="0"/>
          </a:p>
        </p:txBody>
      </p:sp>
      <p:sp>
        <p:nvSpPr>
          <p:cNvPr id="29" name="Content Placeholder 14">
            <a:extLst>
              <a:ext uri="{FF2B5EF4-FFF2-40B4-BE49-F238E27FC236}">
                <a16:creationId xmlns:a16="http://schemas.microsoft.com/office/drawing/2014/main" id="{7475A389-4291-CEAE-D253-C6F2B3F64D9B}"/>
              </a:ext>
            </a:extLst>
          </p:cNvPr>
          <p:cNvSpPr>
            <a:spLocks noGrp="1"/>
          </p:cNvSpPr>
          <p:nvPr>
            <p:ph sz="quarter" idx="13" hasCustomPrompt="1"/>
          </p:nvPr>
        </p:nvSpPr>
        <p:spPr>
          <a:xfrm>
            <a:off x="3030070" y="2317237"/>
            <a:ext cx="2958353" cy="528638"/>
          </a:xfrm>
        </p:spPr>
        <p:txBody>
          <a:bodyPr/>
          <a:lstStyle>
            <a:lvl1pPr>
              <a:buNone/>
              <a:defRPr>
                <a:solidFill>
                  <a:srgbClr val="1994CA"/>
                </a:solidFill>
              </a:defRPr>
            </a:lvl1pPr>
          </a:lstStyle>
          <a:p>
            <a:pPr lvl="0"/>
            <a:r>
              <a:rPr lang="en-US" dirty="0"/>
              <a:t>title</a:t>
            </a:r>
          </a:p>
        </p:txBody>
      </p:sp>
      <p:sp>
        <p:nvSpPr>
          <p:cNvPr id="32" name="Content Placeholder 14">
            <a:extLst>
              <a:ext uri="{FF2B5EF4-FFF2-40B4-BE49-F238E27FC236}">
                <a16:creationId xmlns:a16="http://schemas.microsoft.com/office/drawing/2014/main" id="{5A76F080-50F8-1B39-98D4-19EC81785405}"/>
              </a:ext>
            </a:extLst>
          </p:cNvPr>
          <p:cNvSpPr>
            <a:spLocks noGrp="1"/>
          </p:cNvSpPr>
          <p:nvPr>
            <p:ph sz="quarter" idx="16" hasCustomPrompt="1"/>
          </p:nvPr>
        </p:nvSpPr>
        <p:spPr>
          <a:xfrm>
            <a:off x="1143000" y="2985386"/>
            <a:ext cx="1752600" cy="528638"/>
          </a:xfrm>
        </p:spPr>
        <p:txBody>
          <a:bodyPr/>
          <a:lstStyle>
            <a:lvl1pPr>
              <a:buNone/>
              <a:defRPr baseline="0">
                <a:solidFill>
                  <a:srgbClr val="1994CA"/>
                </a:solidFill>
              </a:defRPr>
            </a:lvl1pPr>
          </a:lstStyle>
          <a:p>
            <a:pPr lvl="0"/>
            <a:r>
              <a:rPr lang="en-US" dirty="0"/>
              <a:t>x.2</a:t>
            </a:r>
            <a:endParaRPr lang="el-GR" dirty="0"/>
          </a:p>
        </p:txBody>
      </p:sp>
      <p:sp>
        <p:nvSpPr>
          <p:cNvPr id="33" name="Content Placeholder 14">
            <a:extLst>
              <a:ext uri="{FF2B5EF4-FFF2-40B4-BE49-F238E27FC236}">
                <a16:creationId xmlns:a16="http://schemas.microsoft.com/office/drawing/2014/main" id="{9686EFFA-1E52-901B-D2CB-0396158B3309}"/>
              </a:ext>
            </a:extLst>
          </p:cNvPr>
          <p:cNvSpPr>
            <a:spLocks noGrp="1"/>
          </p:cNvSpPr>
          <p:nvPr>
            <p:ph sz="quarter" idx="17" hasCustomPrompt="1"/>
          </p:nvPr>
        </p:nvSpPr>
        <p:spPr>
          <a:xfrm>
            <a:off x="3030070" y="2985386"/>
            <a:ext cx="2958353" cy="528638"/>
          </a:xfrm>
        </p:spPr>
        <p:txBody>
          <a:bodyPr/>
          <a:lstStyle>
            <a:lvl1pPr>
              <a:buNone/>
              <a:defRPr>
                <a:solidFill>
                  <a:srgbClr val="1994CA"/>
                </a:solidFill>
              </a:defRPr>
            </a:lvl1pPr>
          </a:lstStyle>
          <a:p>
            <a:pPr lvl="0"/>
            <a:r>
              <a:rPr lang="en-US" dirty="0"/>
              <a:t>title</a:t>
            </a:r>
          </a:p>
        </p:txBody>
      </p:sp>
      <p:sp>
        <p:nvSpPr>
          <p:cNvPr id="34" name="Content Placeholder 14">
            <a:extLst>
              <a:ext uri="{FF2B5EF4-FFF2-40B4-BE49-F238E27FC236}">
                <a16:creationId xmlns:a16="http://schemas.microsoft.com/office/drawing/2014/main" id="{BC530529-5962-A2EB-9073-B0A536E30D2D}"/>
              </a:ext>
            </a:extLst>
          </p:cNvPr>
          <p:cNvSpPr>
            <a:spLocks noGrp="1"/>
          </p:cNvSpPr>
          <p:nvPr>
            <p:ph sz="quarter" idx="18" hasCustomPrompt="1"/>
          </p:nvPr>
        </p:nvSpPr>
        <p:spPr>
          <a:xfrm>
            <a:off x="1143000" y="3608295"/>
            <a:ext cx="1752600" cy="528638"/>
          </a:xfrm>
        </p:spPr>
        <p:txBody>
          <a:bodyPr/>
          <a:lstStyle>
            <a:lvl1pPr>
              <a:buNone/>
              <a:defRPr baseline="0">
                <a:solidFill>
                  <a:srgbClr val="1994CA"/>
                </a:solidFill>
              </a:defRPr>
            </a:lvl1pPr>
          </a:lstStyle>
          <a:p>
            <a:pPr lvl="0"/>
            <a:r>
              <a:rPr lang="en-US" dirty="0"/>
              <a:t>x.2</a:t>
            </a:r>
            <a:endParaRPr lang="el-GR" dirty="0"/>
          </a:p>
        </p:txBody>
      </p:sp>
      <p:sp>
        <p:nvSpPr>
          <p:cNvPr id="35" name="Content Placeholder 14">
            <a:extLst>
              <a:ext uri="{FF2B5EF4-FFF2-40B4-BE49-F238E27FC236}">
                <a16:creationId xmlns:a16="http://schemas.microsoft.com/office/drawing/2014/main" id="{BF1B43D0-5E34-1474-EFE4-4527E73ED231}"/>
              </a:ext>
            </a:extLst>
          </p:cNvPr>
          <p:cNvSpPr>
            <a:spLocks noGrp="1"/>
          </p:cNvSpPr>
          <p:nvPr>
            <p:ph sz="quarter" idx="19" hasCustomPrompt="1"/>
          </p:nvPr>
        </p:nvSpPr>
        <p:spPr>
          <a:xfrm>
            <a:off x="3030070" y="3608295"/>
            <a:ext cx="2958353" cy="528638"/>
          </a:xfrm>
        </p:spPr>
        <p:txBody>
          <a:bodyPr/>
          <a:lstStyle>
            <a:lvl1pPr>
              <a:buNone/>
              <a:defRPr>
                <a:solidFill>
                  <a:srgbClr val="1994CA"/>
                </a:solidFill>
              </a:defRPr>
            </a:lvl1pPr>
          </a:lstStyle>
          <a:p>
            <a:pPr lvl="0"/>
            <a:r>
              <a:rPr lang="en-US" dirty="0"/>
              <a:t>title</a:t>
            </a:r>
          </a:p>
        </p:txBody>
      </p:sp>
      <p:sp>
        <p:nvSpPr>
          <p:cNvPr id="36" name="Content Placeholder 14">
            <a:extLst>
              <a:ext uri="{FF2B5EF4-FFF2-40B4-BE49-F238E27FC236}">
                <a16:creationId xmlns:a16="http://schemas.microsoft.com/office/drawing/2014/main" id="{4650B891-D309-51C2-F765-71079894148E}"/>
              </a:ext>
            </a:extLst>
          </p:cNvPr>
          <p:cNvSpPr>
            <a:spLocks noGrp="1"/>
          </p:cNvSpPr>
          <p:nvPr>
            <p:ph sz="quarter" idx="20"/>
          </p:nvPr>
        </p:nvSpPr>
        <p:spPr>
          <a:xfrm>
            <a:off x="1143000" y="4276027"/>
            <a:ext cx="1752600" cy="528638"/>
          </a:xfrm>
        </p:spPr>
        <p:txBody>
          <a:bodyPr/>
          <a:lstStyle>
            <a:lvl1pPr>
              <a:buNone/>
              <a:defRPr baseline="0">
                <a:solidFill>
                  <a:srgbClr val="1994CA"/>
                </a:solidFill>
              </a:defRPr>
            </a:lvl1pPr>
          </a:lstStyle>
          <a:p>
            <a:pPr lvl="0"/>
            <a:endParaRPr lang="el-GR" dirty="0"/>
          </a:p>
        </p:txBody>
      </p:sp>
      <p:sp>
        <p:nvSpPr>
          <p:cNvPr id="37" name="Content Placeholder 14">
            <a:extLst>
              <a:ext uri="{FF2B5EF4-FFF2-40B4-BE49-F238E27FC236}">
                <a16:creationId xmlns:a16="http://schemas.microsoft.com/office/drawing/2014/main" id="{19AA0E79-6B61-18A9-3F26-49C93B1A3DE7}"/>
              </a:ext>
            </a:extLst>
          </p:cNvPr>
          <p:cNvSpPr>
            <a:spLocks noGrp="1"/>
          </p:cNvSpPr>
          <p:nvPr>
            <p:ph sz="quarter" idx="21" hasCustomPrompt="1"/>
          </p:nvPr>
        </p:nvSpPr>
        <p:spPr>
          <a:xfrm>
            <a:off x="3030070" y="4276027"/>
            <a:ext cx="2958353" cy="528638"/>
          </a:xfrm>
        </p:spPr>
        <p:txBody>
          <a:bodyPr/>
          <a:lstStyle>
            <a:lvl1pPr>
              <a:buNone/>
              <a:defRPr>
                <a:solidFill>
                  <a:srgbClr val="1994CA"/>
                </a:solidFill>
              </a:defRPr>
            </a:lvl1pPr>
          </a:lstStyle>
          <a:p>
            <a:pPr lvl="0"/>
            <a:r>
              <a:rPr lang="en-US" dirty="0"/>
              <a:t>title</a:t>
            </a:r>
          </a:p>
        </p:txBody>
      </p:sp>
      <p:sp>
        <p:nvSpPr>
          <p:cNvPr id="38" name="Content Placeholder 14">
            <a:extLst>
              <a:ext uri="{FF2B5EF4-FFF2-40B4-BE49-F238E27FC236}">
                <a16:creationId xmlns:a16="http://schemas.microsoft.com/office/drawing/2014/main" id="{72FED9BB-9BAB-BD28-6105-D8E8010B7BF1}"/>
              </a:ext>
            </a:extLst>
          </p:cNvPr>
          <p:cNvSpPr>
            <a:spLocks noGrp="1"/>
          </p:cNvSpPr>
          <p:nvPr>
            <p:ph sz="quarter" idx="22"/>
          </p:nvPr>
        </p:nvSpPr>
        <p:spPr>
          <a:xfrm>
            <a:off x="1143000" y="4944176"/>
            <a:ext cx="1752600" cy="528638"/>
          </a:xfrm>
        </p:spPr>
        <p:txBody>
          <a:bodyPr/>
          <a:lstStyle>
            <a:lvl1pPr>
              <a:buNone/>
              <a:defRPr baseline="0">
                <a:solidFill>
                  <a:srgbClr val="1994CA"/>
                </a:solidFill>
              </a:defRPr>
            </a:lvl1pPr>
          </a:lstStyle>
          <a:p>
            <a:pPr lvl="0"/>
            <a:endParaRPr lang="el-GR" dirty="0"/>
          </a:p>
        </p:txBody>
      </p:sp>
      <p:sp>
        <p:nvSpPr>
          <p:cNvPr id="39" name="Content Placeholder 14">
            <a:extLst>
              <a:ext uri="{FF2B5EF4-FFF2-40B4-BE49-F238E27FC236}">
                <a16:creationId xmlns:a16="http://schemas.microsoft.com/office/drawing/2014/main" id="{89D89FB5-ACFD-4477-B93F-6527D6138FC5}"/>
              </a:ext>
            </a:extLst>
          </p:cNvPr>
          <p:cNvSpPr>
            <a:spLocks noGrp="1"/>
          </p:cNvSpPr>
          <p:nvPr>
            <p:ph sz="quarter" idx="23" hasCustomPrompt="1"/>
          </p:nvPr>
        </p:nvSpPr>
        <p:spPr>
          <a:xfrm>
            <a:off x="3030070" y="4944176"/>
            <a:ext cx="2958353" cy="528638"/>
          </a:xfrm>
        </p:spPr>
        <p:txBody>
          <a:bodyPr/>
          <a:lstStyle>
            <a:lvl1pPr>
              <a:buNone/>
              <a:defRPr>
                <a:solidFill>
                  <a:srgbClr val="1994CA"/>
                </a:solidFill>
              </a:defRPr>
            </a:lvl1pPr>
          </a:lstStyle>
          <a:p>
            <a:pPr lvl="0"/>
            <a:r>
              <a:rPr lang="en-US" dirty="0"/>
              <a:t>title</a:t>
            </a:r>
          </a:p>
        </p:txBody>
      </p:sp>
      <p:sp>
        <p:nvSpPr>
          <p:cNvPr id="46" name="Content Placeholder 14">
            <a:extLst>
              <a:ext uri="{FF2B5EF4-FFF2-40B4-BE49-F238E27FC236}">
                <a16:creationId xmlns:a16="http://schemas.microsoft.com/office/drawing/2014/main" id="{812E6174-E0D4-0528-1692-5CFB886AF2DD}"/>
              </a:ext>
            </a:extLst>
          </p:cNvPr>
          <p:cNvSpPr>
            <a:spLocks noGrp="1"/>
          </p:cNvSpPr>
          <p:nvPr>
            <p:ph sz="quarter" idx="24" hasCustomPrompt="1"/>
          </p:nvPr>
        </p:nvSpPr>
        <p:spPr>
          <a:xfrm>
            <a:off x="6096000" y="1667574"/>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47" name="Content Placeholder 14">
            <a:extLst>
              <a:ext uri="{FF2B5EF4-FFF2-40B4-BE49-F238E27FC236}">
                <a16:creationId xmlns:a16="http://schemas.microsoft.com/office/drawing/2014/main" id="{3BE94B89-297A-133B-911C-84FC17773952}"/>
              </a:ext>
            </a:extLst>
          </p:cNvPr>
          <p:cNvSpPr>
            <a:spLocks noGrp="1"/>
          </p:cNvSpPr>
          <p:nvPr>
            <p:ph sz="quarter" idx="25" hasCustomPrompt="1"/>
          </p:nvPr>
        </p:nvSpPr>
        <p:spPr>
          <a:xfrm>
            <a:off x="7983070" y="1667574"/>
            <a:ext cx="2958353" cy="528638"/>
          </a:xfrm>
        </p:spPr>
        <p:txBody>
          <a:bodyPr/>
          <a:lstStyle>
            <a:lvl1pPr>
              <a:buNone/>
              <a:defRPr>
                <a:solidFill>
                  <a:srgbClr val="1994CA"/>
                </a:solidFill>
              </a:defRPr>
            </a:lvl1pPr>
          </a:lstStyle>
          <a:p>
            <a:pPr lvl="0"/>
            <a:r>
              <a:rPr lang="en-US" dirty="0"/>
              <a:t>title</a:t>
            </a:r>
          </a:p>
        </p:txBody>
      </p:sp>
      <p:sp>
        <p:nvSpPr>
          <p:cNvPr id="48" name="Content Placeholder 14">
            <a:extLst>
              <a:ext uri="{FF2B5EF4-FFF2-40B4-BE49-F238E27FC236}">
                <a16:creationId xmlns:a16="http://schemas.microsoft.com/office/drawing/2014/main" id="{A6673E32-1787-448C-E3BC-B264861E7005}"/>
              </a:ext>
            </a:extLst>
          </p:cNvPr>
          <p:cNvSpPr>
            <a:spLocks noGrp="1"/>
          </p:cNvSpPr>
          <p:nvPr>
            <p:ph sz="quarter" idx="26" hasCustomPrompt="1"/>
          </p:nvPr>
        </p:nvSpPr>
        <p:spPr>
          <a:xfrm>
            <a:off x="6096000" y="230841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49" name="Content Placeholder 14">
            <a:extLst>
              <a:ext uri="{FF2B5EF4-FFF2-40B4-BE49-F238E27FC236}">
                <a16:creationId xmlns:a16="http://schemas.microsoft.com/office/drawing/2014/main" id="{A619F587-DB41-3996-1949-5877F09FFDE5}"/>
              </a:ext>
            </a:extLst>
          </p:cNvPr>
          <p:cNvSpPr>
            <a:spLocks noGrp="1"/>
          </p:cNvSpPr>
          <p:nvPr>
            <p:ph sz="quarter" idx="27" hasCustomPrompt="1"/>
          </p:nvPr>
        </p:nvSpPr>
        <p:spPr>
          <a:xfrm>
            <a:off x="7983070" y="2308411"/>
            <a:ext cx="2958353" cy="528638"/>
          </a:xfrm>
        </p:spPr>
        <p:txBody>
          <a:bodyPr/>
          <a:lstStyle>
            <a:lvl1pPr>
              <a:buNone/>
              <a:defRPr>
                <a:solidFill>
                  <a:srgbClr val="1994CA"/>
                </a:solidFill>
              </a:defRPr>
            </a:lvl1pPr>
          </a:lstStyle>
          <a:p>
            <a:pPr lvl="0"/>
            <a:r>
              <a:rPr lang="en-US" dirty="0"/>
              <a:t>title</a:t>
            </a:r>
          </a:p>
        </p:txBody>
      </p:sp>
      <p:sp>
        <p:nvSpPr>
          <p:cNvPr id="50" name="Content Placeholder 14">
            <a:extLst>
              <a:ext uri="{FF2B5EF4-FFF2-40B4-BE49-F238E27FC236}">
                <a16:creationId xmlns:a16="http://schemas.microsoft.com/office/drawing/2014/main" id="{0ACD23BB-8D49-3081-64EC-3DDAD78DA576}"/>
              </a:ext>
            </a:extLst>
          </p:cNvPr>
          <p:cNvSpPr>
            <a:spLocks noGrp="1"/>
          </p:cNvSpPr>
          <p:nvPr>
            <p:ph sz="quarter" idx="28" hasCustomPrompt="1"/>
          </p:nvPr>
        </p:nvSpPr>
        <p:spPr>
          <a:xfrm>
            <a:off x="6096000" y="297656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1" name="Content Placeholder 14">
            <a:extLst>
              <a:ext uri="{FF2B5EF4-FFF2-40B4-BE49-F238E27FC236}">
                <a16:creationId xmlns:a16="http://schemas.microsoft.com/office/drawing/2014/main" id="{4B777303-68F6-BBDF-BD2E-3399F7366CD4}"/>
              </a:ext>
            </a:extLst>
          </p:cNvPr>
          <p:cNvSpPr>
            <a:spLocks noGrp="1"/>
          </p:cNvSpPr>
          <p:nvPr>
            <p:ph sz="quarter" idx="29" hasCustomPrompt="1"/>
          </p:nvPr>
        </p:nvSpPr>
        <p:spPr>
          <a:xfrm>
            <a:off x="7983070" y="2976560"/>
            <a:ext cx="2958353" cy="528638"/>
          </a:xfrm>
        </p:spPr>
        <p:txBody>
          <a:bodyPr/>
          <a:lstStyle>
            <a:lvl1pPr>
              <a:buNone/>
              <a:defRPr>
                <a:solidFill>
                  <a:srgbClr val="1994CA"/>
                </a:solidFill>
              </a:defRPr>
            </a:lvl1pPr>
          </a:lstStyle>
          <a:p>
            <a:pPr lvl="0"/>
            <a:r>
              <a:rPr lang="en-US" dirty="0"/>
              <a:t>title</a:t>
            </a:r>
          </a:p>
        </p:txBody>
      </p:sp>
      <p:sp>
        <p:nvSpPr>
          <p:cNvPr id="52" name="Content Placeholder 14">
            <a:extLst>
              <a:ext uri="{FF2B5EF4-FFF2-40B4-BE49-F238E27FC236}">
                <a16:creationId xmlns:a16="http://schemas.microsoft.com/office/drawing/2014/main" id="{4EC317BE-B9D6-94DE-8958-594A11C1C2F9}"/>
              </a:ext>
            </a:extLst>
          </p:cNvPr>
          <p:cNvSpPr>
            <a:spLocks noGrp="1"/>
          </p:cNvSpPr>
          <p:nvPr>
            <p:ph sz="quarter" idx="30" hasCustomPrompt="1"/>
          </p:nvPr>
        </p:nvSpPr>
        <p:spPr>
          <a:xfrm>
            <a:off x="6096000" y="3599469"/>
            <a:ext cx="1752600" cy="528638"/>
          </a:xfrm>
        </p:spPr>
        <p:txBody>
          <a:bodyPr/>
          <a:lstStyle>
            <a:lvl1pPr>
              <a:buNone/>
              <a:defRPr baseline="0">
                <a:solidFill>
                  <a:srgbClr val="1994CA"/>
                </a:solidFill>
              </a:defRPr>
            </a:lvl1pPr>
          </a:lstStyle>
          <a:p>
            <a:pPr lvl="0"/>
            <a:r>
              <a:rPr lang="en-US" dirty="0"/>
              <a:t>Lesson 1</a:t>
            </a:r>
            <a:endParaRPr lang="el-GR" dirty="0"/>
          </a:p>
        </p:txBody>
      </p:sp>
      <p:sp>
        <p:nvSpPr>
          <p:cNvPr id="53" name="Content Placeholder 14">
            <a:extLst>
              <a:ext uri="{FF2B5EF4-FFF2-40B4-BE49-F238E27FC236}">
                <a16:creationId xmlns:a16="http://schemas.microsoft.com/office/drawing/2014/main" id="{92E03ABC-2447-050B-70EB-7E24B01184CD}"/>
              </a:ext>
            </a:extLst>
          </p:cNvPr>
          <p:cNvSpPr>
            <a:spLocks noGrp="1"/>
          </p:cNvSpPr>
          <p:nvPr>
            <p:ph sz="quarter" idx="31" hasCustomPrompt="1"/>
          </p:nvPr>
        </p:nvSpPr>
        <p:spPr>
          <a:xfrm>
            <a:off x="7983070" y="3599469"/>
            <a:ext cx="2958353" cy="528638"/>
          </a:xfrm>
        </p:spPr>
        <p:txBody>
          <a:bodyPr/>
          <a:lstStyle>
            <a:lvl1pPr>
              <a:buNone/>
              <a:defRPr>
                <a:solidFill>
                  <a:srgbClr val="1994CA"/>
                </a:solidFill>
              </a:defRPr>
            </a:lvl1pPr>
          </a:lstStyle>
          <a:p>
            <a:pPr lvl="0"/>
            <a:r>
              <a:rPr lang="en-US" dirty="0"/>
              <a:t>title</a:t>
            </a:r>
          </a:p>
        </p:txBody>
      </p:sp>
      <p:sp>
        <p:nvSpPr>
          <p:cNvPr id="54" name="Content Placeholder 14">
            <a:extLst>
              <a:ext uri="{FF2B5EF4-FFF2-40B4-BE49-F238E27FC236}">
                <a16:creationId xmlns:a16="http://schemas.microsoft.com/office/drawing/2014/main" id="{A0CC5C8C-A46C-4CEC-40F4-BB5F907A0F9B}"/>
              </a:ext>
            </a:extLst>
          </p:cNvPr>
          <p:cNvSpPr>
            <a:spLocks noGrp="1"/>
          </p:cNvSpPr>
          <p:nvPr>
            <p:ph sz="quarter" idx="32" hasCustomPrompt="1"/>
          </p:nvPr>
        </p:nvSpPr>
        <p:spPr>
          <a:xfrm>
            <a:off x="6096000" y="4267201"/>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5" name="Content Placeholder 14">
            <a:extLst>
              <a:ext uri="{FF2B5EF4-FFF2-40B4-BE49-F238E27FC236}">
                <a16:creationId xmlns:a16="http://schemas.microsoft.com/office/drawing/2014/main" id="{D72AE228-13F4-4951-5113-56ED785C9A45}"/>
              </a:ext>
            </a:extLst>
          </p:cNvPr>
          <p:cNvSpPr>
            <a:spLocks noGrp="1"/>
          </p:cNvSpPr>
          <p:nvPr>
            <p:ph sz="quarter" idx="33" hasCustomPrompt="1"/>
          </p:nvPr>
        </p:nvSpPr>
        <p:spPr>
          <a:xfrm>
            <a:off x="7983070" y="4267201"/>
            <a:ext cx="2958353" cy="528638"/>
          </a:xfrm>
        </p:spPr>
        <p:txBody>
          <a:bodyPr/>
          <a:lstStyle>
            <a:lvl1pPr>
              <a:buNone/>
              <a:defRPr>
                <a:solidFill>
                  <a:srgbClr val="1994CA"/>
                </a:solidFill>
              </a:defRPr>
            </a:lvl1pPr>
          </a:lstStyle>
          <a:p>
            <a:pPr lvl="0"/>
            <a:r>
              <a:rPr lang="en-US" dirty="0"/>
              <a:t>title</a:t>
            </a:r>
          </a:p>
        </p:txBody>
      </p:sp>
      <p:sp>
        <p:nvSpPr>
          <p:cNvPr id="56" name="Content Placeholder 14">
            <a:extLst>
              <a:ext uri="{FF2B5EF4-FFF2-40B4-BE49-F238E27FC236}">
                <a16:creationId xmlns:a16="http://schemas.microsoft.com/office/drawing/2014/main" id="{8269A85A-0482-4EF1-8E2D-BCEB1836A413}"/>
              </a:ext>
            </a:extLst>
          </p:cNvPr>
          <p:cNvSpPr>
            <a:spLocks noGrp="1"/>
          </p:cNvSpPr>
          <p:nvPr>
            <p:ph sz="quarter" idx="34" hasCustomPrompt="1"/>
          </p:nvPr>
        </p:nvSpPr>
        <p:spPr>
          <a:xfrm>
            <a:off x="6096000" y="4935350"/>
            <a:ext cx="1752600" cy="528638"/>
          </a:xfrm>
        </p:spPr>
        <p:txBody>
          <a:bodyPr/>
          <a:lstStyle>
            <a:lvl1pPr>
              <a:buNone/>
              <a:defRPr baseline="0">
                <a:solidFill>
                  <a:srgbClr val="1994CA"/>
                </a:solidFill>
              </a:defRPr>
            </a:lvl1pPr>
          </a:lstStyle>
          <a:p>
            <a:pPr lvl="0"/>
            <a:r>
              <a:rPr lang="en-US" dirty="0"/>
              <a:t>Lesson x</a:t>
            </a:r>
            <a:endParaRPr lang="el-GR" dirty="0"/>
          </a:p>
        </p:txBody>
      </p:sp>
      <p:sp>
        <p:nvSpPr>
          <p:cNvPr id="57" name="Content Placeholder 14">
            <a:extLst>
              <a:ext uri="{FF2B5EF4-FFF2-40B4-BE49-F238E27FC236}">
                <a16:creationId xmlns:a16="http://schemas.microsoft.com/office/drawing/2014/main" id="{1857B840-EEFE-0A9C-583C-E37CD5C6395B}"/>
              </a:ext>
            </a:extLst>
          </p:cNvPr>
          <p:cNvSpPr>
            <a:spLocks noGrp="1"/>
          </p:cNvSpPr>
          <p:nvPr>
            <p:ph sz="quarter" idx="35" hasCustomPrompt="1"/>
          </p:nvPr>
        </p:nvSpPr>
        <p:spPr>
          <a:xfrm>
            <a:off x="7983070" y="4935350"/>
            <a:ext cx="2958353" cy="528638"/>
          </a:xfrm>
        </p:spPr>
        <p:txBody>
          <a:bodyPr/>
          <a:lstStyle>
            <a:lvl1pPr>
              <a:buNone/>
              <a:defRPr>
                <a:solidFill>
                  <a:srgbClr val="1994CA"/>
                </a:solidFill>
              </a:defRPr>
            </a:lvl1pPr>
          </a:lstStyle>
          <a:p>
            <a:pPr lvl="0"/>
            <a:r>
              <a:rPr lang="en-US" dirty="0"/>
              <a:t>title</a:t>
            </a:r>
          </a:p>
        </p:txBody>
      </p:sp>
    </p:spTree>
    <p:extLst>
      <p:ext uri="{BB962C8B-B14F-4D97-AF65-F5344CB8AC3E}">
        <p14:creationId xmlns:p14="http://schemas.microsoft.com/office/powerpoint/2010/main" val="2380770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Chapter cover">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0A05D6-2D1E-6334-9A70-B1EB7A5BD9E3}"/>
              </a:ext>
            </a:extLst>
          </p:cNvPr>
          <p:cNvSpPr txBox="1">
            <a:spLocks noGrp="1"/>
          </p:cNvSpPr>
          <p:nvPr>
            <p:ph type="title" hasCustomPrompt="1"/>
          </p:nvPr>
        </p:nvSpPr>
        <p:spPr>
          <a:xfrm>
            <a:off x="1709928" y="2357717"/>
            <a:ext cx="8769096" cy="1741939"/>
          </a:xfrm>
        </p:spPr>
        <p:txBody>
          <a:bodyPr anchor="b" anchorCtr="1">
            <a:noAutofit/>
          </a:bodyPr>
          <a:lstStyle>
            <a:lvl1pPr algn="ctr">
              <a:lnSpc>
                <a:spcPct val="85000"/>
              </a:lnSpc>
              <a:defRPr sz="4000" cap="all">
                <a:solidFill>
                  <a:srgbClr val="1994CA"/>
                </a:solidFill>
              </a:defRPr>
            </a:lvl1pPr>
          </a:lstStyle>
          <a:p>
            <a:pPr lvl="0"/>
            <a:r>
              <a:rPr lang="en-US" dirty="0"/>
              <a:t>Chapter x.1</a:t>
            </a:r>
            <a:endParaRPr lang="el-GR" dirty="0"/>
          </a:p>
        </p:txBody>
      </p:sp>
      <p:sp>
        <p:nvSpPr>
          <p:cNvPr id="3" name="Θέση κειμένου 2">
            <a:extLst>
              <a:ext uri="{FF2B5EF4-FFF2-40B4-BE49-F238E27FC236}">
                <a16:creationId xmlns:a16="http://schemas.microsoft.com/office/drawing/2014/main" id="{94853A55-68F7-FB7A-3E54-F887D7FDE242}"/>
              </a:ext>
            </a:extLst>
          </p:cNvPr>
          <p:cNvSpPr txBox="1">
            <a:spLocks noGrp="1"/>
          </p:cNvSpPr>
          <p:nvPr>
            <p:ph type="body" idx="1" hasCustomPrompt="1"/>
          </p:nvPr>
        </p:nvSpPr>
        <p:spPr>
          <a:xfrm>
            <a:off x="1709928" y="4154521"/>
            <a:ext cx="8769096" cy="1363809"/>
          </a:xfrm>
        </p:spPr>
        <p:txBody>
          <a:bodyPr anchorCtr="1">
            <a:normAutofit/>
          </a:bodyPr>
          <a:lstStyle>
            <a:lvl1pPr marL="0" indent="0" algn="ctr">
              <a:buNone/>
              <a:defRPr sz="4400" b="1">
                <a:solidFill>
                  <a:srgbClr val="FEC763"/>
                </a:solidFill>
              </a:defRPr>
            </a:lvl1pPr>
          </a:lstStyle>
          <a:p>
            <a:pPr lvl="0"/>
            <a:r>
              <a:rPr lang="en-US" dirty="0"/>
              <a:t>[Title of chapter]</a:t>
            </a:r>
          </a:p>
        </p:txBody>
      </p:sp>
      <p:cxnSp>
        <p:nvCxnSpPr>
          <p:cNvPr id="4" name="Ευθεία γραμμή σύνδεσης 6">
            <a:extLst>
              <a:ext uri="{FF2B5EF4-FFF2-40B4-BE49-F238E27FC236}">
                <a16:creationId xmlns:a16="http://schemas.microsoft.com/office/drawing/2014/main" id="{D812ED0D-A7A8-4A57-3616-974148DB27C1}"/>
              </a:ext>
            </a:extLst>
          </p:cNvPr>
          <p:cNvCxnSpPr/>
          <p:nvPr/>
        </p:nvCxnSpPr>
        <p:spPr>
          <a:xfrm>
            <a:off x="1981203" y="4020406"/>
            <a:ext cx="8229600" cy="0"/>
          </a:xfrm>
          <a:prstGeom prst="straightConnector1">
            <a:avLst/>
          </a:prstGeom>
          <a:noFill/>
          <a:ln w="10003" cap="flat">
            <a:solidFill>
              <a:srgbClr val="9FC3E1"/>
            </a:solidFill>
            <a:prstDash val="solid"/>
            <a:miter/>
          </a:ln>
        </p:spPr>
      </p:cxnSp>
    </p:spTree>
    <p:extLst>
      <p:ext uri="{BB962C8B-B14F-4D97-AF65-F5344CB8AC3E}">
        <p14:creationId xmlns:p14="http://schemas.microsoft.com/office/powerpoint/2010/main" val="152688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08 First page of the lesso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97ED2B-1D04-E4F0-4901-93ACB2F2C876}"/>
              </a:ext>
            </a:extLst>
          </p:cNvPr>
          <p:cNvSpPr txBox="1">
            <a:spLocks noGrp="1"/>
          </p:cNvSpPr>
          <p:nvPr>
            <p:ph type="title"/>
          </p:nvPr>
        </p:nvSpPr>
        <p:spPr>
          <a:xfrm>
            <a:off x="1143000" y="1097280"/>
            <a:ext cx="3931920" cy="1737360"/>
          </a:xfrm>
        </p:spPr>
        <p:txBody>
          <a:bodyPr anchor="b">
            <a:noAutofit/>
          </a:bodyPr>
          <a:lstStyle>
            <a:lvl1pPr>
              <a:defRPr sz="4000">
                <a:solidFill>
                  <a:srgbClr val="0070C0"/>
                </a:solidFill>
              </a:defRPr>
            </a:lvl1pPr>
          </a:lstStyle>
          <a:p>
            <a:pPr lvl="0"/>
            <a:r>
              <a:rPr lang="en-US" dirty="0"/>
              <a:t>Click to edit Master title style</a:t>
            </a:r>
            <a:endParaRPr lang="el-GR" dirty="0"/>
          </a:p>
        </p:txBody>
      </p:sp>
      <p:sp>
        <p:nvSpPr>
          <p:cNvPr id="3" name="Θέση εικόνας 2">
            <a:extLst>
              <a:ext uri="{FF2B5EF4-FFF2-40B4-BE49-F238E27FC236}">
                <a16:creationId xmlns:a16="http://schemas.microsoft.com/office/drawing/2014/main" id="{3679B932-AD07-4477-2F56-DFA680768240}"/>
              </a:ext>
            </a:extLst>
          </p:cNvPr>
          <p:cNvSpPr txBox="1">
            <a:spLocks noGrp="1"/>
          </p:cNvSpPr>
          <p:nvPr>
            <p:ph type="pic" idx="1"/>
          </p:nvPr>
        </p:nvSpPr>
        <p:spPr>
          <a:xfrm>
            <a:off x="5413248" y="1069848"/>
            <a:ext cx="6099048" cy="4800600"/>
          </a:xfrm>
        </p:spPr>
        <p:txBody>
          <a:bodyPr lIns="274320" tIns="182880"/>
          <a:lstStyle>
            <a:lvl1pPr marL="0" indent="0">
              <a:buNone/>
              <a:defRPr sz="2800"/>
            </a:lvl1pPr>
          </a:lstStyle>
          <a:p>
            <a:pPr lvl="0"/>
            <a:r>
              <a:rPr lang="en-US"/>
              <a:t>Click icon to add picture</a:t>
            </a:r>
            <a:endParaRPr lang="el-GR"/>
          </a:p>
        </p:txBody>
      </p:sp>
      <p:sp>
        <p:nvSpPr>
          <p:cNvPr id="4" name="Θέση κειμένου 3">
            <a:extLst>
              <a:ext uri="{FF2B5EF4-FFF2-40B4-BE49-F238E27FC236}">
                <a16:creationId xmlns:a16="http://schemas.microsoft.com/office/drawing/2014/main" id="{667C28BF-1C21-C0AB-CD86-5CC0ED82802D}"/>
              </a:ext>
            </a:extLst>
          </p:cNvPr>
          <p:cNvSpPr txBox="1">
            <a:spLocks noGrp="1"/>
          </p:cNvSpPr>
          <p:nvPr>
            <p:ph type="body" idx="2"/>
          </p:nvPr>
        </p:nvSpPr>
        <p:spPr>
          <a:xfrm>
            <a:off x="1143000" y="2834640"/>
            <a:ext cx="3931920" cy="2880360"/>
          </a:xfrm>
        </p:spPr>
        <p:txBody>
          <a:bodyPr/>
          <a:lstStyle>
            <a:lvl1pPr marL="0" indent="0">
              <a:lnSpc>
                <a:spcPct val="100000"/>
              </a:lnSpc>
              <a:spcBef>
                <a:spcPts val="1000"/>
              </a:spcBef>
              <a:buNone/>
              <a:defRPr sz="1700"/>
            </a:lvl1pPr>
          </a:lstStyle>
          <a:p>
            <a:pPr lvl="0"/>
            <a:r>
              <a:rPr lang="en-US"/>
              <a:t>Click to edit Master text styles</a:t>
            </a:r>
          </a:p>
        </p:txBody>
      </p:sp>
    </p:spTree>
    <p:extLst>
      <p:ext uri="{BB962C8B-B14F-4D97-AF65-F5344CB8AC3E}">
        <p14:creationId xmlns:p14="http://schemas.microsoft.com/office/powerpoint/2010/main" val="277152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09 Content – standar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6B566-D73E-EA77-127E-3907199C49BF}"/>
              </a:ext>
            </a:extLst>
          </p:cNvPr>
          <p:cNvSpPr txBox="1">
            <a:spLocks noGrp="1"/>
          </p:cNvSpPr>
          <p:nvPr>
            <p:ph type="title"/>
          </p:nvPr>
        </p:nvSpPr>
        <p:spPr>
          <a:xfrm>
            <a:off x="636494" y="609603"/>
            <a:ext cx="10382026" cy="1356356"/>
          </a:xfrm>
        </p:spPr>
        <p:txBody>
          <a:bodyPr/>
          <a:lstStyle>
            <a:lvl1pPr>
              <a:defRPr>
                <a:solidFill>
                  <a:srgbClr val="0070C0"/>
                </a:solidFill>
              </a:defRPr>
            </a:lvl1pPr>
          </a:lstStyle>
          <a:p>
            <a:pPr lvl="0"/>
            <a:r>
              <a:rPr lang="en-US" dirty="0"/>
              <a:t>Click to edit Master title style</a:t>
            </a:r>
            <a:endParaRPr lang="el-GR" dirty="0"/>
          </a:p>
        </p:txBody>
      </p:sp>
      <p:sp>
        <p:nvSpPr>
          <p:cNvPr id="3" name="Θέση περιεχομένου 2">
            <a:extLst>
              <a:ext uri="{FF2B5EF4-FFF2-40B4-BE49-F238E27FC236}">
                <a16:creationId xmlns:a16="http://schemas.microsoft.com/office/drawing/2014/main" id="{082F2D96-D191-8363-B2F5-6F01060E3DD8}"/>
              </a:ext>
            </a:extLst>
          </p:cNvPr>
          <p:cNvSpPr txBox="1">
            <a:spLocks noGrp="1"/>
          </p:cNvSpPr>
          <p:nvPr>
            <p:ph idx="1"/>
          </p:nvPr>
        </p:nvSpPr>
        <p:spPr>
          <a:xfrm>
            <a:off x="636494" y="2057400"/>
            <a:ext cx="10379374" cy="4038603"/>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solidFill>
                  <a:schemeClr val="tx1"/>
                </a:solidFill>
              </a:defRPr>
            </a:lvl2pPr>
            <a:lvl3pPr>
              <a:lnSpc>
                <a:spcPct val="100000"/>
              </a:lnSpc>
              <a:spcBef>
                <a:spcPts val="0"/>
              </a:spcBef>
              <a:spcAft>
                <a:spcPts val="0"/>
              </a:spcAft>
              <a:defRPr>
                <a:solidFill>
                  <a:schemeClr val="tx1"/>
                </a:solidFill>
              </a:defRPr>
            </a:lvl3pPr>
            <a:lvl4pPr>
              <a:lnSpc>
                <a:spcPct val="100000"/>
              </a:lnSpc>
              <a:spcBef>
                <a:spcPts val="0"/>
              </a:spcBef>
              <a:spcAft>
                <a:spcPts val="0"/>
              </a:spcAft>
              <a:defRPr>
                <a:solidFill>
                  <a:schemeClr val="tx1"/>
                </a:solidFill>
              </a:defRPr>
            </a:lvl4pPr>
            <a:lvl5pPr>
              <a:lnSpc>
                <a:spcPct val="100000"/>
              </a:lnSpc>
              <a:spcBef>
                <a:spcPts val="0"/>
              </a:spcBef>
              <a:spcAft>
                <a:spcPts val="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4228069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69A0"/>
        </a:solidFill>
        <a:effectLst/>
      </p:bgPr>
    </p:bg>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A397C598-54BC-40E2-F62A-D2896A0E8C15}"/>
              </a:ext>
            </a:extLst>
          </p:cNvPr>
          <p:cNvSpPr/>
          <p:nvPr/>
        </p:nvSpPr>
        <p:spPr>
          <a:xfrm>
            <a:off x="231142" y="243843"/>
            <a:ext cx="11724637" cy="6377940"/>
          </a:xfrm>
          <a:prstGeom prst="rect">
            <a:avLst/>
          </a:pr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000000"/>
              </a:solidFill>
              <a:uFillTx/>
              <a:latin typeface="Calibri"/>
            </a:endParaRPr>
          </a:p>
        </p:txBody>
      </p:sp>
      <p:sp>
        <p:nvSpPr>
          <p:cNvPr id="3" name="Θέση τίτλου 1">
            <a:extLst>
              <a:ext uri="{FF2B5EF4-FFF2-40B4-BE49-F238E27FC236}">
                <a16:creationId xmlns:a16="http://schemas.microsoft.com/office/drawing/2014/main" id="{64F61759-5FCE-83E7-2054-F056F16791FE}"/>
              </a:ext>
            </a:extLst>
          </p:cNvPr>
          <p:cNvSpPr txBox="1">
            <a:spLocks noGrp="1"/>
          </p:cNvSpPr>
          <p:nvPr>
            <p:ph type="title"/>
          </p:nvPr>
        </p:nvSpPr>
        <p:spPr>
          <a:xfrm>
            <a:off x="1143000" y="609603"/>
            <a:ext cx="9875520" cy="1356356"/>
          </a:xfrm>
          <a:prstGeom prst="rect">
            <a:avLst/>
          </a:prstGeom>
          <a:noFill/>
          <a:ln>
            <a:noFill/>
          </a:ln>
        </p:spPr>
        <p:txBody>
          <a:bodyPr vert="horz" wrap="square" lIns="91440" tIns="45720" rIns="91440" bIns="45720" anchor="ctr" anchorCtr="0" compatLnSpc="1">
            <a:normAutofit/>
          </a:bodyPr>
          <a:lstStyle/>
          <a:p>
            <a:pPr lvl="0"/>
            <a:endParaRPr lang="el-GR" dirty="0"/>
          </a:p>
        </p:txBody>
      </p:sp>
      <p:sp>
        <p:nvSpPr>
          <p:cNvPr id="4" name="Θέση κειμένου 2">
            <a:extLst>
              <a:ext uri="{FF2B5EF4-FFF2-40B4-BE49-F238E27FC236}">
                <a16:creationId xmlns:a16="http://schemas.microsoft.com/office/drawing/2014/main" id="{E0F91F0F-B227-49A3-AA4E-33961D65083C}"/>
              </a:ext>
            </a:extLst>
          </p:cNvPr>
          <p:cNvSpPr txBox="1">
            <a:spLocks noGrp="1"/>
          </p:cNvSpPr>
          <p:nvPr>
            <p:ph type="body" idx="1"/>
          </p:nvPr>
        </p:nvSpPr>
        <p:spPr>
          <a:xfrm>
            <a:off x="1143000" y="2057400"/>
            <a:ext cx="9872868" cy="4038603"/>
          </a:xfrm>
          <a:prstGeom prst="rect">
            <a:avLst/>
          </a:prstGeom>
          <a:noFill/>
          <a:ln>
            <a:noFill/>
          </a:ln>
        </p:spPr>
        <p:txBody>
          <a:bodyPr vert="horz" wrap="square" lIns="91440" tIns="45720" rIns="91440" bIns="45720" anchor="t" anchorCtr="0" compatLnSpc="1">
            <a:normAutofit/>
          </a:bodyPr>
          <a:lstStyle/>
          <a:p>
            <a:pPr lvl="0"/>
            <a:endParaRPr lang="el-GR" dirty="0"/>
          </a:p>
        </p:txBody>
      </p:sp>
      <p:pic>
        <p:nvPicPr>
          <p:cNvPr id="5" name="Picture 12">
            <a:extLst>
              <a:ext uri="{FF2B5EF4-FFF2-40B4-BE49-F238E27FC236}">
                <a16:creationId xmlns:a16="http://schemas.microsoft.com/office/drawing/2014/main" id="{1FB5D91C-1834-9C65-6184-5BDE6E4F6DF9}"/>
              </a:ext>
            </a:extLst>
          </p:cNvPr>
          <p:cNvPicPr>
            <a:picLocks noChangeAspect="1"/>
          </p:cNvPicPr>
          <p:nvPr/>
        </p:nvPicPr>
        <p:blipFill>
          <a:blip r:embed="rId18"/>
          <a:srcRect/>
          <a:stretch>
            <a:fillRect/>
          </a:stretch>
        </p:blipFill>
        <p:spPr>
          <a:xfrm>
            <a:off x="819214" y="5768809"/>
            <a:ext cx="1788403" cy="375787"/>
          </a:xfrm>
          <a:prstGeom prst="rect">
            <a:avLst/>
          </a:prstGeom>
          <a:noFill/>
          <a:ln cap="flat">
            <a:noFill/>
          </a:ln>
        </p:spPr>
      </p:pic>
      <p:pic>
        <p:nvPicPr>
          <p:cNvPr id="7" name="Picture 7">
            <a:extLst>
              <a:ext uri="{FF2B5EF4-FFF2-40B4-BE49-F238E27FC236}">
                <a16:creationId xmlns:a16="http://schemas.microsoft.com/office/drawing/2014/main" id="{BC5EC830-FA4A-2512-BA16-F1E9CABEA44C}"/>
              </a:ext>
            </a:extLst>
          </p:cNvPr>
          <p:cNvPicPr>
            <a:picLocks noChangeAspect="1"/>
          </p:cNvPicPr>
          <p:nvPr/>
        </p:nvPicPr>
        <p:blipFill>
          <a:blip r:embed="rId19"/>
          <a:stretch>
            <a:fillRect/>
          </a:stretch>
        </p:blipFill>
        <p:spPr>
          <a:xfrm>
            <a:off x="10680192" y="5580281"/>
            <a:ext cx="955996" cy="955996"/>
          </a:xfrm>
          <a:prstGeom prst="rect">
            <a:avLst/>
          </a:prstGeom>
          <a:noFill/>
          <a:ln cap="flat">
            <a:noFill/>
          </a:ln>
        </p:spPr>
      </p:pic>
      <p:pic>
        <p:nvPicPr>
          <p:cNvPr id="9" name="Picture 8">
            <a:extLst>
              <a:ext uri="{FF2B5EF4-FFF2-40B4-BE49-F238E27FC236}">
                <a16:creationId xmlns:a16="http://schemas.microsoft.com/office/drawing/2014/main" id="{80091D97-47C9-18B6-86D5-796B2F85CF82}"/>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50833" y="6162881"/>
            <a:ext cx="825567" cy="288846"/>
          </a:xfrm>
          <a:prstGeom prst="rect">
            <a:avLst/>
          </a:prstGeom>
        </p:spPr>
      </p:pic>
    </p:spTree>
    <p:extLst>
      <p:ext uri="{BB962C8B-B14F-4D97-AF65-F5344CB8AC3E}">
        <p14:creationId xmlns:p14="http://schemas.microsoft.com/office/powerpoint/2010/main" val="15400351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63" r:id="rId4"/>
    <p:sldLayoutId id="2147483677" r:id="rId5"/>
    <p:sldLayoutId id="2147483683" r:id="rId6"/>
    <p:sldLayoutId id="2147483682" r:id="rId7"/>
    <p:sldLayoutId id="2147483669" r:id="rId8"/>
    <p:sldLayoutId id="2147483662" r:id="rId9"/>
    <p:sldLayoutId id="2147483664" r:id="rId10"/>
    <p:sldLayoutId id="2147483678" r:id="rId11"/>
    <p:sldLayoutId id="2147483665" r:id="rId12"/>
    <p:sldLayoutId id="2147483680" r:id="rId13"/>
    <p:sldLayoutId id="2147483667" r:id="rId14"/>
    <p:sldLayoutId id="2147483679" r:id="rId15"/>
    <p:sldLayoutId id="2147483684" r:id="rId16"/>
  </p:sldLayoutIdLst>
  <p:hf sldNum="0" hdr="0" ftr="0" dt="0"/>
  <p:txStyles>
    <p:titleStyle>
      <a:lvl1pPr marL="0" marR="0" lvl="0" indent="0" algn="l" defTabSz="914400" rtl="0" eaLnBrk="1" fontAlgn="auto" hangingPunct="1">
        <a:lnSpc>
          <a:spcPct val="90000"/>
        </a:lnSpc>
        <a:spcBef>
          <a:spcPts val="0"/>
        </a:spcBef>
        <a:spcAft>
          <a:spcPts val="0"/>
        </a:spcAft>
        <a:buNone/>
        <a:tabLst/>
        <a:defRPr lang="el-GR" sz="4400" b="0" i="0" u="none" strike="noStrike" kern="1200" cap="none" spc="0" baseline="0">
          <a:solidFill>
            <a:srgbClr val="9FC3E1"/>
          </a:solidFill>
          <a:uFillTx/>
          <a:latin typeface="Corbel"/>
        </a:defRPr>
      </a:lvl1pPr>
    </p:titleStyle>
    <p:body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Char char="•"/>
        <a:tabLst/>
        <a:defRPr lang="el-GR" sz="2200" b="0" i="0" u="none" strike="noStrike" kern="1200" cap="none" spc="0" baseline="0">
          <a:solidFill>
            <a:srgbClr val="9FC3E1"/>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B35A-2ED5-8409-9076-515BEFD85C44}"/>
              </a:ext>
            </a:extLst>
          </p:cNvPr>
          <p:cNvSpPr>
            <a:spLocks noGrp="1"/>
          </p:cNvSpPr>
          <p:nvPr>
            <p:ph type="title"/>
          </p:nvPr>
        </p:nvSpPr>
        <p:spPr/>
        <p:txBody>
          <a:bodyPr>
            <a:normAutofit/>
          </a:bodyPr>
          <a:lstStyle/>
          <a:p>
            <a:r>
              <a:rPr lang="en-US"/>
              <a:t>4 modulis</a:t>
            </a:r>
            <a:endParaRPr lang="en-US" noProof="0" dirty="0"/>
          </a:p>
        </p:txBody>
      </p:sp>
      <p:sp>
        <p:nvSpPr>
          <p:cNvPr id="3" name="Subtitle 2">
            <a:extLst>
              <a:ext uri="{FF2B5EF4-FFF2-40B4-BE49-F238E27FC236}">
                <a16:creationId xmlns:a16="http://schemas.microsoft.com/office/drawing/2014/main" id="{16393C98-F34F-F095-11BD-5C6E9DD94E22}"/>
              </a:ext>
            </a:extLst>
          </p:cNvPr>
          <p:cNvSpPr>
            <a:spLocks noGrp="1"/>
          </p:cNvSpPr>
          <p:nvPr>
            <p:ph type="subTitle" idx="4294967295"/>
          </p:nvPr>
        </p:nvSpPr>
        <p:spPr>
          <a:xfrm>
            <a:off x="6264890" y="2584705"/>
            <a:ext cx="5371291" cy="844296"/>
          </a:xfrm>
        </p:spPr>
        <p:txBody>
          <a:bodyPr>
            <a:normAutofit lnSpcReduction="10000"/>
          </a:bodyPr>
          <a:lstStyle/>
          <a:p>
            <a:pPr marL="45720" indent="0">
              <a:buNone/>
            </a:pPr>
            <a:r>
              <a:rPr lang="pt-BR" sz="2800" b="1">
                <a:solidFill>
                  <a:schemeClr val="bg1"/>
                </a:solidFill>
              </a:rPr>
              <a:t>Šilumos siurblių montavimas ir priežiūra</a:t>
            </a:r>
            <a:endParaRPr lang="en-US" sz="2800" b="1" noProof="0" dirty="0">
              <a:solidFill>
                <a:schemeClr val="bg1"/>
              </a:solidFill>
            </a:endParaRPr>
          </a:p>
        </p:txBody>
      </p:sp>
      <p:sp>
        <p:nvSpPr>
          <p:cNvPr id="4" name="Text Placeholder 3">
            <a:extLst>
              <a:ext uri="{FF2B5EF4-FFF2-40B4-BE49-F238E27FC236}">
                <a16:creationId xmlns:a16="http://schemas.microsoft.com/office/drawing/2014/main" id="{41B6CD4E-70B8-F93F-9030-C9F6E56D52AA}"/>
              </a:ext>
            </a:extLst>
          </p:cNvPr>
          <p:cNvSpPr>
            <a:spLocks noGrp="1"/>
          </p:cNvSpPr>
          <p:nvPr>
            <p:ph type="body" sz="quarter" idx="10"/>
          </p:nvPr>
        </p:nvSpPr>
        <p:spPr/>
        <p:txBody>
          <a:bodyPr/>
          <a:lstStyle/>
          <a:p>
            <a:r>
              <a:rPr lang="lt-LT"/>
              <a:t>Parengė: </a:t>
            </a:r>
            <a:r>
              <a:rPr lang="lt-LT" dirty="0"/>
              <a:t>UMA (Malagos universitetas)</a:t>
            </a:r>
            <a:endParaRPr lang="en-US" noProof="0" dirty="0"/>
          </a:p>
        </p:txBody>
      </p:sp>
    </p:spTree>
    <p:extLst>
      <p:ext uri="{BB962C8B-B14F-4D97-AF65-F5344CB8AC3E}">
        <p14:creationId xmlns:p14="http://schemas.microsoft.com/office/powerpoint/2010/main" val="1889130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2A265-0070-3400-BBCD-5C091389C9DE}"/>
              </a:ext>
            </a:extLst>
          </p:cNvPr>
          <p:cNvSpPr>
            <a:spLocks noGrp="1"/>
          </p:cNvSpPr>
          <p:nvPr>
            <p:ph type="title"/>
          </p:nvPr>
        </p:nvSpPr>
        <p:spPr/>
        <p:txBody>
          <a:bodyPr/>
          <a:lstStyle/>
          <a:p>
            <a:r>
              <a:rPr lang="en-US" dirty="0">
                <a:solidFill>
                  <a:srgbClr val="365F91"/>
                </a:solidFill>
                <a:latin typeface="Corbel" panose="020B0503020204020204" pitchFamily="34" charset="0"/>
              </a:rPr>
              <a:t>23.1 </a:t>
            </a:r>
            <a:r>
              <a:rPr lang="en-US" dirty="0" err="1">
                <a:solidFill>
                  <a:srgbClr val="365F91"/>
                </a:solidFill>
                <a:latin typeface="Corbel" panose="020B0503020204020204" pitchFamily="34" charset="0"/>
              </a:rPr>
              <a:t>Strateginiai</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peržiūros</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prieš</a:t>
            </a:r>
            <a:r>
              <a:rPr lang="en-US" dirty="0">
                <a:solidFill>
                  <a:srgbClr val="365F91"/>
                </a:solidFill>
                <a:latin typeface="Corbel" panose="020B0503020204020204" pitchFamily="34" charset="0"/>
              </a:rPr>
              <a:t> </a:t>
            </a:r>
            <a:r>
              <a:rPr lang="lt-LT" dirty="0">
                <a:solidFill>
                  <a:srgbClr val="365F91"/>
                </a:solidFill>
                <a:latin typeface="Corbel" panose="020B0503020204020204" pitchFamily="34" charset="0"/>
              </a:rPr>
              <a:t>montavimą</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tikslai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2A269372-CCE9-9F6F-8D94-756588E741D7}"/>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Rizikos mažinimo</a:t>
            </a:r>
            <a:r>
              <a:rPr lang="lt-LT" dirty="0">
                <a:solidFill>
                  <a:srgbClr val="4F81BD"/>
                </a:solidFill>
                <a:latin typeface="Corbel" panose="020B0503020204020204" pitchFamily="34" charset="0"/>
              </a:rPr>
              <a:t>: prieš pradedant darbą reikia nustatyti konkrečias vietos sąlygas ir logistinius iššūkius, kad būtų išvengta vėlavimų ir papildomų išlaidų montavimo metu.
</a:t>
            </a:r>
            <a:r>
              <a:rPr lang="lt-LT" u="sng" dirty="0">
                <a:solidFill>
                  <a:srgbClr val="4F81BD"/>
                </a:solidFill>
                <a:latin typeface="Corbel" panose="020B0503020204020204" pitchFamily="34" charset="0"/>
              </a:rPr>
              <a:t>Sistemos suderinamumo</a:t>
            </a:r>
            <a:r>
              <a:rPr lang="lt-LT" dirty="0">
                <a:solidFill>
                  <a:srgbClr val="4F81BD"/>
                </a:solidFill>
                <a:latin typeface="Corbel" panose="020B0503020204020204" pitchFamily="34" charset="0"/>
              </a:rPr>
              <a:t>: modernizuodami technikai turi patikrinti, ar esami radiatoriai gali užtikrinti komfortą esant žemesnei šilumos siurblio temperatūrai (45–55 °C).
</a:t>
            </a:r>
            <a:r>
              <a:rPr lang="lt-LT" u="sng" dirty="0">
                <a:solidFill>
                  <a:srgbClr val="4F81BD"/>
                </a:solidFill>
                <a:latin typeface="Corbel" panose="020B0503020204020204" pitchFamily="34" charset="0"/>
              </a:rPr>
              <a:t>Taikymo sritis</a:t>
            </a:r>
            <a:r>
              <a:rPr lang="lt-LT" dirty="0">
                <a:solidFill>
                  <a:srgbClr val="4F81BD"/>
                </a:solidFill>
                <a:latin typeface="Corbel" panose="020B0503020204020204" pitchFamily="34" charset="0"/>
              </a:rPr>
              <a:t>: montuotoųi (technikai, elektrikai, santechnikai) ir klientų vaidmenų ir atsakomybės išaiškinimas.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189381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4DBCBA-2463-5D12-929A-FD09764A098C}"/>
              </a:ext>
            </a:extLst>
          </p:cNvPr>
          <p:cNvSpPr>
            <a:spLocks noGrp="1"/>
          </p:cNvSpPr>
          <p:nvPr>
            <p:ph type="title"/>
          </p:nvPr>
        </p:nvSpPr>
        <p:spPr/>
        <p:txBody>
          <a:bodyPr/>
          <a:lstStyle/>
          <a:p>
            <a:r>
              <a:rPr lang="pt-BR" dirty="0">
                <a:solidFill>
                  <a:srgbClr val="365F91"/>
                </a:solidFill>
                <a:latin typeface="Corbel" panose="020B0503020204020204" pitchFamily="34" charset="0"/>
              </a:rPr>
              <a:t>23.2 Vietos patikr</a:t>
            </a:r>
            <a:r>
              <a:rPr lang="lt-LT" dirty="0">
                <a:solidFill>
                  <a:srgbClr val="365F91"/>
                </a:solidFill>
                <a:latin typeface="Corbel" panose="020B0503020204020204" pitchFamily="34" charset="0"/>
              </a:rPr>
              <a:t>a</a:t>
            </a:r>
            <a:r>
              <a:rPr lang="pt-BR" dirty="0">
                <a:solidFill>
                  <a:srgbClr val="365F91"/>
                </a:solidFill>
                <a:latin typeface="Corbel" panose="020B0503020204020204" pitchFamily="34" charset="0"/>
              </a:rPr>
              <a:t> ir poveikio aplinkai vertinimas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9A7E7ECC-6867-49C4-4053-7FD5EBCCBE0E}"/>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Matmenų kontrolė</a:t>
            </a:r>
            <a:r>
              <a:rPr lang="lt-LT" dirty="0">
                <a:solidFill>
                  <a:srgbClr val="4F81BD"/>
                </a:solidFill>
                <a:latin typeface="Corbel" panose="020B0503020204020204" pitchFamily="34" charset="0"/>
              </a:rPr>
              <a:t>: patikrinama lokacija įrenginio išdėstymui ir parenkami gamintojo nurodyti tarpai tarp įrangos mazgų techninei priežiūrai.
</a:t>
            </a:r>
            <a:r>
              <a:rPr lang="lt-LT" u="sng" dirty="0">
                <a:solidFill>
                  <a:srgbClr val="4F81BD"/>
                </a:solidFill>
                <a:latin typeface="Corbel" panose="020B0503020204020204" pitchFamily="34" charset="0"/>
              </a:rPr>
              <a:t>Prieigos keliai</a:t>
            </a:r>
            <a:r>
              <a:rPr lang="lt-LT" dirty="0">
                <a:solidFill>
                  <a:srgbClr val="4F81BD"/>
                </a:solidFill>
                <a:latin typeface="Corbel" panose="020B0503020204020204" pitchFamily="34" charset="0"/>
              </a:rPr>
              <a:t>: įvertinami durų angų pločiai, lifto dydis ir galimas kranų naudojimas prie stogo.
</a:t>
            </a:r>
            <a:r>
              <a:rPr lang="lt-LT" u="sng" dirty="0">
                <a:solidFill>
                  <a:srgbClr val="4F81BD"/>
                </a:solidFill>
                <a:latin typeface="Corbel" panose="020B0503020204020204" pitchFamily="34" charset="0"/>
              </a:rPr>
              <a:t>Triukšmo norma</a:t>
            </a:r>
            <a:r>
              <a:rPr lang="lt-LT" dirty="0">
                <a:solidFill>
                  <a:srgbClr val="4F81BD"/>
                </a:solidFill>
                <a:latin typeface="Corbel" panose="020B0503020204020204" pitchFamily="34" charset="0"/>
              </a:rPr>
              <a:t>: įvertinami atstumai iki triukšmui jautrių vietų (miegamųjų, biurų), kad būtų užtikrinta, jog išlaikoma vietinių triukšmo normų.
</a:t>
            </a:r>
            <a:r>
              <a:rPr lang="lt-LT" u="sng" dirty="0">
                <a:solidFill>
                  <a:srgbClr val="4F81BD"/>
                </a:solidFill>
                <a:latin typeface="Corbel" panose="020B0503020204020204" pitchFamily="34" charset="0"/>
              </a:rPr>
              <a:t>Inžinerinių tinklų žemėlapis</a:t>
            </a:r>
            <a:r>
              <a:rPr lang="lt-LT" dirty="0">
                <a:solidFill>
                  <a:srgbClr val="4F81BD"/>
                </a:solidFill>
                <a:latin typeface="Corbel" panose="020B0503020204020204" pitchFamily="34" charset="0"/>
              </a:rPr>
              <a:t>: dokumentuojami elektros skirstomieji tinklai bei valdymo blokai ir esamos drenažo sistemos (lokacijos).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415305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214E5-44C9-F220-5181-130172EB77A2}"/>
              </a:ext>
            </a:extLst>
          </p:cNvPr>
          <p:cNvSpPr>
            <a:spLocks noGrp="1"/>
          </p:cNvSpPr>
          <p:nvPr>
            <p:ph type="title"/>
          </p:nvPr>
        </p:nvSpPr>
        <p:spPr/>
        <p:txBody>
          <a:bodyPr/>
          <a:lstStyle/>
          <a:p>
            <a:r>
              <a:rPr lang="en-US" dirty="0">
                <a:solidFill>
                  <a:srgbClr val="365F91"/>
                </a:solidFill>
                <a:latin typeface="Corbel" panose="020B0503020204020204" pitchFamily="34" charset="0"/>
              </a:rPr>
              <a:t>23.3 </a:t>
            </a:r>
            <a:r>
              <a:rPr lang="en-US" dirty="0" err="1">
                <a:solidFill>
                  <a:srgbClr val="365F91"/>
                </a:solidFill>
                <a:latin typeface="Corbel" panose="020B0503020204020204" pitchFamily="34" charset="0"/>
              </a:rPr>
              <a:t>Kondensato</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ir</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vandens</a:t>
            </a:r>
            <a:r>
              <a:rPr lang="en-US" dirty="0">
                <a:solidFill>
                  <a:srgbClr val="365F91"/>
                </a:solidFill>
                <a:latin typeface="Corbel" panose="020B0503020204020204" pitchFamily="34" charset="0"/>
              </a:rPr>
              <a:t> </a:t>
            </a:r>
            <a:r>
              <a:rPr lang="lt-LT" dirty="0">
                <a:solidFill>
                  <a:srgbClr val="365F91"/>
                </a:solidFill>
                <a:latin typeface="Corbel" panose="020B0503020204020204" pitchFamily="34" charset="0"/>
              </a:rPr>
              <a:t>sistemų</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projektavimas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0D5F8B54-7D25-16E1-FB35-E335189BE1CE}"/>
              </a:ext>
            </a:extLst>
          </p:cNvPr>
          <p:cNvSpPr>
            <a:spLocks noGrp="1"/>
          </p:cNvSpPr>
          <p:nvPr>
            <p:ph type="body" idx="1"/>
          </p:nvPr>
        </p:nvSpPr>
        <p:spPr>
          <a:xfrm>
            <a:off x="1173480" y="1905000"/>
            <a:ext cx="6953036" cy="4038603"/>
          </a:xfrm>
        </p:spPr>
        <p:txBody>
          <a:bodyPr>
            <a:normAutofit/>
          </a:bodyPr>
          <a:lstStyle/>
          <a:p>
            <a:pPr lvl="0"/>
            <a:r>
              <a:rPr lang="lt-LT" u="sng" dirty="0">
                <a:solidFill>
                  <a:srgbClr val="4F81BD"/>
                </a:solidFill>
                <a:latin typeface="Corbel" panose="020B0503020204020204" pitchFamily="34" charset="0"/>
              </a:rPr>
              <a:t>Drenažo tikslai</a:t>
            </a:r>
            <a:r>
              <a:rPr lang="lt-LT" dirty="0">
                <a:solidFill>
                  <a:srgbClr val="4F81BD"/>
                </a:solidFill>
                <a:latin typeface="Corbel" panose="020B0503020204020204" pitchFamily="34" charset="0"/>
              </a:rPr>
              <a:t>: užtikrinkite nuolatinį, netrukdomą vandens pašalinimą iš atitirpimo (lauko) arba sausinimo (vidaus) kontūrų.
</a:t>
            </a:r>
            <a:r>
              <a:rPr lang="lt-LT" u="sng" dirty="0">
                <a:solidFill>
                  <a:srgbClr val="4F81BD"/>
                </a:solidFill>
                <a:latin typeface="Corbel" panose="020B0503020204020204" pitchFamily="34" charset="0"/>
              </a:rPr>
              <a:t>Lauko įrenginiai</a:t>
            </a:r>
            <a:r>
              <a:rPr lang="lt-LT" dirty="0">
                <a:solidFill>
                  <a:srgbClr val="4F81BD"/>
                </a:solidFill>
                <a:latin typeface="Corbel" panose="020B0503020204020204" pitchFamily="34" charset="0"/>
              </a:rPr>
              <a:t>: šaltame klimate turi būti apsaugoti nuo užšalimo (jų izoliacija, pašildymo kabeliai arba drenažo kanalai).
</a:t>
            </a:r>
            <a:r>
              <a:rPr lang="lt-LT" u="sng" dirty="0">
                <a:solidFill>
                  <a:srgbClr val="4F81BD"/>
                </a:solidFill>
                <a:latin typeface="Corbel" panose="020B0503020204020204" pitchFamily="34" charset="0"/>
              </a:rPr>
              <a:t>Kondensato gaudyklės (sifonai): </a:t>
            </a:r>
            <a:r>
              <a:rPr lang="lt-LT" dirty="0">
                <a:solidFill>
                  <a:srgbClr val="4F81BD"/>
                </a:solidFill>
                <a:latin typeface="Corbel" panose="020B0503020204020204" pitchFamily="34" charset="0"/>
              </a:rPr>
              <a:t>būtinos vidiniams įrenginiams, kad būtų užkirstas kelias oro įsiskverbimui ir kanalizacijos kvapams.</a:t>
            </a:r>
          </a:p>
          <a:p>
            <a:pPr lvl="1"/>
            <a:r>
              <a:rPr lang="lt-LT" dirty="0">
                <a:solidFill>
                  <a:srgbClr val="4F81BD"/>
                </a:solidFill>
                <a:latin typeface="Corbel" panose="020B0503020204020204" pitchFamily="34" charset="0"/>
              </a:rPr>
              <a:t>Gaudyklės konstrukcija: rekomenduojamas minimalus vandens užtvaro gylis yra 50–100 mm, priklausomai nuo įrenginio statinio slėgio.</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F67F4F78-991D-E6E6-B4D0-C937EAF52DEB}"/>
              </a:ext>
            </a:extLst>
          </p:cNvPr>
          <p:cNvPicPr>
            <a:picLocks noChangeAspect="1"/>
          </p:cNvPicPr>
          <p:nvPr/>
        </p:nvPicPr>
        <p:blipFill rotWithShape="1">
          <a:blip r:embed="rId2"/>
          <a:srcRect l="862" t="1134" r="954" b="-1"/>
          <a:stretch/>
        </p:blipFill>
        <p:spPr>
          <a:xfrm>
            <a:off x="8006176" y="2342508"/>
            <a:ext cx="3924239" cy="2862476"/>
          </a:xfrm>
          <a:prstGeom prst="rect">
            <a:avLst/>
          </a:prstGeom>
        </p:spPr>
      </p:pic>
    </p:spTree>
    <p:extLst>
      <p:ext uri="{BB962C8B-B14F-4D97-AF65-F5344CB8AC3E}">
        <p14:creationId xmlns:p14="http://schemas.microsoft.com/office/powerpoint/2010/main" val="327259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BE888-E2C9-1155-7168-05C5D6C88255}"/>
              </a:ext>
            </a:extLst>
          </p:cNvPr>
          <p:cNvSpPr>
            <a:spLocks noGrp="1"/>
          </p:cNvSpPr>
          <p:nvPr>
            <p:ph type="title"/>
          </p:nvPr>
        </p:nvSpPr>
        <p:spPr/>
        <p:txBody>
          <a:bodyPr/>
          <a:lstStyle/>
          <a:p>
            <a:r>
              <a:rPr lang="lt-LT">
                <a:solidFill>
                  <a:srgbClr val="365F91"/>
                </a:solidFill>
                <a:latin typeface="Corbel" panose="020B0503020204020204" pitchFamily="34" charset="0"/>
              </a:rPr>
              <a:t>23.4 Išteklių ir įrankių planavimas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01E58715-E7E1-4549-C16B-62CDE932C3F9}"/>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Užduočių seka</a:t>
            </a:r>
            <a:r>
              <a:rPr lang="lt-LT" dirty="0">
                <a:solidFill>
                  <a:srgbClr val="4F81BD"/>
                </a:solidFill>
                <a:latin typeface="Corbel" panose="020B0503020204020204" pitchFamily="34" charset="0"/>
              </a:rPr>
              <a:t>: prieš montuojant pagrindinį įrengimą,  reikia įsitikinti, kad konstrukciniai ir elektriniai paruošiamieji darbai yra baigti.
</a:t>
            </a:r>
            <a:r>
              <a:rPr lang="lt-LT" u="sng" dirty="0">
                <a:solidFill>
                  <a:srgbClr val="4F81BD"/>
                </a:solidFill>
                <a:latin typeface="Corbel" panose="020B0503020204020204" pitchFamily="34" charset="0"/>
              </a:rPr>
              <a:t>Bendrieji rankiniai įrankiai</a:t>
            </a:r>
            <a:r>
              <a:rPr lang="lt-LT" dirty="0">
                <a:solidFill>
                  <a:srgbClr val="4F81BD"/>
                </a:solidFill>
                <a:latin typeface="Corbel" panose="020B0503020204020204" pitchFamily="34" charset="0"/>
              </a:rPr>
              <a:t>: įrankiai vamzdžių pjaustymui, atsuktuvai ir veržliarakčiai mechaniniam surinkimui.
</a:t>
            </a:r>
            <a:r>
              <a:rPr lang="lt-LT" u="sng" dirty="0">
                <a:solidFill>
                  <a:srgbClr val="4F81BD"/>
                </a:solidFill>
                <a:latin typeface="Corbel" panose="020B0503020204020204" pitchFamily="34" charset="0"/>
              </a:rPr>
              <a:t>Specializuoti ŠVOK įrankiai</a:t>
            </a:r>
            <a:r>
              <a:rPr lang="lt-LT" dirty="0">
                <a:solidFill>
                  <a:srgbClr val="4F81BD"/>
                </a:solidFill>
                <a:latin typeface="Corbel" panose="020B0503020204020204" pitchFamily="34" charset="0"/>
              </a:rPr>
              <a:t>: vakuminiai siurbliai, kolektorių matuokliai, elektroniniai nuotėkio detektoriai ir įkrovos matuokliai/svarstyklės.
</a:t>
            </a:r>
            <a:r>
              <a:rPr lang="lt-LT" u="sng" dirty="0">
                <a:solidFill>
                  <a:srgbClr val="4F81BD"/>
                </a:solidFill>
                <a:latin typeface="Corbel" panose="020B0503020204020204" pitchFamily="34" charset="0"/>
              </a:rPr>
              <a:t>Kėlimo įranga</a:t>
            </a:r>
            <a:r>
              <a:rPr lang="lt-LT" dirty="0">
                <a:solidFill>
                  <a:srgbClr val="4F81BD"/>
                </a:solidFill>
                <a:latin typeface="Corbel" panose="020B0503020204020204" pitchFamily="34" charset="0"/>
              </a:rPr>
              <a:t>: gali prireikti  kranų arba krautuvo su šakėmis, kurių masė dažnai viršija 100 kg.</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58252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24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a:t>Vidaus ir lauko įrenginių montavimas</a:t>
            </a:r>
            <a:endParaRPr lang="en-US" noProof="0" dirty="0"/>
          </a:p>
        </p:txBody>
      </p:sp>
    </p:spTree>
    <p:extLst>
      <p:ext uri="{BB962C8B-B14F-4D97-AF65-F5344CB8AC3E}">
        <p14:creationId xmlns:p14="http://schemas.microsoft.com/office/powerpoint/2010/main" val="1422829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FDB11-92F8-A5F0-EAD1-CAC8B925F708}"/>
              </a:ext>
            </a:extLst>
          </p:cNvPr>
          <p:cNvSpPr>
            <a:spLocks noGrp="1"/>
          </p:cNvSpPr>
          <p:nvPr>
            <p:ph type="title"/>
          </p:nvPr>
        </p:nvSpPr>
        <p:spPr/>
        <p:txBody>
          <a:bodyPr/>
          <a:lstStyle/>
          <a:p>
            <a:r>
              <a:rPr lang="pt-BR" dirty="0">
                <a:solidFill>
                  <a:srgbClr val="365F91"/>
                </a:solidFill>
                <a:latin typeface="Corbel" panose="020B0503020204020204" pitchFamily="34" charset="0"/>
              </a:rPr>
              <a:t>24.1 </a:t>
            </a:r>
            <a:r>
              <a:rPr lang="lt-LT" dirty="0">
                <a:solidFill>
                  <a:srgbClr val="365F91"/>
                </a:solidFill>
                <a:latin typeface="Corbel" panose="020B0503020204020204" pitchFamily="34" charset="0"/>
              </a:rPr>
              <a:t>Reikalavimai lokacijai </a:t>
            </a:r>
            <a:r>
              <a:rPr lang="pt-BR" dirty="0">
                <a:solidFill>
                  <a:srgbClr val="365F91"/>
                </a:solidFill>
                <a:latin typeface="Corbel" panose="020B0503020204020204" pitchFamily="34" charset="0"/>
              </a:rPr>
              <a:t>ir oro sraut</a:t>
            </a:r>
            <a:r>
              <a:rPr lang="lt-LT" dirty="0">
                <a:solidFill>
                  <a:srgbClr val="365F91"/>
                </a:solidFill>
                <a:latin typeface="Corbel" panose="020B0503020204020204" pitchFamily="34" charset="0"/>
              </a:rPr>
              <a:t>ui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7122F425-3421-DA33-92C1-82BDB597FB3A}"/>
              </a:ext>
            </a:extLst>
          </p:cNvPr>
          <p:cNvSpPr>
            <a:spLocks noGrp="1"/>
          </p:cNvSpPr>
          <p:nvPr>
            <p:ph type="body" idx="1"/>
          </p:nvPr>
        </p:nvSpPr>
        <p:spPr>
          <a:xfrm>
            <a:off x="1142999" y="1669643"/>
            <a:ext cx="9872868" cy="4038603"/>
          </a:xfrm>
        </p:spPr>
        <p:txBody>
          <a:bodyPr/>
          <a:lstStyle/>
          <a:p>
            <a:pPr lvl="0"/>
            <a:r>
              <a:rPr lang="lt-LT" u="sng" dirty="0">
                <a:solidFill>
                  <a:srgbClr val="4F81BD"/>
                </a:solidFill>
                <a:latin typeface="Corbel" panose="020B0503020204020204" pitchFamily="34" charset="0"/>
              </a:rPr>
              <a:t>Eksploatavimo prioritetas</a:t>
            </a:r>
            <a:r>
              <a:rPr lang="lt-LT" dirty="0">
                <a:solidFill>
                  <a:srgbClr val="4F81BD"/>
                </a:solidFill>
                <a:latin typeface="Corbel" panose="020B0503020204020204" pitchFamily="34" charset="0"/>
              </a:rPr>
              <a:t>: Vidaus įrenginiai turi užtikrinti vienodą oro paskirstymą patalpose be sukeliamo gyventojams skersvėjo.
</a:t>
            </a:r>
            <a:r>
              <a:rPr lang="lt-LT" u="sng" dirty="0">
                <a:solidFill>
                  <a:srgbClr val="4F81BD"/>
                </a:solidFill>
                <a:latin typeface="Corbel" panose="020B0503020204020204" pitchFamily="34" charset="0"/>
              </a:rPr>
              <a:t>Oro re-cirkuliacijos rizika</a:t>
            </a:r>
            <a:r>
              <a:rPr lang="lt-LT" dirty="0">
                <a:solidFill>
                  <a:srgbClr val="4F81BD"/>
                </a:solidFill>
                <a:latin typeface="Corbel" panose="020B0503020204020204" pitchFamily="34" charset="0"/>
              </a:rPr>
              <a:t>: Dėl nepakankamo atstumo (pvz., &lt;1000 mm nuo lauko ventiliatorius) išmetamas oras gali vėl patekti į įsiurbimo angą, todėl sumažėja COP.</a:t>
            </a:r>
            <a:endParaRPr lang="en-US" b="0" i="0" u="none" strike="noStrike" baseline="0" dirty="0">
              <a:solidFill>
                <a:srgbClr val="4F81BD"/>
              </a:solidFill>
              <a:latin typeface="Corbel" panose="020B0503020204020204" pitchFamily="34" charset="0"/>
            </a:endParaRPr>
          </a:p>
        </p:txBody>
      </p:sp>
      <p:pic>
        <p:nvPicPr>
          <p:cNvPr id="8" name="Imagen 7">
            <a:extLst>
              <a:ext uri="{FF2B5EF4-FFF2-40B4-BE49-F238E27FC236}">
                <a16:creationId xmlns:a16="http://schemas.microsoft.com/office/drawing/2014/main" id="{183330DB-3A34-2A6C-979E-DD14D264DEC6}"/>
              </a:ext>
            </a:extLst>
          </p:cNvPr>
          <p:cNvPicPr>
            <a:picLocks noChangeAspect="1"/>
          </p:cNvPicPr>
          <p:nvPr/>
        </p:nvPicPr>
        <p:blipFill>
          <a:blip r:embed="rId2"/>
          <a:stretch>
            <a:fillRect/>
          </a:stretch>
        </p:blipFill>
        <p:spPr>
          <a:xfrm>
            <a:off x="1566246" y="3481253"/>
            <a:ext cx="8745021" cy="2226993"/>
          </a:xfrm>
          <a:prstGeom prst="rect">
            <a:avLst/>
          </a:prstGeom>
        </p:spPr>
      </p:pic>
    </p:spTree>
    <p:extLst>
      <p:ext uri="{BB962C8B-B14F-4D97-AF65-F5344CB8AC3E}">
        <p14:creationId xmlns:p14="http://schemas.microsoft.com/office/powerpoint/2010/main" val="361981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FDB11-92F8-A5F0-EAD1-CAC8B925F708}"/>
              </a:ext>
            </a:extLst>
          </p:cNvPr>
          <p:cNvSpPr>
            <a:spLocks noGrp="1"/>
          </p:cNvSpPr>
          <p:nvPr>
            <p:ph type="title"/>
          </p:nvPr>
        </p:nvSpPr>
        <p:spPr/>
        <p:txBody>
          <a:bodyPr/>
          <a:lstStyle/>
          <a:p>
            <a:r>
              <a:rPr lang="pt-BR" dirty="0">
                <a:solidFill>
                  <a:srgbClr val="365F91"/>
                </a:solidFill>
                <a:latin typeface="Corbel" panose="020B0503020204020204" pitchFamily="34" charset="0"/>
              </a:rPr>
              <a:t>24.1 </a:t>
            </a:r>
            <a:r>
              <a:rPr lang="lt-LT" dirty="0">
                <a:solidFill>
                  <a:srgbClr val="365F91"/>
                </a:solidFill>
                <a:latin typeface="Corbel" panose="020B0503020204020204" pitchFamily="34" charset="0"/>
              </a:rPr>
              <a:t>Reikalavimai lokacijai </a:t>
            </a:r>
            <a:r>
              <a:rPr lang="pt-BR" dirty="0">
                <a:solidFill>
                  <a:srgbClr val="365F91"/>
                </a:solidFill>
                <a:latin typeface="Corbel" panose="020B0503020204020204" pitchFamily="34" charset="0"/>
              </a:rPr>
              <a:t>ir oro sraut</a:t>
            </a:r>
            <a:r>
              <a:rPr lang="lt-LT" dirty="0">
                <a:solidFill>
                  <a:srgbClr val="365F91"/>
                </a:solidFill>
                <a:latin typeface="Corbel" panose="020B0503020204020204" pitchFamily="34" charset="0"/>
              </a:rPr>
              <a:t>ui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7122F425-3421-DA33-92C1-82BDB597FB3A}"/>
              </a:ext>
            </a:extLst>
          </p:cNvPr>
          <p:cNvSpPr>
            <a:spLocks noGrp="1"/>
          </p:cNvSpPr>
          <p:nvPr>
            <p:ph type="body" idx="1"/>
          </p:nvPr>
        </p:nvSpPr>
        <p:spPr>
          <a:xfrm>
            <a:off x="1143000" y="1786094"/>
            <a:ext cx="10620910" cy="4038603"/>
          </a:xfrm>
        </p:spPr>
        <p:txBody>
          <a:bodyPr/>
          <a:lstStyle/>
          <a:p>
            <a:pPr lvl="0"/>
            <a:r>
              <a:rPr lang="lt-LT" u="sng" dirty="0">
                <a:solidFill>
                  <a:srgbClr val="4F81BD"/>
                </a:solidFill>
                <a:latin typeface="Corbel" panose="020B0503020204020204" pitchFamily="34" charset="0"/>
              </a:rPr>
              <a:t>Apsauga</a:t>
            </a:r>
            <a:r>
              <a:rPr lang="lt-LT" dirty="0">
                <a:solidFill>
                  <a:srgbClr val="4F81BD"/>
                </a:solidFill>
                <a:latin typeface="Corbel" panose="020B0503020204020204" pitchFamily="34" charset="0"/>
              </a:rPr>
              <a:t>: reiktų venkti uždarų erdvių, kuriose atsiranda oro cirkuliacijos sąstingis; apsaugoti įrenginius nuo tiesioginės saulės spinduliuotės ar vyraujančių vėjų.</a:t>
            </a:r>
            <a:endParaRPr lang="en-US" b="0" i="0" u="none" strike="noStrike" baseline="0" dirty="0">
              <a:solidFill>
                <a:srgbClr val="4F81BD"/>
              </a:solidFill>
              <a:latin typeface="Corbel" panose="020B0503020204020204" pitchFamily="34" charset="0"/>
            </a:endParaRPr>
          </a:p>
        </p:txBody>
      </p:sp>
      <p:pic>
        <p:nvPicPr>
          <p:cNvPr id="7" name="Imagen 6">
            <a:extLst>
              <a:ext uri="{FF2B5EF4-FFF2-40B4-BE49-F238E27FC236}">
                <a16:creationId xmlns:a16="http://schemas.microsoft.com/office/drawing/2014/main" id="{8571D805-2126-474B-1138-D7947597CEDC}"/>
              </a:ext>
            </a:extLst>
          </p:cNvPr>
          <p:cNvPicPr>
            <a:picLocks noChangeAspect="1"/>
          </p:cNvPicPr>
          <p:nvPr/>
        </p:nvPicPr>
        <p:blipFill>
          <a:blip r:embed="rId2"/>
          <a:stretch>
            <a:fillRect/>
          </a:stretch>
        </p:blipFill>
        <p:spPr>
          <a:xfrm>
            <a:off x="1723489" y="3514690"/>
            <a:ext cx="8745021" cy="2226993"/>
          </a:xfrm>
          <a:prstGeom prst="rect">
            <a:avLst/>
          </a:prstGeom>
        </p:spPr>
      </p:pic>
    </p:spTree>
    <p:extLst>
      <p:ext uri="{BB962C8B-B14F-4D97-AF65-F5344CB8AC3E}">
        <p14:creationId xmlns:p14="http://schemas.microsoft.com/office/powerpoint/2010/main" val="56140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424C4-3FA1-85D1-EFAD-BF4EA40736F4}"/>
              </a:ext>
            </a:extLst>
          </p:cNvPr>
          <p:cNvSpPr>
            <a:spLocks noGrp="1"/>
          </p:cNvSpPr>
          <p:nvPr>
            <p:ph type="title"/>
          </p:nvPr>
        </p:nvSpPr>
        <p:spPr>
          <a:xfrm>
            <a:off x="1143000" y="609603"/>
            <a:ext cx="10363200" cy="1356356"/>
          </a:xfrm>
        </p:spPr>
        <p:txBody>
          <a:bodyPr/>
          <a:lstStyle/>
          <a:p>
            <a:r>
              <a:rPr lang="pt-BR" dirty="0">
                <a:solidFill>
                  <a:srgbClr val="365F91"/>
                </a:solidFill>
                <a:latin typeface="Corbel" panose="020B0503020204020204" pitchFamily="34" charset="0"/>
              </a:rPr>
              <a:t>24.2 Konstrukcijos tvirtinimas ir </a:t>
            </a:r>
            <a:r>
              <a:rPr lang="lt-LT" dirty="0">
                <a:solidFill>
                  <a:srgbClr val="365F91"/>
                </a:solidFill>
                <a:latin typeface="Corbel" panose="020B0503020204020204" pitchFamily="34" charset="0"/>
              </a:rPr>
              <a:t>auksčiai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39266C48-C4A3-FD08-16DC-533E750DFCC9}"/>
              </a:ext>
            </a:extLst>
          </p:cNvPr>
          <p:cNvSpPr>
            <a:spLocks noGrp="1"/>
          </p:cNvSpPr>
          <p:nvPr>
            <p:ph type="body" idx="1"/>
          </p:nvPr>
        </p:nvSpPr>
        <p:spPr>
          <a:xfrm>
            <a:off x="1142999" y="1666986"/>
            <a:ext cx="10613571" cy="4038603"/>
          </a:xfrm>
        </p:spPr>
        <p:txBody>
          <a:bodyPr/>
          <a:lstStyle/>
          <a:p>
            <a:pPr lvl="0"/>
            <a:r>
              <a:rPr lang="lt-LT" u="sng" dirty="0">
                <a:solidFill>
                  <a:srgbClr val="4F81BD"/>
                </a:solidFill>
                <a:latin typeface="Corbel" panose="020B0503020204020204" pitchFamily="34" charset="0"/>
              </a:rPr>
              <a:t>Antžeminė montavimo sistema</a:t>
            </a:r>
            <a:r>
              <a:rPr lang="lt-LT" dirty="0">
                <a:solidFill>
                  <a:srgbClr val="4F81BD"/>
                </a:solidFill>
                <a:latin typeface="Corbel" panose="020B0503020204020204" pitchFamily="34" charset="0"/>
              </a:rPr>
              <a:t>: Įrenginiai turi būti pastatyti ant betono pamatų arba plieninių grindų įrengiant vibracijos izoliaciją, įrenginiai turi atlaikyti vėjo ir seismines apkrovas.
</a:t>
            </a:r>
            <a:r>
              <a:rPr lang="lt-LT" u="sng" dirty="0">
                <a:solidFill>
                  <a:srgbClr val="4F81BD"/>
                </a:solidFill>
                <a:latin typeface="Corbel" panose="020B0503020204020204" pitchFamily="34" charset="0"/>
              </a:rPr>
              <a:t>Montavimas ant sienos / stogo</a:t>
            </a:r>
            <a:r>
              <a:rPr lang="lt-LT" dirty="0">
                <a:solidFill>
                  <a:srgbClr val="4F81BD"/>
                </a:solidFill>
                <a:latin typeface="Corbel" panose="020B0503020204020204" pitchFamily="34" charset="0"/>
              </a:rPr>
              <a:t>: Laikikliai turi būti pritvirtinti prie patikimų konstrukcinių elementų; ant stogo būtini antivibraciniai ir nuo pasvirimo apsaugantys įrenginiai.
</a:t>
            </a:r>
            <a:r>
              <a:rPr lang="lt-LT" u="sng" dirty="0">
                <a:solidFill>
                  <a:srgbClr val="4F81BD"/>
                </a:solidFill>
                <a:latin typeface="Corbel" panose="020B0503020204020204" pitchFamily="34" charset="0"/>
              </a:rPr>
              <a:t>Tikslus niveliavimas</a:t>
            </a:r>
            <a:r>
              <a:rPr lang="lt-LT" dirty="0">
                <a:solidFill>
                  <a:srgbClr val="4F81BD"/>
                </a:solidFill>
                <a:latin typeface="Corbel" panose="020B0503020204020204" pitchFamily="34" charset="0"/>
              </a:rPr>
              <a:t>: Naudokite kalibruotus gulsčiukus ir reguliuojamas įrenginio </a:t>
            </a:r>
            <a:r>
              <a:rPr lang="lt-LT" i="1" dirty="0">
                <a:solidFill>
                  <a:srgbClr val="4F81BD"/>
                </a:solidFill>
                <a:latin typeface="Corbel" panose="020B0503020204020204" pitchFamily="34" charset="0"/>
              </a:rPr>
              <a:t>kojas</a:t>
            </a:r>
            <a:r>
              <a:rPr lang="lt-LT" dirty="0">
                <a:solidFill>
                  <a:srgbClr val="4F81BD"/>
                </a:solidFill>
                <a:latin typeface="Corbel" panose="020B0503020204020204" pitchFamily="34" charset="0"/>
              </a:rPr>
              <a:t>; net nedidelis pasvirimas gali sukelti triukšmą, mechaninę įtampą arba nuotėkį.</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861F8BF4-BF52-73D3-0988-A278482E745E}"/>
              </a:ext>
            </a:extLst>
          </p:cNvPr>
          <p:cNvPicPr>
            <a:picLocks noChangeAspect="1"/>
          </p:cNvPicPr>
          <p:nvPr/>
        </p:nvPicPr>
        <p:blipFill>
          <a:blip r:embed="rId2"/>
          <a:stretch>
            <a:fillRect/>
          </a:stretch>
        </p:blipFill>
        <p:spPr>
          <a:xfrm>
            <a:off x="3098109" y="4316020"/>
            <a:ext cx="5093391" cy="2196830"/>
          </a:xfrm>
          <a:prstGeom prst="rect">
            <a:avLst/>
          </a:prstGeom>
        </p:spPr>
      </p:pic>
    </p:spTree>
    <p:extLst>
      <p:ext uri="{BB962C8B-B14F-4D97-AF65-F5344CB8AC3E}">
        <p14:creationId xmlns:p14="http://schemas.microsoft.com/office/powerpoint/2010/main" val="84621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4E899-C4DB-AD4F-4C3A-927E1DBB12F6}"/>
              </a:ext>
            </a:extLst>
          </p:cNvPr>
          <p:cNvSpPr>
            <a:spLocks noGrp="1"/>
          </p:cNvSpPr>
          <p:nvPr>
            <p:ph type="title"/>
          </p:nvPr>
        </p:nvSpPr>
        <p:spPr/>
        <p:txBody>
          <a:bodyPr/>
          <a:lstStyle/>
          <a:p>
            <a:r>
              <a:rPr lang="es-ES">
                <a:solidFill>
                  <a:srgbClr val="365F91"/>
                </a:solidFill>
                <a:latin typeface="Corbel" panose="020B0503020204020204" pitchFamily="34" charset="0"/>
              </a:rPr>
              <a:t>24.3 Vibracijos ir triukšmo izoliacija</a:t>
            </a:r>
            <a:endParaRPr lang="fr-FR"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DFCCD695-D27F-06C8-9E19-AD393F851C0E}"/>
              </a:ext>
            </a:extLst>
          </p:cNvPr>
          <p:cNvSpPr>
            <a:spLocks noGrp="1"/>
          </p:cNvSpPr>
          <p:nvPr>
            <p:ph type="body" idx="1"/>
          </p:nvPr>
        </p:nvSpPr>
        <p:spPr>
          <a:xfrm>
            <a:off x="1143000" y="1708078"/>
            <a:ext cx="9872868" cy="4038603"/>
          </a:xfrm>
        </p:spPr>
        <p:txBody>
          <a:bodyPr/>
          <a:lstStyle/>
          <a:p>
            <a:pPr marR="0" lvl="0" rtl="0"/>
            <a:r>
              <a:rPr lang="lt-LT" b="0" i="0" u="sng" strike="noStrike" baseline="0" dirty="0">
                <a:solidFill>
                  <a:srgbClr val="4F81BD"/>
                </a:solidFill>
                <a:latin typeface="Corbel" panose="020B0503020204020204" pitchFamily="34" charset="0"/>
              </a:rPr>
              <a:t>Izoliavimo metodai</a:t>
            </a:r>
            <a:r>
              <a:rPr lang="lt-LT" b="0" i="0" u="none" strike="noStrike" baseline="0" dirty="0">
                <a:solidFill>
                  <a:srgbClr val="4F81BD"/>
                </a:solidFill>
                <a:latin typeface="Corbel" panose="020B0503020204020204" pitchFamily="34" charset="0"/>
              </a:rPr>
              <a:t>: Naudokite antivibracines pagalvėles, spyruoklines atramas arba neopreno izoliatorius, kad būtų išvengta triukšmo perdavimo per konstrukcijas.</a:t>
            </a:r>
          </a:p>
          <a:p>
            <a:pPr marR="0" lvl="0" rtl="0"/>
            <a:r>
              <a:rPr lang="lt-LT" b="0" i="0" u="sng" strike="noStrike" baseline="0" dirty="0">
                <a:solidFill>
                  <a:srgbClr val="4F81BD"/>
                </a:solidFill>
                <a:latin typeface="Corbel" panose="020B0503020204020204" pitchFamily="34" charset="0"/>
              </a:rPr>
              <a:t>Vidaus įrenginio specifika</a:t>
            </a:r>
            <a:r>
              <a:rPr lang="lt-LT" b="0" i="0" u="none" strike="noStrike" baseline="0" dirty="0">
                <a:solidFill>
                  <a:srgbClr val="4F81BD"/>
                </a:solidFill>
                <a:latin typeface="Corbel" panose="020B0503020204020204" pitchFamily="34" charset="0"/>
              </a:rPr>
              <a:t>: Įrenginiams, esantiems šalia ramių patalpų (pvz., miegamųjų), reikalingi paminkštinti laikikliai arba garso slopinimo įdėklai.</a:t>
            </a:r>
          </a:p>
          <a:p>
            <a:pPr marR="0" lvl="0" rtl="0"/>
            <a:r>
              <a:rPr lang="lt-LT" b="0" i="0" u="sng" strike="noStrike" baseline="0" dirty="0">
                <a:solidFill>
                  <a:srgbClr val="4F81BD"/>
                </a:solidFill>
                <a:latin typeface="Corbel" panose="020B0503020204020204" pitchFamily="34" charset="0"/>
              </a:rPr>
              <a:t>Kasetės tipo įrenginiai</a:t>
            </a:r>
            <a:r>
              <a:rPr lang="lt-LT" b="0" i="0" u="none" strike="noStrike" baseline="0" dirty="0">
                <a:solidFill>
                  <a:srgbClr val="4F81BD"/>
                </a:solidFill>
                <a:latin typeface="Corbel" panose="020B0503020204020204" pitchFamily="34" charset="0"/>
              </a:rPr>
              <a:t>: Naudokite spyruoklinius arba guminius izoliacinius montuojamus kablius, kad sumažintumėte vibraciją perduodamą į lubų konstrukcijas.</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165BD7F2-8DA4-ABCF-B6B0-E49A8570A6BB}"/>
              </a:ext>
            </a:extLst>
          </p:cNvPr>
          <p:cNvPicPr>
            <a:picLocks noChangeAspect="1"/>
          </p:cNvPicPr>
          <p:nvPr/>
        </p:nvPicPr>
        <p:blipFill>
          <a:blip r:embed="rId2"/>
          <a:stretch>
            <a:fillRect/>
          </a:stretch>
        </p:blipFill>
        <p:spPr>
          <a:xfrm>
            <a:off x="3128963" y="4304064"/>
            <a:ext cx="5306378" cy="2291197"/>
          </a:xfrm>
          <a:prstGeom prst="rect">
            <a:avLst/>
          </a:prstGeom>
        </p:spPr>
      </p:pic>
    </p:spTree>
    <p:extLst>
      <p:ext uri="{BB962C8B-B14F-4D97-AF65-F5344CB8AC3E}">
        <p14:creationId xmlns:p14="http://schemas.microsoft.com/office/powerpoint/2010/main" val="1970888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7EDFF-155F-5BD8-EB1A-F61560B79041}"/>
              </a:ext>
            </a:extLst>
          </p:cNvPr>
          <p:cNvSpPr>
            <a:spLocks noGrp="1"/>
          </p:cNvSpPr>
          <p:nvPr>
            <p:ph type="title"/>
          </p:nvPr>
        </p:nvSpPr>
        <p:spPr/>
        <p:txBody>
          <a:bodyPr/>
          <a:lstStyle/>
          <a:p>
            <a:r>
              <a:rPr lang="pt-BR" dirty="0">
                <a:solidFill>
                  <a:srgbClr val="365F91"/>
                </a:solidFill>
                <a:latin typeface="Corbel" panose="020B0503020204020204" pitchFamily="34" charset="0"/>
              </a:rPr>
              <a:t>24.4 Priežiūra </a:t>
            </a:r>
            <a:r>
              <a:rPr lang="lt-LT" dirty="0">
                <a:solidFill>
                  <a:srgbClr val="365F91"/>
                </a:solidFill>
                <a:latin typeface="Corbel" panose="020B0503020204020204" pitchFamily="34" charset="0"/>
              </a:rPr>
              <a:t>p</a:t>
            </a:r>
            <a:r>
              <a:rPr lang="pt-BR" dirty="0">
                <a:solidFill>
                  <a:srgbClr val="365F91"/>
                </a:solidFill>
                <a:latin typeface="Corbel" panose="020B0503020204020204" pitchFamily="34" charset="0"/>
              </a:rPr>
              <a:t>rieinamumas ir tikrinimas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CD256E1B-3F62-E579-AD46-3F90F0975B9E}"/>
              </a:ext>
            </a:extLst>
          </p:cNvPr>
          <p:cNvSpPr>
            <a:spLocks noGrp="1"/>
          </p:cNvSpPr>
          <p:nvPr>
            <p:ph type="body" idx="1"/>
          </p:nvPr>
        </p:nvSpPr>
        <p:spPr>
          <a:xfrm>
            <a:off x="1143000" y="1655466"/>
            <a:ext cx="9872868" cy="4038603"/>
          </a:xfrm>
        </p:spPr>
        <p:txBody>
          <a:bodyPr/>
          <a:lstStyle/>
          <a:p>
            <a:pPr lvl="0"/>
            <a:r>
              <a:rPr lang="lt-LT" u="sng" dirty="0">
                <a:solidFill>
                  <a:srgbClr val="4F81BD"/>
                </a:solidFill>
                <a:latin typeface="Corbel" panose="020B0503020204020204" pitchFamily="34" charset="0"/>
              </a:rPr>
              <a:t>Prieiga prie filtro</a:t>
            </a:r>
            <a:r>
              <a:rPr lang="lt-LT" dirty="0">
                <a:solidFill>
                  <a:srgbClr val="4F81BD"/>
                </a:solidFill>
                <a:latin typeface="Corbel" panose="020B0503020204020204" pitchFamily="34" charset="0"/>
              </a:rPr>
              <a:t>: Užtikrinkite bent 100-150 mm tarpą, kad būtų lengva ištraukti filtrą neišmontuojant konstrukcijos.
</a:t>
            </a:r>
            <a:r>
              <a:rPr lang="lt-LT" u="sng" dirty="0">
                <a:solidFill>
                  <a:srgbClr val="4F81BD"/>
                </a:solidFill>
                <a:latin typeface="Corbel" panose="020B0503020204020204" pitchFamily="34" charset="0"/>
              </a:rPr>
              <a:t>Komponentų pasiekiamumas</a:t>
            </a:r>
            <a:r>
              <a:rPr lang="lt-LT" dirty="0">
                <a:solidFill>
                  <a:srgbClr val="4F81BD"/>
                </a:solidFill>
                <a:latin typeface="Corbel" panose="020B0503020204020204" pitchFamily="34" charset="0"/>
              </a:rPr>
              <a:t>: ventiliatoriai, elektriniai gnybtų blokai ir šaltnešio jungtys turi būti aiškiai pasiekiami, kad būtų galima juos patikrinti.
</a:t>
            </a:r>
            <a:r>
              <a:rPr lang="lt-LT" u="sng" dirty="0">
                <a:solidFill>
                  <a:srgbClr val="4F81BD"/>
                </a:solidFill>
                <a:latin typeface="Corbel" panose="020B0503020204020204" pitchFamily="34" charset="0"/>
              </a:rPr>
              <a:t>Patikrinimas</a:t>
            </a:r>
            <a:r>
              <a:rPr lang="lt-LT" dirty="0">
                <a:solidFill>
                  <a:srgbClr val="4F81BD"/>
                </a:solidFill>
                <a:latin typeface="Corbel" panose="020B0503020204020204" pitchFamily="34" charset="0"/>
              </a:rPr>
              <a:t>: užtikrinkite konstrukcijos stabilumą (varžtų sukimo momento patikrinimai) ir dokumentuokite pagrindinius etapus (tarpų, tvirtinimo) atlikus vizualinę kontrolę.</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D6045DFC-8CE6-F7F0-2A73-AF933F315EBF}"/>
              </a:ext>
            </a:extLst>
          </p:cNvPr>
          <p:cNvPicPr>
            <a:picLocks noChangeAspect="1"/>
          </p:cNvPicPr>
          <p:nvPr/>
        </p:nvPicPr>
        <p:blipFill>
          <a:blip r:embed="rId2"/>
          <a:stretch>
            <a:fillRect/>
          </a:stretch>
        </p:blipFill>
        <p:spPr>
          <a:xfrm>
            <a:off x="3787643" y="4387064"/>
            <a:ext cx="4616714" cy="2126752"/>
          </a:xfrm>
          <a:prstGeom prst="rect">
            <a:avLst/>
          </a:prstGeom>
        </p:spPr>
      </p:pic>
    </p:spTree>
    <p:extLst>
      <p:ext uri="{BB962C8B-B14F-4D97-AF65-F5344CB8AC3E}">
        <p14:creationId xmlns:p14="http://schemas.microsoft.com/office/powerpoint/2010/main" val="352178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071B-7CBE-D421-C012-CBCB62A93211}"/>
              </a:ext>
            </a:extLst>
          </p:cNvPr>
          <p:cNvSpPr>
            <a:spLocks noGrp="1"/>
          </p:cNvSpPr>
          <p:nvPr>
            <p:ph type="title"/>
          </p:nvPr>
        </p:nvSpPr>
        <p:spPr>
          <a:xfrm>
            <a:off x="639981" y="424067"/>
            <a:ext cx="10537683" cy="862621"/>
          </a:xfrm>
        </p:spPr>
        <p:txBody>
          <a:bodyPr/>
          <a:lstStyle/>
          <a:p>
            <a:r>
              <a:rPr lang="en-US"/>
              <a:t>4 modulio apžvalga</a:t>
            </a:r>
            <a:endParaRPr lang="en-US" noProof="0" dirty="0"/>
          </a:p>
        </p:txBody>
      </p:sp>
      <p:sp>
        <p:nvSpPr>
          <p:cNvPr id="6" name="Text Placeholder 5">
            <a:extLst>
              <a:ext uri="{FF2B5EF4-FFF2-40B4-BE49-F238E27FC236}">
                <a16:creationId xmlns:a16="http://schemas.microsoft.com/office/drawing/2014/main" id="{D912B590-F3FD-96D6-E0D6-B6FEC1537957}"/>
              </a:ext>
            </a:extLst>
          </p:cNvPr>
          <p:cNvSpPr>
            <a:spLocks noGrp="1"/>
          </p:cNvSpPr>
          <p:nvPr>
            <p:ph type="body" sz="quarter" idx="37"/>
          </p:nvPr>
        </p:nvSpPr>
        <p:spPr>
          <a:xfrm>
            <a:off x="707217" y="1221374"/>
            <a:ext cx="10645589" cy="3571606"/>
          </a:xfrm>
        </p:spPr>
        <p:txBody>
          <a:bodyPr>
            <a:noAutofit/>
          </a:bodyPr>
          <a:lstStyle/>
          <a:p>
            <a:pPr marL="0" indent="0" algn="just">
              <a:lnSpc>
                <a:spcPct val="110000"/>
              </a:lnSpc>
            </a:pPr>
            <a:r>
              <a:rPr lang="lt-LT" sz="1800" dirty="0"/>
              <a:t>Šis modulis - tai išsamus techninis vadovas/gidas, apimantis visus klausimus apie šilumos siurblio įrengimą ir priežiūros procesą. Modulis pristato įvairių sistemų klasifikavimą,  jame išsamiai aprašyta būtinybė prieš montavimą atlikti vietos apžiūrą, įvertinant kritinius veiksnius, t.y. triukšmas / akustinė atitiktis, kondensato kontrolė, paslaugų pateiktis. Jame pateikiama išsami informacija apie šaltnešio, hidraulines ir elektros jungtis, pabrėžiant energijos vartojimo efektyvumo ir reguliavimo standartų taikymo svarbą. Be to, modulyje aprašomas specializuotų matavimo įrenginių, tokių kaip skaitmeniniai kolektoriai ir mikrometrų, naudojimas, aptariami griežti sistemos paleidimo protokolai, siekiant pasitikrinti ar įranga veikia/veiks pagal numatytus projektinius parametrus. Galiausiai modulyje daug dėmesio skiriama darbuotojų saugai, įgyvendinant prevencines priemones, pvz., blokavimą/žymėjimą (LOTO), asmeninių apsaugos priemonių naudojimą (PPE), pateiktos rekomendacijos/procedūros kaip reaguoti į avarijas (elektros smūgis, šaltnešio nuotėkis, kt.)</a:t>
            </a:r>
            <a:endParaRPr lang="en-US" sz="1800" noProof="0" dirty="0"/>
          </a:p>
        </p:txBody>
      </p:sp>
    </p:spTree>
    <p:extLst>
      <p:ext uri="{BB962C8B-B14F-4D97-AF65-F5344CB8AC3E}">
        <p14:creationId xmlns:p14="http://schemas.microsoft.com/office/powerpoint/2010/main" val="145146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25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a:t>Šaltnešio vamzdynų jungtys</a:t>
            </a:r>
            <a:endParaRPr lang="en-US" noProof="0" dirty="0"/>
          </a:p>
        </p:txBody>
      </p:sp>
    </p:spTree>
    <p:extLst>
      <p:ext uri="{BB962C8B-B14F-4D97-AF65-F5344CB8AC3E}">
        <p14:creationId xmlns:p14="http://schemas.microsoft.com/office/powerpoint/2010/main" val="221571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7107B-3544-F8AD-D336-19E5A1224405}"/>
              </a:ext>
            </a:extLst>
          </p:cNvPr>
          <p:cNvSpPr>
            <a:spLocks noGrp="1"/>
          </p:cNvSpPr>
          <p:nvPr>
            <p:ph type="title"/>
          </p:nvPr>
        </p:nvSpPr>
        <p:spPr/>
        <p:txBody>
          <a:bodyPr/>
          <a:lstStyle/>
          <a:p>
            <a:r>
              <a:rPr lang="lt-LT" dirty="0">
                <a:solidFill>
                  <a:srgbClr val="365F91"/>
                </a:solidFill>
                <a:latin typeface="Corbel" panose="020B0503020204020204" pitchFamily="34" charset="0"/>
              </a:rPr>
              <a:t>25.1 Vamzdžių parinkimo ir parengimo standartai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829B6506-7038-A074-D454-A065AFC35A1D}"/>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Medžiaga</a:t>
            </a:r>
            <a:r>
              <a:rPr lang="lt-LT" dirty="0">
                <a:solidFill>
                  <a:srgbClr val="4F81BD"/>
                </a:solidFill>
                <a:latin typeface="Corbel" panose="020B0503020204020204" pitchFamily="34" charset="0"/>
              </a:rPr>
              <a:t>: Šaltnešio vamzdžiai iš vario pagal EN 12735-1 standartą, užtikrinant paviršių švarumą, tvirtumą ir atsparumą korozijai.</a:t>
            </a:r>
          </a:p>
          <a:p>
            <a:pPr lvl="0"/>
            <a:r>
              <a:rPr lang="lt-LT" u="sng" dirty="0">
                <a:solidFill>
                  <a:srgbClr val="4F81BD"/>
                </a:solidFill>
                <a:latin typeface="Corbel" panose="020B0503020204020204" pitchFamily="34" charset="0"/>
              </a:rPr>
              <a:t>Paruošimas</a:t>
            </a:r>
            <a:r>
              <a:rPr lang="lt-LT" dirty="0">
                <a:solidFill>
                  <a:srgbClr val="4F81BD"/>
                </a:solidFill>
                <a:latin typeface="Corbel" panose="020B0503020204020204" pitchFamily="34" charset="0"/>
              </a:rPr>
              <a:t>: Vamzdžiai turi būti pjaustomi specialiu pjaustytuvu (niekada – pjūklu) ir kruopščiai apšlifuoti, kad išvengti srauto turbulencijos.</a:t>
            </a:r>
          </a:p>
          <a:p>
            <a:pPr lvl="0"/>
            <a:r>
              <a:rPr lang="lt-LT" u="sng" dirty="0">
                <a:solidFill>
                  <a:srgbClr val="4F81BD"/>
                </a:solidFill>
                <a:latin typeface="Corbel" panose="020B0503020204020204" pitchFamily="34" charset="0"/>
              </a:rPr>
              <a:t>Švarumas</a:t>
            </a:r>
            <a:r>
              <a:rPr lang="lt-LT" dirty="0">
                <a:solidFill>
                  <a:srgbClr val="4F81BD"/>
                </a:solidFill>
                <a:latin typeface="Corbel" panose="020B0503020204020204" pitchFamily="34" charset="0"/>
              </a:rPr>
              <a:t>: Sandėliuoti su galų dangteliais; vidinis užteršimas drėgme ar kietomis dalelėmis gali sukelti ankstyvą gedimą.</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293482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4C26C-CFD9-B730-67DA-E4E61A4F5C5D}"/>
              </a:ext>
            </a:extLst>
          </p:cNvPr>
          <p:cNvSpPr>
            <a:spLocks noGrp="1"/>
          </p:cNvSpPr>
          <p:nvPr>
            <p:ph type="title"/>
          </p:nvPr>
        </p:nvSpPr>
        <p:spPr/>
        <p:txBody>
          <a:bodyPr/>
          <a:lstStyle/>
          <a:p>
            <a:r>
              <a:rPr lang="en-US">
                <a:solidFill>
                  <a:srgbClr val="365F91"/>
                </a:solidFill>
                <a:latin typeface="Corbel" panose="020B0503020204020204" pitchFamily="34" charset="0"/>
              </a:rPr>
              <a:t>25.2 Izoliacijos ir dydžio skaičiavimai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3A02FE4B-113D-30FE-01BC-E695AEB92878}"/>
              </a:ext>
            </a:extLst>
          </p:cNvPr>
          <p:cNvSpPr>
            <a:spLocks noGrp="1"/>
          </p:cNvSpPr>
          <p:nvPr>
            <p:ph type="body" idx="1"/>
          </p:nvPr>
        </p:nvSpPr>
        <p:spPr/>
        <p:txBody>
          <a:bodyPr/>
          <a:lstStyle/>
          <a:p>
            <a:pPr marR="0" lvl="0" rtl="0"/>
            <a:r>
              <a:rPr lang="lt-LT" b="0" i="0" u="sng" strike="noStrike" baseline="0" dirty="0">
                <a:solidFill>
                  <a:srgbClr val="4F81BD"/>
                </a:solidFill>
                <a:latin typeface="Corbel" panose="020B0503020204020204" pitchFamily="34" charset="0"/>
              </a:rPr>
              <a:t>Vamzdžių matmenų parinkimas </a:t>
            </a:r>
            <a:r>
              <a:rPr lang="lt-LT" b="0" i="0" u="none" strike="noStrike" baseline="0" dirty="0">
                <a:solidFill>
                  <a:srgbClr val="4F81BD"/>
                </a:solidFill>
                <a:latin typeface="Corbel" panose="020B0503020204020204" pitchFamily="34" charset="0"/>
              </a:rPr>
              <a:t>(EN 378): Minimalus sienelės storis turi atlaikyti didžiausią leistiną eksploatacinį slėgį (apskaičiuojamas pagal formulę).</a:t>
            </a:r>
          </a:p>
          <a:p>
            <a:pPr marR="0" lvl="0" rtl="0"/>
            <a:r>
              <a:rPr lang="lt-LT" b="0" i="0" u="sng" strike="noStrike" baseline="0" dirty="0">
                <a:solidFill>
                  <a:srgbClr val="4F81BD"/>
                </a:solidFill>
                <a:latin typeface="Corbel" panose="020B0503020204020204" pitchFamily="34" charset="0"/>
              </a:rPr>
              <a:t>Izoliacijos tipas</a:t>
            </a:r>
            <a:r>
              <a:rPr lang="lt-LT" b="0" i="0" u="none" strike="noStrike" baseline="0" dirty="0">
                <a:solidFill>
                  <a:srgbClr val="4F81BD"/>
                </a:solidFill>
                <a:latin typeface="Corbel" panose="020B0503020204020204" pitchFamily="34" charset="0"/>
              </a:rPr>
              <a:t>: Elastomerinė putų medžiaga (nitrilo guma) - storis nuo 13 mm iki 32 mm, priklausomai nuo vamzdžio diametro.</a:t>
            </a:r>
          </a:p>
          <a:p>
            <a:pPr marR="0" lvl="0" rtl="0"/>
            <a:r>
              <a:rPr lang="lt-LT" b="0" i="0" u="sng" strike="noStrike" baseline="0" dirty="0">
                <a:solidFill>
                  <a:srgbClr val="4F81BD"/>
                </a:solidFill>
                <a:latin typeface="Corbel" panose="020B0503020204020204" pitchFamily="34" charset="0"/>
              </a:rPr>
              <a:t>Aplinkos veiksniai</a:t>
            </a:r>
            <a:r>
              <a:rPr lang="lt-LT" b="0" i="0" u="none" strike="noStrike" baseline="0" dirty="0">
                <a:solidFill>
                  <a:srgbClr val="4F81BD"/>
                </a:solidFill>
                <a:latin typeface="Corbel" panose="020B0503020204020204" pitchFamily="34" charset="0"/>
              </a:rPr>
              <a:t>: Izoliacija sumažina energijos nuostolius ir riboja kondensaciją; vamzdžio storis turi užtikrinti, kad paviršiaus temperatūra būtų aukštesnė nei rasos taškas.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1790696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B03A6-1BF3-2EC6-6DFC-D559D135A733}"/>
              </a:ext>
            </a:extLst>
          </p:cNvPr>
          <p:cNvSpPr>
            <a:spLocks noGrp="1"/>
          </p:cNvSpPr>
          <p:nvPr>
            <p:ph type="title"/>
          </p:nvPr>
        </p:nvSpPr>
        <p:spPr/>
        <p:txBody>
          <a:bodyPr/>
          <a:lstStyle/>
          <a:p>
            <a:r>
              <a:rPr lang="pt-BR" dirty="0">
                <a:solidFill>
                  <a:srgbClr val="365F91"/>
                </a:solidFill>
                <a:latin typeface="Corbel" panose="020B0503020204020204" pitchFamily="34" charset="0"/>
              </a:rPr>
              <a:t>25.3 Montavimas ir alyvos </a:t>
            </a:r>
            <a:r>
              <a:rPr lang="lt-LT" dirty="0">
                <a:solidFill>
                  <a:srgbClr val="365F91"/>
                </a:solidFill>
                <a:latin typeface="Corbel" panose="020B0503020204020204" pitchFamily="34" charset="0"/>
              </a:rPr>
              <a:t>kontrolė</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FE9B609F-720C-91CA-5D46-08B00B9A55E8}"/>
              </a:ext>
            </a:extLst>
          </p:cNvPr>
          <p:cNvSpPr>
            <a:spLocks noGrp="1"/>
          </p:cNvSpPr>
          <p:nvPr>
            <p:ph type="body" idx="1"/>
          </p:nvPr>
        </p:nvSpPr>
        <p:spPr>
          <a:xfrm>
            <a:off x="1143000" y="1668780"/>
            <a:ext cx="9872868" cy="4427223"/>
          </a:xfrm>
        </p:spPr>
        <p:txBody>
          <a:bodyPr/>
          <a:lstStyle/>
          <a:p>
            <a:pPr lvl="0"/>
            <a:r>
              <a:rPr lang="lt-LT" u="sng" dirty="0">
                <a:solidFill>
                  <a:srgbClr val="4F81BD"/>
                </a:solidFill>
                <a:latin typeface="Corbel" panose="020B0503020204020204" pitchFamily="34" charset="0"/>
              </a:rPr>
              <a:t>Vamzdžių išdėstymas</a:t>
            </a:r>
            <a:r>
              <a:rPr lang="lt-LT" dirty="0">
                <a:solidFill>
                  <a:srgbClr val="4F81BD"/>
                </a:solidFill>
                <a:latin typeface="Corbel" panose="020B0503020204020204" pitchFamily="34" charset="0"/>
              </a:rPr>
              <a:t>: Siurbimo linijos nuolydis turi būti apie 1–2 % link kompresoriaus, kad būtų palengvintas alyvos grįžimas atgal.</a:t>
            </a:r>
          </a:p>
          <a:p>
            <a:pPr lvl="0"/>
            <a:r>
              <a:rPr lang="lt-LT" u="sng" dirty="0">
                <a:solidFill>
                  <a:srgbClr val="4F81BD"/>
                </a:solidFill>
                <a:latin typeface="Corbel" panose="020B0503020204020204" pitchFamily="34" charset="0"/>
              </a:rPr>
              <a:t>Alyvos gaudyklės</a:t>
            </a:r>
            <a:r>
              <a:rPr lang="lt-LT" dirty="0">
                <a:solidFill>
                  <a:srgbClr val="4F81BD"/>
                </a:solidFill>
                <a:latin typeface="Corbel" panose="020B0503020204020204" pitchFamily="34" charset="0"/>
              </a:rPr>
              <a:t>: Privalomos siurbimo kontūre kiekvienam 4–6 m vertikaliam pakėlimui.</a:t>
            </a:r>
          </a:p>
          <a:p>
            <a:pPr lvl="0"/>
            <a:r>
              <a:rPr lang="lt-LT" u="sng" dirty="0">
                <a:solidFill>
                  <a:srgbClr val="4F81BD"/>
                </a:solidFill>
                <a:latin typeface="Corbel" panose="020B0503020204020204" pitchFamily="34" charset="0"/>
              </a:rPr>
              <a:t>Išsiplėtimas</a:t>
            </a:r>
            <a:r>
              <a:rPr lang="lt-LT" dirty="0">
                <a:solidFill>
                  <a:srgbClr val="4F81BD"/>
                </a:solidFill>
                <a:latin typeface="Corbel" panose="020B0503020204020204" pitchFamily="34" charset="0"/>
              </a:rPr>
              <a:t>: Atramos turi turėti guminius įdėklus, leidžiančius vamzdžiams išsiplėsti ir susitraukti dėl temperatūros pokyčių ilguose ruožuose.</a:t>
            </a:r>
            <a:endParaRPr lang="en-US" b="0" i="0" u="none" strike="noStrike" baseline="0" dirty="0">
              <a:solidFill>
                <a:srgbClr val="4F81BD"/>
              </a:solidFill>
              <a:latin typeface="Corbel" panose="020B0503020204020204" pitchFamily="34" charset="0"/>
            </a:endParaRPr>
          </a:p>
        </p:txBody>
      </p:sp>
      <p:pic>
        <p:nvPicPr>
          <p:cNvPr id="4" name="Imagen 3">
            <a:extLst>
              <a:ext uri="{FF2B5EF4-FFF2-40B4-BE49-F238E27FC236}">
                <a16:creationId xmlns:a16="http://schemas.microsoft.com/office/drawing/2014/main" id="{0146B359-49D5-3D3D-3D38-75B7D388795F}"/>
              </a:ext>
            </a:extLst>
          </p:cNvPr>
          <p:cNvPicPr>
            <a:picLocks noChangeAspect="1"/>
          </p:cNvPicPr>
          <p:nvPr/>
        </p:nvPicPr>
        <p:blipFill>
          <a:blip r:embed="rId2"/>
          <a:stretch>
            <a:fillRect/>
          </a:stretch>
        </p:blipFill>
        <p:spPr>
          <a:xfrm>
            <a:off x="4033197" y="3994506"/>
            <a:ext cx="4125606" cy="2540220"/>
          </a:xfrm>
          <a:prstGeom prst="rect">
            <a:avLst/>
          </a:prstGeom>
        </p:spPr>
      </p:pic>
    </p:spTree>
    <p:extLst>
      <p:ext uri="{BB962C8B-B14F-4D97-AF65-F5344CB8AC3E}">
        <p14:creationId xmlns:p14="http://schemas.microsoft.com/office/powerpoint/2010/main" val="681221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53D64-74D5-585A-9E0B-5650F4650A0F}"/>
              </a:ext>
            </a:extLst>
          </p:cNvPr>
          <p:cNvSpPr>
            <a:spLocks noGrp="1"/>
          </p:cNvSpPr>
          <p:nvPr>
            <p:ph type="title"/>
          </p:nvPr>
        </p:nvSpPr>
        <p:spPr>
          <a:xfrm>
            <a:off x="297180" y="609603"/>
            <a:ext cx="11490960" cy="1356356"/>
          </a:xfrm>
        </p:spPr>
        <p:txBody>
          <a:bodyPr/>
          <a:lstStyle/>
          <a:p>
            <a:r>
              <a:rPr lang="pt-BR" dirty="0">
                <a:solidFill>
                  <a:srgbClr val="365F91"/>
                </a:solidFill>
                <a:latin typeface="Corbel" panose="020B0503020204020204" pitchFamily="34" charset="0"/>
              </a:rPr>
              <a:t>25.4 Litavimas, deginimas ir nuotėkio bandymas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4ECDF19C-7017-1BA9-7335-C9526A6A6537}"/>
              </a:ext>
            </a:extLst>
          </p:cNvPr>
          <p:cNvSpPr>
            <a:spLocks noGrp="1"/>
          </p:cNvSpPr>
          <p:nvPr>
            <p:ph type="body" idx="1"/>
          </p:nvPr>
        </p:nvSpPr>
        <p:spPr>
          <a:xfrm>
            <a:off x="1143000" y="1851660"/>
            <a:ext cx="9872868" cy="4244343"/>
          </a:xfrm>
        </p:spPr>
        <p:txBody>
          <a:bodyPr/>
          <a:lstStyle/>
          <a:p>
            <a:pPr lvl="0"/>
            <a:r>
              <a:rPr lang="lt-LT" u="sng" dirty="0">
                <a:solidFill>
                  <a:srgbClr val="4F81BD"/>
                </a:solidFill>
                <a:latin typeface="Corbel" panose="020B0503020204020204" pitchFamily="34" charset="0"/>
              </a:rPr>
              <a:t>Litavimas</a:t>
            </a:r>
            <a:r>
              <a:rPr lang="lt-LT" dirty="0">
                <a:solidFill>
                  <a:srgbClr val="4F81BD"/>
                </a:solidFill>
                <a:latin typeface="Corbel" panose="020B0503020204020204" pitchFamily="34" charset="0"/>
              </a:rPr>
              <a:t> (Brazing): Kaitinti virš 450 °C naudojant sidabrinius lydmetalio strypus; privalomas sausas valymas azotu, kad būtų išvengta vidinės oksidacijos.</a:t>
            </a:r>
          </a:p>
          <a:p>
            <a:pPr lvl="0"/>
            <a:r>
              <a:rPr lang="lt-LT" u="sng" dirty="0">
                <a:solidFill>
                  <a:srgbClr val="4F81BD"/>
                </a:solidFill>
                <a:latin typeface="Corbel" panose="020B0503020204020204" pitchFamily="34" charset="0"/>
              </a:rPr>
              <a:t>Plėtimas</a:t>
            </a:r>
            <a:r>
              <a:rPr lang="lt-LT" dirty="0">
                <a:solidFill>
                  <a:srgbClr val="4F81BD"/>
                </a:solidFill>
                <a:latin typeface="Corbel" panose="020B0503020204020204" pitchFamily="34" charset="0"/>
              </a:rPr>
              <a:t>: Naudoti aukštos kokybės ekscentrinius įrankius, kad susidarytų 45° kūginė forma mechaniniam vamzdžių sandarinimui.</a:t>
            </a:r>
          </a:p>
          <a:p>
            <a:pPr lvl="0"/>
            <a:r>
              <a:rPr lang="lt-LT" u="sng" dirty="0">
                <a:solidFill>
                  <a:srgbClr val="4F81BD"/>
                </a:solidFill>
                <a:latin typeface="Corbel" panose="020B0503020204020204" pitchFamily="34" charset="0"/>
              </a:rPr>
              <a:t>Azoto slėgio bandymas</a:t>
            </a:r>
            <a:r>
              <a:rPr lang="lt-LT" dirty="0">
                <a:solidFill>
                  <a:srgbClr val="4F81BD"/>
                </a:solidFill>
                <a:latin typeface="Corbel" panose="020B0503020204020204" pitchFamily="34" charset="0"/>
              </a:rPr>
              <a:t>: 24 valandas palaikykite slėgį, kuris turi būti 1,1–1,3 karto didesnis už max darbinį slėgį (pvz., 46–55 bar, jei naudojamas R410A).</a:t>
            </a:r>
            <a:endParaRPr lang="en-US" b="0" i="0" u="none" strike="noStrike" baseline="0" dirty="0">
              <a:solidFill>
                <a:srgbClr val="4F81BD"/>
              </a:solidFill>
              <a:latin typeface="Corbel" panose="020B0503020204020204" pitchFamily="34" charset="0"/>
            </a:endParaRPr>
          </a:p>
        </p:txBody>
      </p:sp>
      <p:pic>
        <p:nvPicPr>
          <p:cNvPr id="7" name="Imagen 6">
            <a:extLst>
              <a:ext uri="{FF2B5EF4-FFF2-40B4-BE49-F238E27FC236}">
                <a16:creationId xmlns:a16="http://schemas.microsoft.com/office/drawing/2014/main" id="{C97DEFEA-84BF-1296-8420-E85CCA4D0620}"/>
              </a:ext>
            </a:extLst>
          </p:cNvPr>
          <p:cNvPicPr>
            <a:picLocks noChangeAspect="1"/>
          </p:cNvPicPr>
          <p:nvPr/>
        </p:nvPicPr>
        <p:blipFill>
          <a:blip r:embed="rId2"/>
          <a:stretch>
            <a:fillRect/>
          </a:stretch>
        </p:blipFill>
        <p:spPr>
          <a:xfrm>
            <a:off x="2963111" y="4367762"/>
            <a:ext cx="6232645" cy="2034429"/>
          </a:xfrm>
          <a:prstGeom prst="rect">
            <a:avLst/>
          </a:prstGeom>
        </p:spPr>
      </p:pic>
    </p:spTree>
    <p:extLst>
      <p:ext uri="{BB962C8B-B14F-4D97-AF65-F5344CB8AC3E}">
        <p14:creationId xmlns:p14="http://schemas.microsoft.com/office/powerpoint/2010/main" val="1830235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26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a:t>Hidraulinės jungtys</a:t>
            </a:r>
            <a:endParaRPr lang="en-US" noProof="0" dirty="0"/>
          </a:p>
        </p:txBody>
      </p:sp>
    </p:spTree>
    <p:extLst>
      <p:ext uri="{BB962C8B-B14F-4D97-AF65-F5344CB8AC3E}">
        <p14:creationId xmlns:p14="http://schemas.microsoft.com/office/powerpoint/2010/main" val="2792664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8A5C0D-D9D0-5866-AADC-F1297947BFF3}"/>
              </a:ext>
            </a:extLst>
          </p:cNvPr>
          <p:cNvSpPr>
            <a:spLocks noGrp="1"/>
          </p:cNvSpPr>
          <p:nvPr>
            <p:ph type="title"/>
          </p:nvPr>
        </p:nvSpPr>
        <p:spPr/>
        <p:txBody>
          <a:bodyPr/>
          <a:lstStyle/>
          <a:p>
            <a:r>
              <a:rPr lang="lt-LT" dirty="0">
                <a:solidFill>
                  <a:srgbClr val="365F91"/>
                </a:solidFill>
                <a:latin typeface="Corbel" panose="020B0503020204020204" pitchFamily="34" charset="0"/>
              </a:rPr>
              <a:t>26.1 Šildymo ir karšto vandens kontūrų tarpusavio integravimas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767562CE-2C6E-5642-DF1A-BA86A08B41E6}"/>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Skleidėjo (emitter) tipai: </a:t>
            </a:r>
            <a:r>
              <a:rPr lang="lt-LT" dirty="0">
                <a:solidFill>
                  <a:srgbClr val="4F81BD"/>
                </a:solidFill>
                <a:latin typeface="Corbel" panose="020B0503020204020204" pitchFamily="34" charset="0"/>
              </a:rPr>
              <a:t>Radiatorius (paprastai 45–55 °C) reikia kruopščiai subalansuoti tarpusavyje; dėl žemos temperatūros (30-45 °C) grindinis šildymas (UFH) yra geriausias variantas 
</a:t>
            </a:r>
            <a:r>
              <a:rPr lang="lt-LT" u="sng" dirty="0">
                <a:solidFill>
                  <a:srgbClr val="4F81BD"/>
                </a:solidFill>
                <a:latin typeface="Corbel" panose="020B0503020204020204" pitchFamily="34" charset="0"/>
              </a:rPr>
              <a:t>Hidraulinis atskyrimas</a:t>
            </a:r>
            <a:r>
              <a:rPr lang="lt-LT" dirty="0">
                <a:solidFill>
                  <a:srgbClr val="4F81BD"/>
                </a:solidFill>
                <a:latin typeface="Corbel" panose="020B0503020204020204" pitchFamily="34" charset="0"/>
              </a:rPr>
              <a:t>: naudokite akumuliacinį rezervuarą arba mažų nuostolių kolektorių, kad atjungtumėte pirminį (šaltinio) ir antrinį (paskirstymo) kontūrus
</a:t>
            </a:r>
            <a:r>
              <a:rPr lang="lt-LT" u="sng" dirty="0">
                <a:solidFill>
                  <a:srgbClr val="4F81BD"/>
                </a:solidFill>
                <a:latin typeface="Corbel" panose="020B0503020204020204" pitchFamily="34" charset="0"/>
              </a:rPr>
              <a:t>Akumuliacinio rezervuaro dydis</a:t>
            </a:r>
            <a:r>
              <a:rPr lang="lt-LT" dirty="0">
                <a:solidFill>
                  <a:srgbClr val="4F81BD"/>
                </a:solidFill>
                <a:latin typeface="Corbel" panose="020B0503020204020204" pitchFamily="34" charset="0"/>
              </a:rPr>
              <a:t>: rekomenduojama 15-25 litrai / kW, kad išvengti  kompresoriaus darbo trumpais ciklais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511662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8A5C0D-D9D0-5866-AADC-F1297947BFF3}"/>
              </a:ext>
            </a:extLst>
          </p:cNvPr>
          <p:cNvSpPr>
            <a:spLocks noGrp="1"/>
          </p:cNvSpPr>
          <p:nvPr>
            <p:ph type="title"/>
          </p:nvPr>
        </p:nvSpPr>
        <p:spPr>
          <a:xfrm>
            <a:off x="457200" y="609603"/>
            <a:ext cx="11163300" cy="1356356"/>
          </a:xfrm>
        </p:spPr>
        <p:txBody>
          <a:bodyPr/>
          <a:lstStyle/>
          <a:p>
            <a:r>
              <a:rPr lang="lt-LT" dirty="0">
                <a:solidFill>
                  <a:srgbClr val="365F91"/>
                </a:solidFill>
                <a:latin typeface="Corbel" panose="020B0503020204020204" pitchFamily="34" charset="0"/>
              </a:rPr>
              <a:t>26.1 Šildymo ir karšto vandens kontūrų tarpusavio integravimas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767562CE-2C6E-5642-DF1A-BA86A08B41E6}"/>
              </a:ext>
            </a:extLst>
          </p:cNvPr>
          <p:cNvSpPr>
            <a:spLocks noGrp="1"/>
          </p:cNvSpPr>
          <p:nvPr>
            <p:ph type="body" idx="1"/>
          </p:nvPr>
        </p:nvSpPr>
        <p:spPr/>
        <p:txBody>
          <a:bodyPr/>
          <a:lstStyle/>
          <a:p>
            <a:pPr marR="0" lvl="0" rtl="0"/>
            <a:r>
              <a:rPr lang="en-US" b="0" i="0" u="none" strike="noStrike" baseline="0">
                <a:solidFill>
                  <a:srgbClr val="4F81BD"/>
                </a:solidFill>
                <a:latin typeface="Corbel" panose="020B0503020204020204" pitchFamily="34" charset="0"/>
              </a:rPr>
              <a:t>Emitter Types: Radiators (typically 45-55 °C) need careful balancing; Underfloor Heating (UFH) is highly compatible due to low temperatures (30-45 °C).</a:t>
            </a:r>
          </a:p>
          <a:p>
            <a:pPr marR="0" lvl="0" rtl="0"/>
            <a:r>
              <a:rPr lang="en-US" b="0" i="0" u="none" strike="noStrike" baseline="0">
                <a:solidFill>
                  <a:srgbClr val="4F81BD"/>
                </a:solidFill>
                <a:latin typeface="Corbel" panose="020B0503020204020204" pitchFamily="34" charset="0"/>
              </a:rPr>
              <a:t>Hydraulic Separation: Use a buffer tank or low-loss header to decouple primary (source) and secondary (distribution) circuits.</a:t>
            </a:r>
          </a:p>
          <a:p>
            <a:pPr marR="0" lvl="0" rtl="0"/>
            <a:r>
              <a:rPr lang="en-US" b="0" i="0" u="none" strike="noStrike" baseline="0">
                <a:solidFill>
                  <a:srgbClr val="4F81BD"/>
                </a:solidFill>
                <a:latin typeface="Corbel" panose="020B0503020204020204" pitchFamily="34" charset="0"/>
              </a:rPr>
              <a:t>Buffer Tank Sizing: Recommended 15-25 liters per kW to prevent compressor short-cycling.</a:t>
            </a:r>
          </a:p>
        </p:txBody>
      </p:sp>
      <p:pic>
        <p:nvPicPr>
          <p:cNvPr id="5" name="Imagen 4">
            <a:extLst>
              <a:ext uri="{FF2B5EF4-FFF2-40B4-BE49-F238E27FC236}">
                <a16:creationId xmlns:a16="http://schemas.microsoft.com/office/drawing/2014/main" id="{A237CB6D-E14F-D4B2-DD71-64C89DD8D58C}"/>
              </a:ext>
            </a:extLst>
          </p:cNvPr>
          <p:cNvPicPr>
            <a:picLocks noChangeAspect="1"/>
          </p:cNvPicPr>
          <p:nvPr/>
        </p:nvPicPr>
        <p:blipFill>
          <a:blip r:embed="rId2"/>
          <a:stretch>
            <a:fillRect/>
          </a:stretch>
        </p:blipFill>
        <p:spPr>
          <a:xfrm>
            <a:off x="1176132" y="1836420"/>
            <a:ext cx="10128885" cy="3956310"/>
          </a:xfrm>
          <a:prstGeom prst="rect">
            <a:avLst/>
          </a:prstGeom>
        </p:spPr>
      </p:pic>
    </p:spTree>
    <p:extLst>
      <p:ext uri="{BB962C8B-B14F-4D97-AF65-F5344CB8AC3E}">
        <p14:creationId xmlns:p14="http://schemas.microsoft.com/office/powerpoint/2010/main" val="89879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5C773-839F-0111-AF7F-7712E69FDD40}"/>
              </a:ext>
            </a:extLst>
          </p:cNvPr>
          <p:cNvSpPr>
            <a:spLocks noGrp="1"/>
          </p:cNvSpPr>
          <p:nvPr>
            <p:ph type="title"/>
          </p:nvPr>
        </p:nvSpPr>
        <p:spPr/>
        <p:txBody>
          <a:bodyPr/>
          <a:lstStyle/>
          <a:p>
            <a:r>
              <a:rPr lang="pt-BR" dirty="0">
                <a:solidFill>
                  <a:srgbClr val="365F91"/>
                </a:solidFill>
                <a:latin typeface="Corbel" panose="020B0503020204020204" pitchFamily="34" charset="0"/>
              </a:rPr>
              <a:t>26.2 Medžiagos ir </a:t>
            </a:r>
            <a:r>
              <a:rPr lang="lt-LT" dirty="0">
                <a:solidFill>
                  <a:srgbClr val="365F91"/>
                </a:solidFill>
                <a:latin typeface="Corbel" panose="020B0503020204020204" pitchFamily="34" charset="0"/>
              </a:rPr>
              <a:t>su</a:t>
            </a:r>
            <a:r>
              <a:rPr lang="pt-BR" dirty="0">
                <a:solidFill>
                  <a:srgbClr val="365F91"/>
                </a:solidFill>
                <a:latin typeface="Corbel" panose="020B0503020204020204" pitchFamily="34" charset="0"/>
              </a:rPr>
              <a:t>jungimo būdai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E4CCC9F5-2621-971D-98FE-02DA6F291F4C}"/>
              </a:ext>
            </a:extLst>
          </p:cNvPr>
          <p:cNvSpPr>
            <a:spLocks noGrp="1"/>
          </p:cNvSpPr>
          <p:nvPr>
            <p:ph type="body" idx="1"/>
          </p:nvPr>
        </p:nvSpPr>
        <p:spPr>
          <a:xfrm>
            <a:off x="1143000" y="2057400"/>
            <a:ext cx="8062645" cy="4038603"/>
          </a:xfrm>
        </p:spPr>
        <p:txBody>
          <a:bodyPr/>
          <a:lstStyle/>
          <a:p>
            <a:pPr lvl="0"/>
            <a:r>
              <a:rPr lang="lt-LT" u="sng" dirty="0">
                <a:solidFill>
                  <a:srgbClr val="4F81BD"/>
                </a:solidFill>
                <a:latin typeface="Corbel" panose="020B0503020204020204" pitchFamily="34" charset="0"/>
              </a:rPr>
              <a:t>Vario vamzdžiai</a:t>
            </a:r>
            <a:r>
              <a:rPr lang="lt-LT" dirty="0">
                <a:solidFill>
                  <a:srgbClr val="4F81BD"/>
                </a:solidFill>
                <a:latin typeface="Corbel" panose="020B0503020204020204" pitchFamily="34" charset="0"/>
              </a:rPr>
              <a:t>: Geriausi esant aukštam šilumos laidumui ir mechaniniam patvarumui aukštose temperatūrose.</a:t>
            </a:r>
          </a:p>
          <a:p>
            <a:pPr lvl="0"/>
            <a:r>
              <a:rPr lang="lt-LT" dirty="0">
                <a:solidFill>
                  <a:srgbClr val="4F81BD"/>
                </a:solidFill>
                <a:latin typeface="Corbel" panose="020B0503020204020204" pitchFamily="34" charset="0"/>
              </a:rPr>
              <a:t>Daugiasluoksniai vamzdžiai (PEX-AL-PEX): Lankstūs ir atsparūs korozijai; idealiai tinka patalpose viduje ir grindiniam šildymui (UFH).</a:t>
            </a:r>
          </a:p>
          <a:p>
            <a:pPr lvl="0"/>
            <a:r>
              <a:rPr lang="lt-LT" dirty="0">
                <a:solidFill>
                  <a:srgbClr val="4F81BD"/>
                </a:solidFill>
                <a:latin typeface="Corbel" panose="020B0503020204020204" pitchFamily="34" charset="0"/>
              </a:rPr>
              <a:t>PPR vamzdžiai: Lengvi, higieniški ir sujungiami paprastai kaitinant  – nėra š/n nuotėkio rizikos, tačiau didelis šiluminis plėtimasis </a:t>
            </a:r>
            <a:r>
              <a:rPr lang="en-GB" sz="3000" dirty="0">
                <a:solidFill>
                  <a:srgbClr val="FF0000"/>
                </a:solidFill>
                <a:latin typeface="Corbel" panose="020B0503020204020204" pitchFamily="34" charset="0"/>
              </a:rPr>
              <a:t>!</a:t>
            </a:r>
            <a:r>
              <a:rPr lang="lt-LT" dirty="0">
                <a:solidFill>
                  <a:srgbClr val="4F81BD"/>
                </a:solidFill>
                <a:latin typeface="Corbel" panose="020B0503020204020204" pitchFamily="34" charset="0"/>
              </a:rPr>
              <a:t>.</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104EC7A6-F5CB-C2DC-F41F-4BFF5752B48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5148" t="25518" r="14465" b="24859"/>
          <a:stretch/>
        </p:blipFill>
        <p:spPr bwMode="auto">
          <a:xfrm flipH="1">
            <a:off x="9546352" y="1937156"/>
            <a:ext cx="1686069" cy="1188000"/>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BC695F5C-6BEC-07DC-B542-3C30BAEF5354}"/>
              </a:ext>
            </a:extLst>
          </p:cNvPr>
          <p:cNvPicPr>
            <a:picLocks noChangeAspect="1"/>
          </p:cNvPicPr>
          <p:nvPr/>
        </p:nvPicPr>
        <p:blipFill>
          <a:blip r:embed="rId4"/>
          <a:stretch>
            <a:fillRect/>
          </a:stretch>
        </p:blipFill>
        <p:spPr>
          <a:xfrm>
            <a:off x="9446758" y="3271407"/>
            <a:ext cx="1785663" cy="1188000"/>
          </a:xfrm>
          <a:prstGeom prst="rect">
            <a:avLst/>
          </a:prstGeom>
        </p:spPr>
      </p:pic>
      <p:pic>
        <p:nvPicPr>
          <p:cNvPr id="7" name="Imagen 6">
            <a:extLst>
              <a:ext uri="{FF2B5EF4-FFF2-40B4-BE49-F238E27FC236}">
                <a16:creationId xmlns:a16="http://schemas.microsoft.com/office/drawing/2014/main" id="{428B36A5-BF3A-E88E-A154-46300A5D1977}"/>
              </a:ext>
            </a:extLst>
          </p:cNvPr>
          <p:cNvPicPr>
            <a:picLocks noChangeAspect="1"/>
          </p:cNvPicPr>
          <p:nvPr/>
        </p:nvPicPr>
        <p:blipFill>
          <a:blip r:embed="rId5"/>
          <a:stretch>
            <a:fillRect/>
          </a:stretch>
        </p:blipFill>
        <p:spPr>
          <a:xfrm>
            <a:off x="9546352" y="4605658"/>
            <a:ext cx="1586343" cy="1188000"/>
          </a:xfrm>
          <a:prstGeom prst="rect">
            <a:avLst/>
          </a:prstGeom>
        </p:spPr>
      </p:pic>
    </p:spTree>
    <p:extLst>
      <p:ext uri="{BB962C8B-B14F-4D97-AF65-F5344CB8AC3E}">
        <p14:creationId xmlns:p14="http://schemas.microsoft.com/office/powerpoint/2010/main" val="1343465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3640D9-452F-A331-190C-4982FEEA34ED}"/>
              </a:ext>
            </a:extLst>
          </p:cNvPr>
          <p:cNvSpPr>
            <a:spLocks noGrp="1"/>
          </p:cNvSpPr>
          <p:nvPr>
            <p:ph type="title"/>
          </p:nvPr>
        </p:nvSpPr>
        <p:spPr/>
        <p:txBody>
          <a:bodyPr/>
          <a:lstStyle/>
          <a:p>
            <a:r>
              <a:rPr lang="lt-LT" dirty="0">
                <a:solidFill>
                  <a:srgbClr val="365F91"/>
                </a:solidFill>
                <a:latin typeface="Corbel" panose="020B0503020204020204" pitchFamily="34" charset="0"/>
              </a:rPr>
              <a:t>26.3 Siurbliai, vožtuvai ir plėtimo</a:t>
            </a:r>
            <a:r>
              <a:rPr lang="en-GB" dirty="0" err="1">
                <a:solidFill>
                  <a:srgbClr val="365F91"/>
                </a:solidFill>
                <a:latin typeface="Corbel" panose="020B0503020204020204" pitchFamily="34" charset="0"/>
              </a:rPr>
              <a:t>si</a:t>
            </a:r>
            <a:r>
              <a:rPr lang="lt-LT" dirty="0">
                <a:solidFill>
                  <a:srgbClr val="365F91"/>
                </a:solidFill>
                <a:latin typeface="Corbel" panose="020B0503020204020204" pitchFamily="34" charset="0"/>
              </a:rPr>
              <a:t> indai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6943315E-91CC-0EDF-B701-EEAEEB8B7377}"/>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Kintamo greičio siurbliai </a:t>
            </a:r>
            <a:r>
              <a:rPr lang="lt-LT" dirty="0">
                <a:solidFill>
                  <a:srgbClr val="4F81BD"/>
                </a:solidFill>
                <a:latin typeface="Corbel" panose="020B0503020204020204" pitchFamily="34" charset="0"/>
              </a:rPr>
              <a:t>(ECM): Rinkoje</a:t>
            </a:r>
            <a:r>
              <a:rPr lang="en-GB" dirty="0">
                <a:solidFill>
                  <a:srgbClr val="4F81BD"/>
                </a:solidFill>
                <a:latin typeface="Corbel" panose="020B0503020204020204" pitchFamily="34" charset="0"/>
              </a:rPr>
              <a:t> p</a:t>
            </a:r>
            <a:r>
              <a:rPr lang="lt-LT" dirty="0">
                <a:solidFill>
                  <a:srgbClr val="4F81BD"/>
                </a:solidFill>
                <a:latin typeface="Corbel" panose="020B0503020204020204" pitchFamily="34" charset="0"/>
              </a:rPr>
              <a:t>ageidaujami, nes leidžia prisitaikyti prie atskirų zonų sistemoje pokyčių, leidžia sumažinti elektros suvartojimą.
</a:t>
            </a:r>
            <a:r>
              <a:rPr lang="lt-LT" u="sng" dirty="0">
                <a:solidFill>
                  <a:srgbClr val="4F81BD"/>
                </a:solidFill>
                <a:latin typeface="Corbel" panose="020B0503020204020204" pitchFamily="34" charset="0"/>
              </a:rPr>
              <a:t>Svarbūs  vožtuvai</a:t>
            </a:r>
            <a:r>
              <a:rPr lang="lt-LT" dirty="0">
                <a:solidFill>
                  <a:srgbClr val="4F81BD"/>
                </a:solidFill>
                <a:latin typeface="Corbel" panose="020B0503020204020204" pitchFamily="34" charset="0"/>
              </a:rPr>
              <a:t>:</a:t>
            </a:r>
          </a:p>
          <a:p>
            <a:pPr lvl="1"/>
            <a:r>
              <a:rPr lang="lt-LT" dirty="0">
                <a:solidFill>
                  <a:srgbClr val="4F81BD"/>
                </a:solidFill>
                <a:latin typeface="Corbel" panose="020B0503020204020204" pitchFamily="34" charset="0"/>
              </a:rPr>
              <a:t>Paskirstymo vožtuvai: 3 krypčių motorizuoti vožtuvai, leidžiantys karštą vandenį tiekti arba patalpų šildymui arba karšto vandens (DHW) tiekimui pagal poreikį.</a:t>
            </a:r>
          </a:p>
          <a:p>
            <a:pPr lvl="1"/>
            <a:r>
              <a:rPr lang="lt-LT" dirty="0">
                <a:solidFill>
                  <a:srgbClr val="4F81BD"/>
                </a:solidFill>
                <a:latin typeface="Corbel" panose="020B0503020204020204" pitchFamily="34" charset="0"/>
              </a:rPr>
              <a:t>Atbuliniai vožtuvai: apsaugo nuo atbulinės cirkuliacijos ir termosifono neigiamų efektų.</a:t>
            </a:r>
          </a:p>
          <a:p>
            <a:r>
              <a:rPr lang="lt-LT" u="sng" dirty="0">
                <a:solidFill>
                  <a:srgbClr val="4F81BD"/>
                </a:solidFill>
                <a:latin typeface="Corbel" panose="020B0503020204020204" pitchFamily="34" charset="0"/>
              </a:rPr>
              <a:t>Plėtimosi indai</a:t>
            </a:r>
            <a:r>
              <a:rPr lang="lt-LT" dirty="0">
                <a:solidFill>
                  <a:srgbClr val="4F81BD"/>
                </a:solidFill>
                <a:latin typeface="Corbel" panose="020B0503020204020204" pitchFamily="34" charset="0"/>
              </a:rPr>
              <a:t>: jų dydis parenkamas  pagal visą  sistemos tūrį ir vandens plėtimosi koeficientą (pvz., 1,8 % esant 10→60 °C).</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7319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D02B-8CF1-775A-6E3F-8E773B2E1AF9}"/>
              </a:ext>
            </a:extLst>
          </p:cNvPr>
          <p:cNvSpPr>
            <a:spLocks noGrp="1"/>
          </p:cNvSpPr>
          <p:nvPr>
            <p:ph type="title"/>
          </p:nvPr>
        </p:nvSpPr>
        <p:spPr/>
        <p:txBody>
          <a:bodyPr>
            <a:normAutofit fontScale="90000"/>
          </a:bodyPr>
          <a:lstStyle/>
          <a:p>
            <a:r>
              <a:rPr lang="en-US"/>
              <a:t>4 modulio turinys</a:t>
            </a:r>
            <a:endParaRPr lang="en-US" noProof="0" dirty="0"/>
          </a:p>
        </p:txBody>
      </p:sp>
      <p:sp>
        <p:nvSpPr>
          <p:cNvPr id="3" name="Content Placeholder 2">
            <a:extLst>
              <a:ext uri="{FF2B5EF4-FFF2-40B4-BE49-F238E27FC236}">
                <a16:creationId xmlns:a16="http://schemas.microsoft.com/office/drawing/2014/main" id="{E1634C9F-6738-78E6-91BE-23B15F88BA76}"/>
              </a:ext>
            </a:extLst>
          </p:cNvPr>
          <p:cNvSpPr>
            <a:spLocks noGrp="1"/>
          </p:cNvSpPr>
          <p:nvPr>
            <p:ph sz="quarter" idx="10"/>
          </p:nvPr>
        </p:nvSpPr>
        <p:spPr/>
        <p:txBody>
          <a:bodyPr>
            <a:normAutofit fontScale="85000" lnSpcReduction="10000"/>
          </a:bodyPr>
          <a:lstStyle/>
          <a:p>
            <a:r>
              <a:rPr lang="en-US" dirty="0"/>
              <a:t>22 </a:t>
            </a:r>
            <a:r>
              <a:rPr lang="lt-LT" dirty="0"/>
              <a:t>užsiėmimas</a:t>
            </a:r>
            <a:endParaRPr lang="en-US" noProof="0" dirty="0"/>
          </a:p>
        </p:txBody>
      </p:sp>
      <p:sp>
        <p:nvSpPr>
          <p:cNvPr id="4" name="Content Placeholder 3">
            <a:extLst>
              <a:ext uri="{FF2B5EF4-FFF2-40B4-BE49-F238E27FC236}">
                <a16:creationId xmlns:a16="http://schemas.microsoft.com/office/drawing/2014/main" id="{FB9994A0-61BF-08D4-8454-1AD501D62AD0}"/>
              </a:ext>
            </a:extLst>
          </p:cNvPr>
          <p:cNvSpPr>
            <a:spLocks noGrp="1"/>
          </p:cNvSpPr>
          <p:nvPr>
            <p:ph sz="quarter" idx="11"/>
          </p:nvPr>
        </p:nvSpPr>
        <p:spPr/>
        <p:txBody>
          <a:bodyPr>
            <a:normAutofit fontScale="85000" lnSpcReduction="20000"/>
          </a:bodyPr>
          <a:lstStyle/>
          <a:p>
            <a:pPr marL="0" indent="0"/>
            <a:r>
              <a:rPr lang="pt-BR" dirty="0"/>
              <a:t>Šilumos siurblių tipai pagal montavim</a:t>
            </a:r>
            <a:r>
              <a:rPr lang="lt-LT" dirty="0"/>
              <a:t>o aspektus</a:t>
            </a:r>
            <a:endParaRPr lang="en-US" noProof="0" dirty="0"/>
          </a:p>
        </p:txBody>
      </p:sp>
      <p:sp>
        <p:nvSpPr>
          <p:cNvPr id="5" name="Content Placeholder 4">
            <a:extLst>
              <a:ext uri="{FF2B5EF4-FFF2-40B4-BE49-F238E27FC236}">
                <a16:creationId xmlns:a16="http://schemas.microsoft.com/office/drawing/2014/main" id="{DF3464CB-BC5E-B2FD-04CC-97EBF4C18666}"/>
              </a:ext>
            </a:extLst>
          </p:cNvPr>
          <p:cNvSpPr>
            <a:spLocks noGrp="1"/>
          </p:cNvSpPr>
          <p:nvPr>
            <p:ph sz="quarter" idx="12"/>
          </p:nvPr>
        </p:nvSpPr>
        <p:spPr/>
        <p:txBody>
          <a:bodyPr>
            <a:normAutofit fontScale="85000" lnSpcReduction="10000"/>
          </a:bodyPr>
          <a:lstStyle/>
          <a:p>
            <a:r>
              <a:rPr lang="en-US" dirty="0"/>
              <a:t>23 </a:t>
            </a:r>
            <a:r>
              <a:rPr lang="lt-LT" dirty="0"/>
              <a:t>užsiėmimas</a:t>
            </a:r>
            <a:endParaRPr lang="en-US" noProof="0" dirty="0"/>
          </a:p>
        </p:txBody>
      </p:sp>
      <p:sp>
        <p:nvSpPr>
          <p:cNvPr id="6" name="Content Placeholder 5">
            <a:extLst>
              <a:ext uri="{FF2B5EF4-FFF2-40B4-BE49-F238E27FC236}">
                <a16:creationId xmlns:a16="http://schemas.microsoft.com/office/drawing/2014/main" id="{25DC7E27-C4B9-41FF-DB6B-109208CD2DB0}"/>
              </a:ext>
            </a:extLst>
          </p:cNvPr>
          <p:cNvSpPr>
            <a:spLocks noGrp="1"/>
          </p:cNvSpPr>
          <p:nvPr>
            <p:ph sz="quarter" idx="13"/>
          </p:nvPr>
        </p:nvSpPr>
        <p:spPr/>
        <p:txBody>
          <a:bodyPr>
            <a:normAutofit fontScale="92500" lnSpcReduction="20000"/>
          </a:bodyPr>
          <a:lstStyle/>
          <a:p>
            <a:pPr marL="0" indent="0"/>
            <a:r>
              <a:rPr lang="en-US" sz="2100" dirty="0" err="1"/>
              <a:t>Preliminari</a:t>
            </a:r>
            <a:r>
              <a:rPr lang="en-US" sz="2100" dirty="0"/>
              <a:t> </a:t>
            </a:r>
            <a:r>
              <a:rPr lang="lt-LT" sz="2100" dirty="0"/>
              <a:t>analizė</a:t>
            </a:r>
            <a:r>
              <a:rPr lang="en-US" sz="2100" dirty="0"/>
              <a:t> </a:t>
            </a:r>
            <a:r>
              <a:rPr lang="en-US" sz="2100" dirty="0" err="1"/>
              <a:t>ir</a:t>
            </a:r>
            <a:r>
              <a:rPr lang="en-US" sz="2100" dirty="0"/>
              <a:t> </a:t>
            </a:r>
            <a:r>
              <a:rPr lang="en-US" sz="2100" dirty="0" err="1"/>
              <a:t>montavimo</a:t>
            </a:r>
            <a:r>
              <a:rPr lang="en-US" sz="2100" dirty="0"/>
              <a:t> </a:t>
            </a:r>
            <a:r>
              <a:rPr lang="en-US" sz="2100" dirty="0" err="1"/>
              <a:t>planavimas</a:t>
            </a:r>
            <a:endParaRPr lang="en-US" noProof="0" dirty="0"/>
          </a:p>
        </p:txBody>
      </p:sp>
      <p:sp>
        <p:nvSpPr>
          <p:cNvPr id="7" name="Content Placeholder 6">
            <a:extLst>
              <a:ext uri="{FF2B5EF4-FFF2-40B4-BE49-F238E27FC236}">
                <a16:creationId xmlns:a16="http://schemas.microsoft.com/office/drawing/2014/main" id="{4A2BDADC-EFC9-7316-F141-4771947A5DC7}"/>
              </a:ext>
            </a:extLst>
          </p:cNvPr>
          <p:cNvSpPr>
            <a:spLocks noGrp="1"/>
          </p:cNvSpPr>
          <p:nvPr>
            <p:ph sz="quarter" idx="16"/>
          </p:nvPr>
        </p:nvSpPr>
        <p:spPr/>
        <p:txBody>
          <a:bodyPr>
            <a:normAutofit fontScale="85000" lnSpcReduction="10000"/>
          </a:bodyPr>
          <a:lstStyle/>
          <a:p>
            <a:r>
              <a:rPr lang="en-US" dirty="0"/>
              <a:t>24 </a:t>
            </a:r>
            <a:r>
              <a:rPr lang="lt-LT" dirty="0"/>
              <a:t>užsiėmimas</a:t>
            </a:r>
            <a:endParaRPr lang="en-US" noProof="0" dirty="0"/>
          </a:p>
        </p:txBody>
      </p:sp>
      <p:sp>
        <p:nvSpPr>
          <p:cNvPr id="8" name="Content Placeholder 7">
            <a:extLst>
              <a:ext uri="{FF2B5EF4-FFF2-40B4-BE49-F238E27FC236}">
                <a16:creationId xmlns:a16="http://schemas.microsoft.com/office/drawing/2014/main" id="{20F815EC-C040-4F60-9ADF-5BBD07DD2363}"/>
              </a:ext>
            </a:extLst>
          </p:cNvPr>
          <p:cNvSpPr>
            <a:spLocks noGrp="1"/>
          </p:cNvSpPr>
          <p:nvPr>
            <p:ph sz="quarter" idx="17"/>
          </p:nvPr>
        </p:nvSpPr>
        <p:spPr/>
        <p:txBody>
          <a:bodyPr>
            <a:normAutofit fontScale="92500" lnSpcReduction="20000"/>
          </a:bodyPr>
          <a:lstStyle/>
          <a:p>
            <a:pPr marL="0" indent="0"/>
            <a:r>
              <a:rPr lang="lt-LT" sz="2000"/>
              <a:t>Vidaus ir lauko įrenginių montavimas</a:t>
            </a:r>
            <a:endParaRPr lang="en-US" sz="2000" noProof="0" dirty="0"/>
          </a:p>
        </p:txBody>
      </p:sp>
      <p:sp>
        <p:nvSpPr>
          <p:cNvPr id="9" name="Content Placeholder 8">
            <a:extLst>
              <a:ext uri="{FF2B5EF4-FFF2-40B4-BE49-F238E27FC236}">
                <a16:creationId xmlns:a16="http://schemas.microsoft.com/office/drawing/2014/main" id="{CDA4A58F-ACB0-67BE-1867-6855699453A5}"/>
              </a:ext>
            </a:extLst>
          </p:cNvPr>
          <p:cNvSpPr>
            <a:spLocks noGrp="1"/>
          </p:cNvSpPr>
          <p:nvPr>
            <p:ph sz="quarter" idx="18"/>
          </p:nvPr>
        </p:nvSpPr>
        <p:spPr/>
        <p:txBody>
          <a:bodyPr>
            <a:normAutofit fontScale="85000" lnSpcReduction="10000"/>
          </a:bodyPr>
          <a:lstStyle/>
          <a:p>
            <a:r>
              <a:rPr lang="en-US" dirty="0"/>
              <a:t>25 </a:t>
            </a:r>
            <a:r>
              <a:rPr lang="lt-LT" dirty="0"/>
              <a:t>užsiėmimas</a:t>
            </a:r>
            <a:endParaRPr lang="en-US" noProof="0" dirty="0"/>
          </a:p>
        </p:txBody>
      </p:sp>
      <p:sp>
        <p:nvSpPr>
          <p:cNvPr id="10" name="Content Placeholder 9">
            <a:extLst>
              <a:ext uri="{FF2B5EF4-FFF2-40B4-BE49-F238E27FC236}">
                <a16:creationId xmlns:a16="http://schemas.microsoft.com/office/drawing/2014/main" id="{633EA797-7084-270E-4C08-A774E7DC1908}"/>
              </a:ext>
            </a:extLst>
          </p:cNvPr>
          <p:cNvSpPr>
            <a:spLocks noGrp="1"/>
          </p:cNvSpPr>
          <p:nvPr>
            <p:ph sz="quarter" idx="19"/>
          </p:nvPr>
        </p:nvSpPr>
        <p:spPr/>
        <p:txBody>
          <a:bodyPr>
            <a:normAutofit/>
          </a:bodyPr>
          <a:lstStyle/>
          <a:p>
            <a:pPr marL="0" indent="0">
              <a:lnSpc>
                <a:spcPct val="70000"/>
              </a:lnSpc>
            </a:pPr>
            <a:r>
              <a:rPr lang="lt-LT" sz="1900"/>
              <a:t>Šaltnešio vamzdynų jungtys</a:t>
            </a:r>
            <a:endParaRPr lang="en-US" noProof="0" dirty="0"/>
          </a:p>
        </p:txBody>
      </p:sp>
      <p:sp>
        <p:nvSpPr>
          <p:cNvPr id="11" name="Content Placeholder 10">
            <a:extLst>
              <a:ext uri="{FF2B5EF4-FFF2-40B4-BE49-F238E27FC236}">
                <a16:creationId xmlns:a16="http://schemas.microsoft.com/office/drawing/2014/main" id="{4C90EE43-B01C-F102-8C03-94B249120067}"/>
              </a:ext>
            </a:extLst>
          </p:cNvPr>
          <p:cNvSpPr>
            <a:spLocks noGrp="1"/>
          </p:cNvSpPr>
          <p:nvPr>
            <p:ph sz="quarter" idx="20"/>
          </p:nvPr>
        </p:nvSpPr>
        <p:spPr/>
        <p:txBody>
          <a:bodyPr>
            <a:normAutofit fontScale="85000" lnSpcReduction="10000"/>
          </a:bodyPr>
          <a:lstStyle/>
          <a:p>
            <a:r>
              <a:rPr lang="en-US" dirty="0"/>
              <a:t>26 </a:t>
            </a:r>
            <a:r>
              <a:rPr lang="lt-LT" dirty="0"/>
              <a:t>užsiėmimas</a:t>
            </a:r>
            <a:endParaRPr lang="en-US" noProof="0" dirty="0"/>
          </a:p>
        </p:txBody>
      </p:sp>
      <p:sp>
        <p:nvSpPr>
          <p:cNvPr id="12" name="Content Placeholder 11">
            <a:extLst>
              <a:ext uri="{FF2B5EF4-FFF2-40B4-BE49-F238E27FC236}">
                <a16:creationId xmlns:a16="http://schemas.microsoft.com/office/drawing/2014/main" id="{3E496F00-51E9-D686-F503-46D19A9DC6E1}"/>
              </a:ext>
            </a:extLst>
          </p:cNvPr>
          <p:cNvSpPr>
            <a:spLocks noGrp="1"/>
          </p:cNvSpPr>
          <p:nvPr>
            <p:ph sz="quarter" idx="21"/>
          </p:nvPr>
        </p:nvSpPr>
        <p:spPr/>
        <p:txBody>
          <a:bodyPr>
            <a:normAutofit/>
          </a:bodyPr>
          <a:lstStyle/>
          <a:p>
            <a:pPr marL="0" indent="0"/>
            <a:r>
              <a:rPr lang="lt-LT" sz="1900"/>
              <a:t>Hidraulinės jungtys</a:t>
            </a:r>
            <a:endParaRPr lang="en-US" sz="1900" noProof="0" dirty="0"/>
          </a:p>
        </p:txBody>
      </p:sp>
      <p:sp>
        <p:nvSpPr>
          <p:cNvPr id="15" name="Content Placeholder 14">
            <a:extLst>
              <a:ext uri="{FF2B5EF4-FFF2-40B4-BE49-F238E27FC236}">
                <a16:creationId xmlns:a16="http://schemas.microsoft.com/office/drawing/2014/main" id="{BC9D5EF8-1124-E6AE-F7F3-73C445C6F919}"/>
              </a:ext>
            </a:extLst>
          </p:cNvPr>
          <p:cNvSpPr>
            <a:spLocks noGrp="1"/>
          </p:cNvSpPr>
          <p:nvPr>
            <p:ph sz="quarter" idx="24"/>
          </p:nvPr>
        </p:nvSpPr>
        <p:spPr/>
        <p:txBody>
          <a:bodyPr>
            <a:normAutofit fontScale="85000" lnSpcReduction="10000"/>
          </a:bodyPr>
          <a:lstStyle/>
          <a:p>
            <a:r>
              <a:rPr lang="en-US" dirty="0"/>
              <a:t>27 </a:t>
            </a:r>
            <a:r>
              <a:rPr lang="lt-LT" dirty="0"/>
              <a:t>užsiėmimas</a:t>
            </a:r>
            <a:endParaRPr lang="en-US" noProof="0" dirty="0"/>
          </a:p>
        </p:txBody>
      </p:sp>
      <p:sp>
        <p:nvSpPr>
          <p:cNvPr id="16" name="Content Placeholder 15">
            <a:extLst>
              <a:ext uri="{FF2B5EF4-FFF2-40B4-BE49-F238E27FC236}">
                <a16:creationId xmlns:a16="http://schemas.microsoft.com/office/drawing/2014/main" id="{9D5E0129-A4B3-4DC5-4554-69B71265C5B6}"/>
              </a:ext>
            </a:extLst>
          </p:cNvPr>
          <p:cNvSpPr>
            <a:spLocks noGrp="1"/>
          </p:cNvSpPr>
          <p:nvPr>
            <p:ph sz="quarter" idx="25"/>
          </p:nvPr>
        </p:nvSpPr>
        <p:spPr>
          <a:xfrm>
            <a:off x="7848600" y="1628854"/>
            <a:ext cx="3200400" cy="528638"/>
          </a:xfrm>
        </p:spPr>
        <p:txBody>
          <a:bodyPr>
            <a:noAutofit/>
          </a:bodyPr>
          <a:lstStyle/>
          <a:p>
            <a:pPr marL="0" indent="0">
              <a:lnSpc>
                <a:spcPct val="110000"/>
              </a:lnSpc>
            </a:pPr>
            <a:r>
              <a:rPr lang="en-US" sz="1900"/>
              <a:t>Elektros jungtys ir valdikliai</a:t>
            </a:r>
            <a:endParaRPr lang="en-US" sz="1900" noProof="0" dirty="0"/>
          </a:p>
        </p:txBody>
      </p:sp>
      <p:sp>
        <p:nvSpPr>
          <p:cNvPr id="17" name="Content Placeholder 16">
            <a:extLst>
              <a:ext uri="{FF2B5EF4-FFF2-40B4-BE49-F238E27FC236}">
                <a16:creationId xmlns:a16="http://schemas.microsoft.com/office/drawing/2014/main" id="{DA9825BF-40D7-64AE-D71D-C0A2A4F58673}"/>
              </a:ext>
            </a:extLst>
          </p:cNvPr>
          <p:cNvSpPr>
            <a:spLocks noGrp="1"/>
          </p:cNvSpPr>
          <p:nvPr>
            <p:ph sz="quarter" idx="26"/>
          </p:nvPr>
        </p:nvSpPr>
        <p:spPr/>
        <p:txBody>
          <a:bodyPr>
            <a:normAutofit fontScale="85000" lnSpcReduction="10000"/>
          </a:bodyPr>
          <a:lstStyle/>
          <a:p>
            <a:r>
              <a:rPr lang="en-US" dirty="0"/>
              <a:t>28 </a:t>
            </a:r>
            <a:r>
              <a:rPr lang="lt-LT" dirty="0"/>
              <a:t>užsiėmimas</a:t>
            </a:r>
            <a:endParaRPr lang="en-US" noProof="0" dirty="0"/>
          </a:p>
        </p:txBody>
      </p:sp>
      <p:sp>
        <p:nvSpPr>
          <p:cNvPr id="18" name="Content Placeholder 17">
            <a:extLst>
              <a:ext uri="{FF2B5EF4-FFF2-40B4-BE49-F238E27FC236}">
                <a16:creationId xmlns:a16="http://schemas.microsoft.com/office/drawing/2014/main" id="{98588B7D-7117-879E-CBDE-FDA602ACA4BC}"/>
              </a:ext>
            </a:extLst>
          </p:cNvPr>
          <p:cNvSpPr>
            <a:spLocks noGrp="1"/>
          </p:cNvSpPr>
          <p:nvPr>
            <p:ph sz="quarter" idx="27"/>
          </p:nvPr>
        </p:nvSpPr>
        <p:spPr>
          <a:xfrm>
            <a:off x="7863526" y="2251763"/>
            <a:ext cx="2958353" cy="528638"/>
          </a:xfrm>
        </p:spPr>
        <p:txBody>
          <a:bodyPr>
            <a:noAutofit/>
          </a:bodyPr>
          <a:lstStyle/>
          <a:p>
            <a:pPr marL="0" indent="0">
              <a:lnSpc>
                <a:spcPct val="110000"/>
              </a:lnSpc>
            </a:pPr>
            <a:r>
              <a:rPr lang="en-US" sz="1900"/>
              <a:t>Įrankiai ir matavimo įranga</a:t>
            </a:r>
            <a:endParaRPr lang="en-US" sz="1900" noProof="0" dirty="0"/>
          </a:p>
        </p:txBody>
      </p:sp>
      <p:sp>
        <p:nvSpPr>
          <p:cNvPr id="19" name="Content Placeholder 18">
            <a:extLst>
              <a:ext uri="{FF2B5EF4-FFF2-40B4-BE49-F238E27FC236}">
                <a16:creationId xmlns:a16="http://schemas.microsoft.com/office/drawing/2014/main" id="{5F86903A-74DA-598C-76EB-E18BB335DD34}"/>
              </a:ext>
            </a:extLst>
          </p:cNvPr>
          <p:cNvSpPr>
            <a:spLocks noGrp="1"/>
          </p:cNvSpPr>
          <p:nvPr>
            <p:ph sz="quarter" idx="28"/>
          </p:nvPr>
        </p:nvSpPr>
        <p:spPr/>
        <p:txBody>
          <a:bodyPr>
            <a:normAutofit fontScale="85000" lnSpcReduction="10000"/>
          </a:bodyPr>
          <a:lstStyle/>
          <a:p>
            <a:r>
              <a:rPr lang="en-US" dirty="0"/>
              <a:t>29 </a:t>
            </a:r>
            <a:r>
              <a:rPr lang="lt-LT" dirty="0"/>
              <a:t>užsiėmimas</a:t>
            </a:r>
            <a:endParaRPr lang="en-US" noProof="0" dirty="0"/>
          </a:p>
        </p:txBody>
      </p:sp>
      <p:sp>
        <p:nvSpPr>
          <p:cNvPr id="20" name="Content Placeholder 19">
            <a:extLst>
              <a:ext uri="{FF2B5EF4-FFF2-40B4-BE49-F238E27FC236}">
                <a16:creationId xmlns:a16="http://schemas.microsoft.com/office/drawing/2014/main" id="{C8EEC60C-6E63-2C01-E1B9-BC4E17304C9B}"/>
              </a:ext>
            </a:extLst>
          </p:cNvPr>
          <p:cNvSpPr>
            <a:spLocks noGrp="1"/>
          </p:cNvSpPr>
          <p:nvPr>
            <p:ph sz="quarter" idx="29"/>
          </p:nvPr>
        </p:nvSpPr>
        <p:spPr>
          <a:xfrm>
            <a:off x="7863526" y="2914916"/>
            <a:ext cx="3077897" cy="528638"/>
          </a:xfrm>
        </p:spPr>
        <p:txBody>
          <a:bodyPr>
            <a:noAutofit/>
          </a:bodyPr>
          <a:lstStyle/>
          <a:p>
            <a:pPr marL="0" indent="0">
              <a:lnSpc>
                <a:spcPct val="110000"/>
              </a:lnSpc>
            </a:pPr>
            <a:r>
              <a:rPr lang="lt-LT" sz="1900"/>
              <a:t>Šilumos siurblių paleidimas</a:t>
            </a:r>
            <a:endParaRPr lang="en-US" sz="1900" noProof="0" dirty="0"/>
          </a:p>
        </p:txBody>
      </p:sp>
      <p:sp>
        <p:nvSpPr>
          <p:cNvPr id="13" name="Content Placeholder 18">
            <a:extLst>
              <a:ext uri="{FF2B5EF4-FFF2-40B4-BE49-F238E27FC236}">
                <a16:creationId xmlns:a16="http://schemas.microsoft.com/office/drawing/2014/main" id="{F856F1D0-31D0-656E-3CB5-B73458B288E8}"/>
              </a:ext>
            </a:extLst>
          </p:cNvPr>
          <p:cNvSpPr txBox="1">
            <a:spLocks/>
          </p:cNvSpPr>
          <p:nvPr/>
        </p:nvSpPr>
        <p:spPr>
          <a:xfrm>
            <a:off x="6110926" y="3644709"/>
            <a:ext cx="1752600" cy="528638"/>
          </a:xfrm>
          <a:prstGeom prst="rect">
            <a:avLst/>
          </a:prstGeom>
          <a:noFill/>
          <a:ln>
            <a:noFill/>
          </a:ln>
        </p:spPr>
        <p:txBody>
          <a:bodyPr vert="horz" wrap="square" lIns="91440" tIns="45720" rIns="91440" bIns="45720" anchor="t" anchorCtr="0" compatLnSpc="1">
            <a:normAutofit fontScale="85000" lnSpcReduction="10000"/>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30 </a:t>
            </a:r>
            <a:r>
              <a:rPr lang="lt-LT" dirty="0"/>
              <a:t>užsiėmimas</a:t>
            </a:r>
            <a:endParaRPr lang="en-US" dirty="0"/>
          </a:p>
        </p:txBody>
      </p:sp>
      <p:sp>
        <p:nvSpPr>
          <p:cNvPr id="29" name="Content Placeholder 18">
            <a:extLst>
              <a:ext uri="{FF2B5EF4-FFF2-40B4-BE49-F238E27FC236}">
                <a16:creationId xmlns:a16="http://schemas.microsoft.com/office/drawing/2014/main" id="{73DD816C-A3DB-4350-6710-5A84500A613D}"/>
              </a:ext>
            </a:extLst>
          </p:cNvPr>
          <p:cNvSpPr txBox="1">
            <a:spLocks/>
          </p:cNvSpPr>
          <p:nvPr/>
        </p:nvSpPr>
        <p:spPr>
          <a:xfrm>
            <a:off x="6110926" y="4324266"/>
            <a:ext cx="1752600" cy="528638"/>
          </a:xfrm>
          <a:prstGeom prst="rect">
            <a:avLst/>
          </a:prstGeom>
          <a:noFill/>
          <a:ln>
            <a:noFill/>
          </a:ln>
        </p:spPr>
        <p:txBody>
          <a:bodyPr vert="horz" wrap="square" lIns="91440" tIns="45720" rIns="91440" bIns="45720" anchor="t" anchorCtr="0" compatLnSpc="1">
            <a:normAutofit fontScale="92500"/>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31 </a:t>
            </a:r>
            <a:r>
              <a:rPr lang="lt-LT" dirty="0"/>
              <a:t>užsiėmimas</a:t>
            </a:r>
            <a:endParaRPr lang="en-US" dirty="0"/>
          </a:p>
        </p:txBody>
      </p:sp>
      <p:sp>
        <p:nvSpPr>
          <p:cNvPr id="37" name="Content Placeholder 15">
            <a:extLst>
              <a:ext uri="{FF2B5EF4-FFF2-40B4-BE49-F238E27FC236}">
                <a16:creationId xmlns:a16="http://schemas.microsoft.com/office/drawing/2014/main" id="{64330865-EBDF-CA7E-EDF8-58E714BCDAB3}"/>
              </a:ext>
            </a:extLst>
          </p:cNvPr>
          <p:cNvSpPr txBox="1">
            <a:spLocks/>
          </p:cNvSpPr>
          <p:nvPr/>
        </p:nvSpPr>
        <p:spPr>
          <a:xfrm>
            <a:off x="7848600" y="3578069"/>
            <a:ext cx="3200400" cy="528638"/>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pPr>
            <a:r>
              <a:rPr lang="lt-LT" sz="1900"/>
              <a:t>Šilumos siurblių profilaktinė ir korekcinė priežiūra</a:t>
            </a:r>
            <a:endParaRPr lang="en-US" sz="1900" dirty="0"/>
          </a:p>
        </p:txBody>
      </p:sp>
      <p:sp>
        <p:nvSpPr>
          <p:cNvPr id="38" name="Content Placeholder 15">
            <a:extLst>
              <a:ext uri="{FF2B5EF4-FFF2-40B4-BE49-F238E27FC236}">
                <a16:creationId xmlns:a16="http://schemas.microsoft.com/office/drawing/2014/main" id="{BEF939D8-0667-ECF1-C844-81CA0D67C3A0}"/>
              </a:ext>
            </a:extLst>
          </p:cNvPr>
          <p:cNvSpPr txBox="1">
            <a:spLocks/>
          </p:cNvSpPr>
          <p:nvPr/>
        </p:nvSpPr>
        <p:spPr>
          <a:xfrm>
            <a:off x="7848600" y="4200978"/>
            <a:ext cx="3200400" cy="528638"/>
          </a:xfrm>
          <a:prstGeom prst="rect">
            <a:avLst/>
          </a:prstGeom>
          <a:noFill/>
          <a:ln>
            <a:noFill/>
          </a:ln>
        </p:spPr>
        <p:txBody>
          <a:bodyPr vert="horz" wrap="square" lIns="91440" tIns="45720" rIns="91440" bIns="45720" anchor="t" anchorCtr="0" compatLnSpc="1">
            <a:noAutofit/>
          </a:bodyPr>
          <a:lstStyle>
            <a:lvl1pPr marL="228600" marR="0" lvl="0" indent="-182880" algn="l" defTabSz="914400" rtl="0" eaLnBrk="1" fontAlgn="auto" hangingPunct="1">
              <a:lnSpc>
                <a:spcPct val="90000"/>
              </a:lnSpc>
              <a:spcBef>
                <a:spcPts val="1400"/>
              </a:spcBef>
              <a:spcAft>
                <a:spcPts val="0"/>
              </a:spcAft>
              <a:buClr>
                <a:srgbClr val="9FC3E1"/>
              </a:buClr>
              <a:buSzPct val="80000"/>
              <a:buFont typeface="Corbel" pitchFamily="34"/>
              <a:buNone/>
              <a:tabLst/>
              <a:defRPr lang="el-GR" sz="2200" b="0" i="0" u="none" strike="noStrike" kern="1200" cap="none" spc="0" baseline="0">
                <a:solidFill>
                  <a:srgbClr val="1994CA"/>
                </a:solidFill>
                <a:uFillTx/>
                <a:latin typeface="Corbel"/>
              </a:defRPr>
            </a:lvl1pPr>
            <a:lvl2pPr marL="457200" marR="0" lvl="1"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2000" b="0" i="0" u="none" strike="noStrike" kern="1200" cap="none" spc="0" baseline="0">
                <a:solidFill>
                  <a:srgbClr val="9FC3E1"/>
                </a:solidFill>
                <a:uFillTx/>
                <a:latin typeface="Corbel"/>
              </a:defRPr>
            </a:lvl2pPr>
            <a:lvl3pPr marL="731520" marR="0" lvl="2"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800" b="0" i="0" u="none" strike="noStrike" kern="1200" cap="none" spc="0" baseline="0">
                <a:solidFill>
                  <a:srgbClr val="9FC3E1"/>
                </a:solidFill>
                <a:uFillTx/>
                <a:latin typeface="Corbel"/>
              </a:defRPr>
            </a:lvl3pPr>
            <a:lvl4pPr marL="1005840" marR="0" lvl="3"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4pPr>
            <a:lvl5pPr marL="1280160" marR="0" lvl="4" indent="-182880" algn="l" defTabSz="914400" rtl="0" eaLnBrk="1" fontAlgn="auto" hangingPunct="1">
              <a:lnSpc>
                <a:spcPct val="90000"/>
              </a:lnSpc>
              <a:spcBef>
                <a:spcPts val="200"/>
              </a:spcBef>
              <a:spcAft>
                <a:spcPts val="400"/>
              </a:spcAft>
              <a:buClr>
                <a:srgbClr val="9FC3E1"/>
              </a:buClr>
              <a:buSzPct val="80000"/>
              <a:buFont typeface="Corbel" pitchFamily="34"/>
              <a:buChar char="•"/>
              <a:tabLst/>
              <a:defRPr lang="el-GR" sz="1600" b="0" i="0" u="none" strike="noStrike" kern="1200" cap="none" spc="0" baseline="0">
                <a:solidFill>
                  <a:srgbClr val="9FC3E1"/>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pPr>
            <a:r>
              <a:rPr lang="en-US" sz="1900"/>
              <a:t>Įrengimo ir priežiūros sauga</a:t>
            </a:r>
            <a:endParaRPr lang="en-US" sz="1900" dirty="0"/>
          </a:p>
        </p:txBody>
      </p:sp>
    </p:spTree>
    <p:extLst>
      <p:ext uri="{BB962C8B-B14F-4D97-AF65-F5344CB8AC3E}">
        <p14:creationId xmlns:p14="http://schemas.microsoft.com/office/powerpoint/2010/main" val="2744771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3640D9-452F-A331-190C-4982FEEA34ED}"/>
              </a:ext>
            </a:extLst>
          </p:cNvPr>
          <p:cNvSpPr>
            <a:spLocks noGrp="1"/>
          </p:cNvSpPr>
          <p:nvPr>
            <p:ph type="title"/>
          </p:nvPr>
        </p:nvSpPr>
        <p:spPr>
          <a:xfrm>
            <a:off x="1140348" y="259083"/>
            <a:ext cx="9875520" cy="1356356"/>
          </a:xfrm>
        </p:spPr>
        <p:txBody>
          <a:bodyPr/>
          <a:lstStyle/>
          <a:p>
            <a:r>
              <a:rPr lang="lt-LT" dirty="0">
                <a:solidFill>
                  <a:srgbClr val="365F91"/>
                </a:solidFill>
                <a:latin typeface="Corbel" panose="020B0503020204020204" pitchFamily="34" charset="0"/>
              </a:rPr>
              <a:t>26.3 Siurbliai, vožtuvai ir plėtimo indai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6943315E-91CC-0EDF-B701-EEAEEB8B7377}"/>
              </a:ext>
            </a:extLst>
          </p:cNvPr>
          <p:cNvSpPr>
            <a:spLocks noGrp="1"/>
          </p:cNvSpPr>
          <p:nvPr>
            <p:ph type="body" idx="1"/>
          </p:nvPr>
        </p:nvSpPr>
        <p:spPr/>
        <p:txBody>
          <a:bodyPr/>
          <a:lstStyle/>
          <a:p>
            <a:pPr marR="0" lvl="0" rtl="0"/>
            <a:r>
              <a:rPr lang="en-US" b="0" i="0" u="none" strike="noStrike" baseline="0">
                <a:solidFill>
                  <a:srgbClr val="4F81BD"/>
                </a:solidFill>
                <a:latin typeface="Corbel" panose="020B0503020204020204" pitchFamily="34" charset="0"/>
              </a:rPr>
              <a:t>Variable-Speed Pumps (ECM): Preferred for adapting to zoning changes and reducing electrical consumption.</a:t>
            </a:r>
          </a:p>
          <a:p>
            <a:pPr marR="0" lvl="0" rtl="0"/>
            <a:r>
              <a:rPr lang="en-US" b="0" i="0" u="none" strike="noStrike" baseline="0">
                <a:solidFill>
                  <a:srgbClr val="4F81BD"/>
                </a:solidFill>
                <a:latin typeface="Corbel" panose="020B0503020204020204" pitchFamily="34" charset="0"/>
              </a:rPr>
              <a:t>Critical Valves:</a:t>
            </a:r>
          </a:p>
          <a:p>
            <a:pPr marR="0" lvl="1" rtl="0"/>
            <a:r>
              <a:rPr lang="en-US" b="0" i="0" u="none" strike="noStrike" baseline="0">
                <a:solidFill>
                  <a:srgbClr val="4F81BD"/>
                </a:solidFill>
                <a:latin typeface="Corbel" panose="020B0503020204020204" pitchFamily="34" charset="0"/>
              </a:rPr>
              <a:t>Diverting Valves: 3-way motorized valves to switch between space heating and DHW priority.</a:t>
            </a:r>
          </a:p>
          <a:p>
            <a:pPr marR="0" lvl="1" rtl="0"/>
            <a:r>
              <a:rPr lang="en-US" b="0" i="0" u="none" strike="noStrike" baseline="0">
                <a:solidFill>
                  <a:srgbClr val="4F81BD"/>
                </a:solidFill>
                <a:latin typeface="Corbel" panose="020B0503020204020204" pitchFamily="34" charset="0"/>
              </a:rPr>
              <a:t>Check Valves: Prevent reverse circulation and thermosyphon effects.</a:t>
            </a:r>
          </a:p>
          <a:p>
            <a:pPr marR="0" lvl="0" rtl="0"/>
            <a:r>
              <a:rPr lang="en-US" b="0" i="0" u="none" strike="noStrike" baseline="0">
                <a:solidFill>
                  <a:srgbClr val="4F81BD"/>
                </a:solidFill>
                <a:latin typeface="Corbel" panose="020B0503020204020204" pitchFamily="34" charset="0"/>
              </a:rPr>
              <a:t>Expansion Vessels: Sized based on total system volume and water expansion coefficient (e.g., 1.8% for 10</a:t>
            </a:r>
            <a:r>
              <a:rPr lang="en-US" b="0" i="0" u="none" strike="noStrike" baseline="0">
                <a:solidFill>
                  <a:srgbClr val="4F81BD"/>
                </a:solidFill>
                <a:latin typeface="Arial" panose="020B0604020202020204" pitchFamily="34" charset="0"/>
              </a:rPr>
              <a:t>→</a:t>
            </a:r>
            <a:r>
              <a:rPr lang="en-US" b="0" i="0" u="none" strike="noStrike" baseline="0">
                <a:solidFill>
                  <a:srgbClr val="4F81BD"/>
                </a:solidFill>
                <a:latin typeface="Corbel" panose="020B0503020204020204" pitchFamily="34" charset="0"/>
              </a:rPr>
              <a:t>60 °C).</a:t>
            </a:r>
          </a:p>
        </p:txBody>
      </p:sp>
      <p:pic>
        <p:nvPicPr>
          <p:cNvPr id="5" name="Imagen 4">
            <a:extLst>
              <a:ext uri="{FF2B5EF4-FFF2-40B4-BE49-F238E27FC236}">
                <a16:creationId xmlns:a16="http://schemas.microsoft.com/office/drawing/2014/main" id="{9C0A51FD-9652-5D31-62ED-340AFEAC977E}"/>
              </a:ext>
            </a:extLst>
          </p:cNvPr>
          <p:cNvPicPr>
            <a:picLocks noChangeAspect="1"/>
          </p:cNvPicPr>
          <p:nvPr/>
        </p:nvPicPr>
        <p:blipFill>
          <a:blip r:embed="rId2"/>
          <a:stretch>
            <a:fillRect/>
          </a:stretch>
        </p:blipFill>
        <p:spPr>
          <a:xfrm>
            <a:off x="781050" y="1333500"/>
            <a:ext cx="10629900" cy="4191000"/>
          </a:xfrm>
          <a:prstGeom prst="rect">
            <a:avLst/>
          </a:prstGeom>
        </p:spPr>
      </p:pic>
    </p:spTree>
    <p:extLst>
      <p:ext uri="{BB962C8B-B14F-4D97-AF65-F5344CB8AC3E}">
        <p14:creationId xmlns:p14="http://schemas.microsoft.com/office/powerpoint/2010/main" val="1801554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5FDA2-2311-8546-3464-0E1620386286}"/>
              </a:ext>
            </a:extLst>
          </p:cNvPr>
          <p:cNvSpPr>
            <a:spLocks noGrp="1"/>
          </p:cNvSpPr>
          <p:nvPr>
            <p:ph type="title"/>
          </p:nvPr>
        </p:nvSpPr>
        <p:spPr/>
        <p:txBody>
          <a:bodyPr/>
          <a:lstStyle/>
          <a:p>
            <a:r>
              <a:rPr lang="pt-BR">
                <a:solidFill>
                  <a:srgbClr val="365F91"/>
                </a:solidFill>
                <a:latin typeface="Corbel" panose="020B0503020204020204" pitchFamily="34" charset="0"/>
              </a:rPr>
              <a:t>26.4 Užpildymas, valymas ir tikrinimas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44D7E1D6-CEB7-A477-8E0B-D5A9A3034E7A}"/>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Darbo seka</a:t>
            </a:r>
            <a:r>
              <a:rPr lang="lt-LT" dirty="0">
                <a:solidFill>
                  <a:srgbClr val="4F81BD"/>
                </a:solidFill>
                <a:latin typeface="Corbel" panose="020B0503020204020204" pitchFamily="34" charset="0"/>
              </a:rPr>
              <a:t>: lėtai užpildykite sistemą nuo žemiausio taško; po vieną atidarykite šakos/zonos vožtuvus.
</a:t>
            </a:r>
            <a:r>
              <a:rPr lang="lt-LT" u="sng" dirty="0">
                <a:solidFill>
                  <a:srgbClr val="4F81BD"/>
                </a:solidFill>
                <a:latin typeface="Corbel" panose="020B0503020204020204" pitchFamily="34" charset="0"/>
              </a:rPr>
              <a:t>Oro pašalinimas</a:t>
            </a:r>
            <a:r>
              <a:rPr lang="lt-LT" dirty="0">
                <a:solidFill>
                  <a:srgbClr val="4F81BD"/>
                </a:solidFill>
                <a:latin typeface="Corbel" panose="020B0503020204020204" pitchFamily="34" charset="0"/>
              </a:rPr>
              <a:t>: aukštose vietose naudokite automatizuotas oro išleidimo angas (AAV) ir mikroburbuliukų oro separatorius karščiausiose srauto tėkmės dalyse.
</a:t>
            </a:r>
            <a:r>
              <a:rPr lang="lt-LT" u="sng" dirty="0">
                <a:solidFill>
                  <a:srgbClr val="4F81BD"/>
                </a:solidFill>
                <a:latin typeface="Corbel" panose="020B0503020204020204" pitchFamily="34" charset="0"/>
              </a:rPr>
              <a:t>Srauto kontrolė</a:t>
            </a:r>
            <a:r>
              <a:rPr lang="lt-LT" dirty="0">
                <a:solidFill>
                  <a:srgbClr val="4F81BD"/>
                </a:solidFill>
                <a:latin typeface="Corbel" panose="020B0503020204020204" pitchFamily="34" charset="0"/>
              </a:rPr>
              <a:t>: išmatuokite </a:t>
            </a:r>
            <a:r>
              <a:rPr lang="el-GR" dirty="0">
                <a:solidFill>
                  <a:srgbClr val="4F81BD"/>
                </a:solidFill>
                <a:latin typeface="Corbel" panose="020B0503020204020204" pitchFamily="34" charset="0"/>
              </a:rPr>
              <a:t>Δ</a:t>
            </a:r>
            <a:r>
              <a:rPr lang="lt-LT" dirty="0">
                <a:solidFill>
                  <a:srgbClr val="4F81BD"/>
                </a:solidFill>
                <a:latin typeface="Corbel" panose="020B0503020204020204" pitchFamily="34" charset="0"/>
              </a:rPr>
              <a:t>T (bazinė 5–8 °C radiatoriams) arba naudokite linijinius rotametrus/ultragarsinius skaitiklius.</a:t>
            </a:r>
            <a:endParaRPr lang="en-US" b="0" i="0" u="none" strike="noStrike" baseline="0" dirty="0">
              <a:solidFill>
                <a:srgbClr val="4F81BD"/>
              </a:solidFill>
              <a:latin typeface="Corbel" panose="020B0503020204020204" pitchFamily="34" charset="0"/>
            </a:endParaRPr>
          </a:p>
        </p:txBody>
      </p:sp>
      <p:pic>
        <p:nvPicPr>
          <p:cNvPr id="7" name="Imagen 6">
            <a:extLst>
              <a:ext uri="{FF2B5EF4-FFF2-40B4-BE49-F238E27FC236}">
                <a16:creationId xmlns:a16="http://schemas.microsoft.com/office/drawing/2014/main" id="{C916C82A-57CD-3338-54A8-2AC2D1B8ACAC}"/>
              </a:ext>
            </a:extLst>
          </p:cNvPr>
          <p:cNvPicPr>
            <a:picLocks noChangeAspect="1"/>
          </p:cNvPicPr>
          <p:nvPr/>
        </p:nvPicPr>
        <p:blipFill>
          <a:blip r:embed="rId2"/>
          <a:stretch>
            <a:fillRect/>
          </a:stretch>
        </p:blipFill>
        <p:spPr>
          <a:xfrm>
            <a:off x="812109" y="4278383"/>
            <a:ext cx="10534650" cy="1438275"/>
          </a:xfrm>
          <a:prstGeom prst="rect">
            <a:avLst/>
          </a:prstGeom>
        </p:spPr>
      </p:pic>
    </p:spTree>
    <p:extLst>
      <p:ext uri="{BB962C8B-B14F-4D97-AF65-F5344CB8AC3E}">
        <p14:creationId xmlns:p14="http://schemas.microsoft.com/office/powerpoint/2010/main" val="3495040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27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en-US" dirty="0" err="1"/>
              <a:t>Elektros</a:t>
            </a:r>
            <a:r>
              <a:rPr lang="en-US" dirty="0"/>
              <a:t> </a:t>
            </a:r>
            <a:r>
              <a:rPr lang="en-US" dirty="0" err="1"/>
              <a:t>jungtys</a:t>
            </a:r>
            <a:r>
              <a:rPr lang="en-US" dirty="0"/>
              <a:t> </a:t>
            </a:r>
            <a:r>
              <a:rPr lang="en-US" dirty="0" err="1"/>
              <a:t>ir</a:t>
            </a:r>
            <a:r>
              <a:rPr lang="en-US" dirty="0"/>
              <a:t> </a:t>
            </a:r>
            <a:r>
              <a:rPr lang="lt-LT" dirty="0"/>
              <a:t>kontrolė</a:t>
            </a:r>
            <a:endParaRPr lang="en-US" noProof="0" dirty="0"/>
          </a:p>
        </p:txBody>
      </p:sp>
    </p:spTree>
    <p:extLst>
      <p:ext uri="{BB962C8B-B14F-4D97-AF65-F5344CB8AC3E}">
        <p14:creationId xmlns:p14="http://schemas.microsoft.com/office/powerpoint/2010/main" val="1520977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73D903-978F-C360-03A0-6F59E4A3E7E3}"/>
              </a:ext>
            </a:extLst>
          </p:cNvPr>
          <p:cNvSpPr>
            <a:spLocks noGrp="1"/>
          </p:cNvSpPr>
          <p:nvPr>
            <p:ph type="title"/>
          </p:nvPr>
        </p:nvSpPr>
        <p:spPr/>
        <p:txBody>
          <a:bodyPr/>
          <a:lstStyle/>
          <a:p>
            <a:r>
              <a:rPr lang="en-US">
                <a:solidFill>
                  <a:srgbClr val="365F91"/>
                </a:solidFill>
                <a:latin typeface="Corbel" panose="020B0503020204020204" pitchFamily="34" charset="0"/>
              </a:rPr>
              <a:t>27.1 Maitinimo šaltinis ir laidininko dydis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9BCF8B2C-5D42-61C9-A9CD-FAA41D6D1126}"/>
              </a:ext>
            </a:extLst>
          </p:cNvPr>
          <p:cNvSpPr>
            <a:spLocks noGrp="1"/>
          </p:cNvSpPr>
          <p:nvPr>
            <p:ph type="body" idx="1"/>
          </p:nvPr>
        </p:nvSpPr>
        <p:spPr>
          <a:xfrm>
            <a:off x="1143000" y="2057400"/>
            <a:ext cx="6022207" cy="4038603"/>
          </a:xfrm>
        </p:spPr>
        <p:txBody>
          <a:bodyPr/>
          <a:lstStyle/>
          <a:p>
            <a:pPr lvl="0"/>
            <a:r>
              <a:rPr lang="lt-LT" u="sng" dirty="0">
                <a:solidFill>
                  <a:srgbClr val="4F81BD"/>
                </a:solidFill>
                <a:latin typeface="Corbel" panose="020B0503020204020204" pitchFamily="34" charset="0"/>
              </a:rPr>
              <a:t>Projektinė srovė </a:t>
            </a:r>
            <a:r>
              <a:rPr lang="lt-LT" dirty="0">
                <a:solidFill>
                  <a:srgbClr val="4F81BD"/>
                </a:solidFill>
                <a:latin typeface="Corbel" panose="020B0503020204020204" pitchFamily="34" charset="0"/>
              </a:rPr>
              <a:t>(Ib): apskaičiuojama pagal max srovę ekploatacijos metu; būtina taikyti korekcinius koeficientus dėl aplinkos temperatūros (Ca) svyravimųir laidų tipų (Cg).</a:t>
            </a:r>
          </a:p>
          <a:p>
            <a:pPr lvl="0"/>
            <a:r>
              <a:rPr lang="lt-LT" u="sng" dirty="0">
                <a:solidFill>
                  <a:srgbClr val="4F81BD"/>
                </a:solidFill>
                <a:latin typeface="Corbel" panose="020B0503020204020204" pitchFamily="34" charset="0"/>
              </a:rPr>
              <a:t>Įtampos kritimas</a:t>
            </a:r>
            <a:r>
              <a:rPr lang="lt-LT" dirty="0">
                <a:solidFill>
                  <a:srgbClr val="4F81BD"/>
                </a:solidFill>
                <a:latin typeface="Corbel" panose="020B0503020204020204" pitchFamily="34" charset="0"/>
              </a:rPr>
              <a:t>: neturi viršyti 5 % įtampos tarp šaltinio iki prietaiso gnybtų, taip siekiant apsaugoti jautrią elektroniką.</a:t>
            </a:r>
          </a:p>
          <a:p>
            <a:pPr lvl="0"/>
            <a:r>
              <a:rPr lang="lt-LT" dirty="0">
                <a:solidFill>
                  <a:srgbClr val="4F81BD"/>
                </a:solidFill>
                <a:latin typeface="Corbel" panose="020B0503020204020204" pitchFamily="34" charset="0"/>
              </a:rPr>
              <a:t>Standartai: privaloma atitiktis vietiniams elektros kodams (pvz., BS 7671).</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BBE39A73-180F-451C-2912-11EC2390D38C}"/>
              </a:ext>
            </a:extLst>
          </p:cNvPr>
          <p:cNvPicPr>
            <a:picLocks noChangeAspect="1"/>
          </p:cNvPicPr>
          <p:nvPr/>
        </p:nvPicPr>
        <p:blipFill>
          <a:blip r:embed="rId2"/>
          <a:stretch>
            <a:fillRect/>
          </a:stretch>
        </p:blipFill>
        <p:spPr>
          <a:xfrm>
            <a:off x="7165207" y="2057400"/>
            <a:ext cx="4067175" cy="3305175"/>
          </a:xfrm>
          <a:prstGeom prst="rect">
            <a:avLst/>
          </a:prstGeom>
        </p:spPr>
      </p:pic>
    </p:spTree>
    <p:extLst>
      <p:ext uri="{BB962C8B-B14F-4D97-AF65-F5344CB8AC3E}">
        <p14:creationId xmlns:p14="http://schemas.microsoft.com/office/powerpoint/2010/main" val="4227483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F8E973-1DDF-BB6B-FDDA-0E7450342A40}"/>
              </a:ext>
            </a:extLst>
          </p:cNvPr>
          <p:cNvSpPr>
            <a:spLocks noGrp="1"/>
          </p:cNvSpPr>
          <p:nvPr>
            <p:ph type="title"/>
          </p:nvPr>
        </p:nvSpPr>
        <p:spPr/>
        <p:txBody>
          <a:bodyPr/>
          <a:lstStyle/>
          <a:p>
            <a:r>
              <a:rPr lang="en-US" dirty="0">
                <a:solidFill>
                  <a:srgbClr val="365F91"/>
                </a:solidFill>
                <a:latin typeface="Corbel" panose="020B0503020204020204" pitchFamily="34" charset="0"/>
              </a:rPr>
              <a:t>27.2 </a:t>
            </a:r>
            <a:r>
              <a:rPr lang="en-US" dirty="0" err="1">
                <a:solidFill>
                  <a:srgbClr val="365F91"/>
                </a:solidFill>
                <a:latin typeface="Corbel" panose="020B0503020204020204" pitchFamily="34" charset="0"/>
              </a:rPr>
              <a:t>Apsaugin</a:t>
            </a:r>
            <a:r>
              <a:rPr lang="lt-LT" dirty="0">
                <a:solidFill>
                  <a:srgbClr val="365F91"/>
                </a:solidFill>
                <a:latin typeface="Corbel" panose="020B0503020204020204" pitchFamily="34" charset="0"/>
              </a:rPr>
              <a:t>ė</a:t>
            </a:r>
            <a:r>
              <a:rPr lang="en-US" dirty="0">
                <a:solidFill>
                  <a:srgbClr val="365F91"/>
                </a:solidFill>
                <a:latin typeface="Corbel" panose="020B0503020204020204" pitchFamily="34" charset="0"/>
              </a:rPr>
              <a:t> į</a:t>
            </a:r>
            <a:r>
              <a:rPr lang="lt-LT" dirty="0">
                <a:solidFill>
                  <a:srgbClr val="365F91"/>
                </a:solidFill>
                <a:latin typeface="Corbel" panose="020B0503020204020204" pitchFamily="34" charset="0"/>
              </a:rPr>
              <a:t>ranga</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ir</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izoliacija</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0C69DEB1-FAD9-9FD1-2B6F-D06C522993BD}"/>
              </a:ext>
            </a:extLst>
          </p:cNvPr>
          <p:cNvSpPr>
            <a:spLocks noGrp="1"/>
          </p:cNvSpPr>
          <p:nvPr>
            <p:ph type="body" idx="1"/>
          </p:nvPr>
        </p:nvSpPr>
        <p:spPr>
          <a:xfrm>
            <a:off x="806264" y="1609160"/>
            <a:ext cx="10548991" cy="4038603"/>
          </a:xfrm>
        </p:spPr>
        <p:txBody>
          <a:bodyPr/>
          <a:lstStyle/>
          <a:p>
            <a:pPr lvl="0"/>
            <a:r>
              <a:rPr lang="lt-LT" u="sng" dirty="0">
                <a:solidFill>
                  <a:srgbClr val="4F81BD"/>
                </a:solidFill>
                <a:latin typeface="Corbel" panose="020B0503020204020204" pitchFamily="34" charset="0"/>
              </a:rPr>
              <a:t>Per didelė srovė </a:t>
            </a:r>
            <a:r>
              <a:rPr lang="lt-LT" dirty="0">
                <a:solidFill>
                  <a:srgbClr val="4F81BD"/>
                </a:solidFill>
                <a:latin typeface="Corbel" panose="020B0503020204020204" pitchFamily="34" charset="0"/>
              </a:rPr>
              <a:t>(MCB): Motorinėms apkrovoms standartas yra C tipo jungikliai, kurie gali atlaikyti kritines / pikines sroves.</a:t>
            </a:r>
          </a:p>
          <a:p>
            <a:pPr lvl="0"/>
            <a:r>
              <a:rPr lang="lt-LT" u="sng" dirty="0">
                <a:solidFill>
                  <a:srgbClr val="4F81BD"/>
                </a:solidFill>
                <a:latin typeface="Corbel" panose="020B0503020204020204" pitchFamily="34" charset="0"/>
              </a:rPr>
              <a:t>Žemos srovės nuotekio relės </a:t>
            </a:r>
            <a:r>
              <a:rPr lang="lt-LT" dirty="0">
                <a:solidFill>
                  <a:srgbClr val="4F81BD"/>
                </a:solidFill>
                <a:latin typeface="Corbel" panose="020B0503020204020204" pitchFamily="34" charset="0"/>
              </a:rPr>
              <a:t>(RCD) tipai: Inverteriais valdomiems įrenginiams reikalingos F arba B tipo RCD, kad būtų aptikta sudėtinė nuolatinės srovės / aukšto dažnio nuotėkio srovė.</a:t>
            </a:r>
          </a:p>
          <a:p>
            <a:pPr lvl="0"/>
            <a:r>
              <a:rPr lang="lt-LT" u="sng" dirty="0">
                <a:solidFill>
                  <a:srgbClr val="4F81BD"/>
                </a:solidFill>
                <a:latin typeface="Corbel" panose="020B0503020204020204" pitchFamily="34" charset="0"/>
              </a:rPr>
              <a:t>Izoliacija (atskyrimas):</a:t>
            </a:r>
            <a:r>
              <a:rPr lang="lt-LT" dirty="0">
                <a:solidFill>
                  <a:srgbClr val="4F81BD"/>
                </a:solidFill>
                <a:latin typeface="Corbel" panose="020B0503020204020204" pitchFamily="34" charset="0"/>
              </a:rPr>
              <a:t> Išorinio įrenginio matomumo zonoje reikalingas oro sąlygoms atsparus, vietinis užrakinamas izoliatorius (LOTO).</a:t>
            </a:r>
            <a:endParaRPr lang="en-US"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4AEB0065-7B13-77B7-ECF7-562CCBE402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078559"/>
            <a:ext cx="3923595" cy="2096488"/>
          </a:xfrm>
          <a:prstGeom prst="rect">
            <a:avLst/>
          </a:prstGeom>
          <a:noFill/>
        </p:spPr>
      </p:pic>
    </p:spTree>
    <p:extLst>
      <p:ext uri="{BB962C8B-B14F-4D97-AF65-F5344CB8AC3E}">
        <p14:creationId xmlns:p14="http://schemas.microsoft.com/office/powerpoint/2010/main" val="4018524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A35448-D6CD-8E57-E1EA-92E1FE956587}"/>
              </a:ext>
            </a:extLst>
          </p:cNvPr>
          <p:cNvSpPr>
            <a:spLocks noGrp="1"/>
          </p:cNvSpPr>
          <p:nvPr>
            <p:ph type="title"/>
          </p:nvPr>
        </p:nvSpPr>
        <p:spPr/>
        <p:txBody>
          <a:bodyPr/>
          <a:lstStyle/>
          <a:p>
            <a:r>
              <a:rPr lang="en-US">
                <a:solidFill>
                  <a:srgbClr val="365F91"/>
                </a:solidFill>
                <a:latin typeface="Corbel" panose="020B0503020204020204" pitchFamily="34" charset="0"/>
              </a:rPr>
              <a:t>27.3 Valdymo laidai ir signalai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1CBCC4FA-7AAF-47EE-8DF1-14606B8D65BD}"/>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Signalų tipai</a:t>
            </a:r>
            <a:r>
              <a:rPr lang="lt-LT" dirty="0">
                <a:solidFill>
                  <a:srgbClr val="4F81BD"/>
                </a:solidFill>
                <a:latin typeface="Corbel" panose="020B0503020204020204" pitchFamily="34" charset="0"/>
              </a:rPr>
              <a:t>: 230 V perjungimas paprastiems termostatams; 0–10 V arba PWM moduliuojamiems siurbliams; </a:t>
            </a:r>
            <a:r>
              <a:rPr lang="lt-LT" dirty="0" err="1">
                <a:solidFill>
                  <a:srgbClr val="4F81BD"/>
                </a:solidFill>
                <a:latin typeface="Corbel" panose="020B0503020204020204" pitchFamily="34" charset="0"/>
              </a:rPr>
              <a:t>Modbus</a:t>
            </a:r>
            <a:r>
              <a:rPr lang="lt-LT" dirty="0">
                <a:solidFill>
                  <a:srgbClr val="4F81BD"/>
                </a:solidFill>
                <a:latin typeface="Corbel" panose="020B0503020204020204" pitchFamily="34" charset="0"/>
              </a:rPr>
              <a:t> / </a:t>
            </a:r>
            <a:r>
              <a:rPr lang="lt-LT" dirty="0" err="1">
                <a:solidFill>
                  <a:srgbClr val="4F81BD"/>
                </a:solidFill>
                <a:latin typeface="Corbel" panose="020B0503020204020204" pitchFamily="34" charset="0"/>
              </a:rPr>
              <a:t>BACnet</a:t>
            </a:r>
            <a:r>
              <a:rPr lang="lt-LT" dirty="0">
                <a:solidFill>
                  <a:srgbClr val="4F81BD"/>
                </a:solidFill>
                <a:latin typeface="Corbel" panose="020B0503020204020204" pitchFamily="34" charset="0"/>
              </a:rPr>
              <a:t> skaitmeninėms ryšio magistralėms.</a:t>
            </a:r>
          </a:p>
          <a:p>
            <a:pPr lvl="0"/>
            <a:r>
              <a:rPr lang="lt-LT" u="sng" dirty="0">
                <a:solidFill>
                  <a:srgbClr val="4F81BD"/>
                </a:solidFill>
                <a:latin typeface="Corbel" panose="020B0503020204020204" pitchFamily="34" charset="0"/>
              </a:rPr>
              <a:t>Infrastruktūra</a:t>
            </a:r>
            <a:r>
              <a:rPr lang="lt-LT" dirty="0">
                <a:solidFill>
                  <a:srgbClr val="4F81BD"/>
                </a:solidFill>
                <a:latin typeface="Corbel" panose="020B0503020204020204" pitchFamily="34" charset="0"/>
              </a:rPr>
              <a:t>: Jautrūs kontroliniai signalai turi būti perduodami ekranuotu, susuktu poriniu kabeliu - kad būtų išvengta elektromagnetinių trukdžių (EMI).</a:t>
            </a:r>
          </a:p>
          <a:p>
            <a:pPr lvl="0"/>
            <a:r>
              <a:rPr lang="lt-LT" u="sng" dirty="0">
                <a:solidFill>
                  <a:srgbClr val="4F81BD"/>
                </a:solidFill>
                <a:latin typeface="Corbel" panose="020B0503020204020204" pitchFamily="34" charset="0"/>
              </a:rPr>
              <a:t>Atskyrimas</a:t>
            </a:r>
            <a:r>
              <a:rPr lang="lt-LT" dirty="0">
                <a:solidFill>
                  <a:srgbClr val="4F81BD"/>
                </a:solidFill>
                <a:latin typeface="Corbel" panose="020B0503020204020204" pitchFamily="34" charset="0"/>
              </a:rPr>
              <a:t>: Maitinimo kabeliai (230/400 V) turi būti atskirti nuo SELV (žemos įtampos signalinių) kabelių - kad būtų išvengta indukuojamo triukšmo.</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120272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A35448-D6CD-8E57-E1EA-92E1FE956587}"/>
              </a:ext>
            </a:extLst>
          </p:cNvPr>
          <p:cNvSpPr>
            <a:spLocks noGrp="1"/>
          </p:cNvSpPr>
          <p:nvPr>
            <p:ph type="title"/>
          </p:nvPr>
        </p:nvSpPr>
        <p:spPr/>
        <p:txBody>
          <a:bodyPr/>
          <a:lstStyle/>
          <a:p>
            <a:r>
              <a:rPr lang="en-US">
                <a:solidFill>
                  <a:srgbClr val="365F91"/>
                </a:solidFill>
                <a:latin typeface="Corbel" panose="020B0503020204020204" pitchFamily="34" charset="0"/>
              </a:rPr>
              <a:t>27.3 Valdymo laidai ir signalai</a:t>
            </a:r>
            <a:endParaRPr lang="en-US" b="0" i="0" u="none" strike="noStrike" baseline="0" dirty="0">
              <a:solidFill>
                <a:srgbClr val="365F91"/>
              </a:solidFill>
              <a:latin typeface="Corbel" panose="020B0503020204020204" pitchFamily="34" charset="0"/>
            </a:endParaRPr>
          </a:p>
        </p:txBody>
      </p:sp>
      <p:pic>
        <p:nvPicPr>
          <p:cNvPr id="4" name="Imagen 3">
            <a:extLst>
              <a:ext uri="{FF2B5EF4-FFF2-40B4-BE49-F238E27FC236}">
                <a16:creationId xmlns:a16="http://schemas.microsoft.com/office/drawing/2014/main" id="{DE4B8317-3FA2-4739-3C16-E266923860E7}"/>
              </a:ext>
            </a:extLst>
          </p:cNvPr>
          <p:cNvPicPr>
            <a:picLocks noChangeAspect="1"/>
          </p:cNvPicPr>
          <p:nvPr/>
        </p:nvPicPr>
        <p:blipFill>
          <a:blip r:embed="rId2"/>
          <a:stretch>
            <a:fillRect/>
          </a:stretch>
        </p:blipFill>
        <p:spPr>
          <a:xfrm>
            <a:off x="2528042" y="1690405"/>
            <a:ext cx="7384893" cy="4838660"/>
          </a:xfrm>
          <a:prstGeom prst="rect">
            <a:avLst/>
          </a:prstGeom>
        </p:spPr>
      </p:pic>
    </p:spTree>
    <p:extLst>
      <p:ext uri="{BB962C8B-B14F-4D97-AF65-F5344CB8AC3E}">
        <p14:creationId xmlns:p14="http://schemas.microsoft.com/office/powerpoint/2010/main" val="756868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20F940-EC8F-E694-D368-18F1A8232949}"/>
              </a:ext>
            </a:extLst>
          </p:cNvPr>
          <p:cNvSpPr>
            <a:spLocks noGrp="1"/>
          </p:cNvSpPr>
          <p:nvPr>
            <p:ph type="title"/>
          </p:nvPr>
        </p:nvSpPr>
        <p:spPr/>
        <p:txBody>
          <a:bodyPr/>
          <a:lstStyle/>
          <a:p>
            <a:r>
              <a:rPr lang="en-US" dirty="0">
                <a:solidFill>
                  <a:srgbClr val="365F91"/>
                </a:solidFill>
                <a:latin typeface="Corbel" panose="020B0503020204020204" pitchFamily="34" charset="0"/>
              </a:rPr>
              <a:t>27.4 </a:t>
            </a:r>
            <a:r>
              <a:rPr lang="en-US" dirty="0" err="1">
                <a:solidFill>
                  <a:srgbClr val="365F91"/>
                </a:solidFill>
                <a:latin typeface="Corbel" panose="020B0503020204020204" pitchFamily="34" charset="0"/>
              </a:rPr>
              <a:t>Išankstinis</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įjungimas</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ir</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testavimas</a:t>
            </a:r>
            <a:r>
              <a:rPr lang="lt-LT" dirty="0">
                <a:solidFill>
                  <a:srgbClr val="365F91"/>
                </a:solidFill>
                <a:latin typeface="Corbel" panose="020B0503020204020204" pitchFamily="34" charset="0"/>
              </a:rPr>
              <a:t> ekploatacijos metu</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C984D768-37E1-5CE5-41A5-B316CF4B5D27}"/>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Bandymas be įtampos </a:t>
            </a:r>
            <a:r>
              <a:rPr lang="lt-LT" dirty="0">
                <a:solidFill>
                  <a:srgbClr val="4F81BD"/>
                </a:solidFill>
                <a:latin typeface="Corbel" panose="020B0503020204020204" pitchFamily="34" charset="0"/>
              </a:rPr>
              <a:t>(Dead tests): Apsauginio įžeminimo (PE) patikra (&lt;0,05 </a:t>
            </a:r>
            <a:r>
              <a:rPr lang="el-GR" dirty="0">
                <a:solidFill>
                  <a:srgbClr val="4F81BD"/>
                </a:solidFill>
                <a:latin typeface="Corbel" panose="020B0503020204020204" pitchFamily="34" charset="0"/>
              </a:rPr>
              <a:t>Ω) </a:t>
            </a:r>
            <a:r>
              <a:rPr lang="lt-LT" dirty="0">
                <a:solidFill>
                  <a:srgbClr val="4F81BD"/>
                </a:solidFill>
                <a:latin typeface="Corbel" panose="020B0503020204020204" pitchFamily="34" charset="0"/>
              </a:rPr>
              <a:t>ir izoliacijos varžos (IR) matavimas prie 500 V nuolatinės įtampos.</a:t>
            </a:r>
          </a:p>
          <a:p>
            <a:pPr lvl="0"/>
            <a:r>
              <a:rPr lang="lt-LT" u="sng" dirty="0">
                <a:solidFill>
                  <a:srgbClr val="4F81BD"/>
                </a:solidFill>
                <a:latin typeface="Corbel" panose="020B0503020204020204" pitchFamily="34" charset="0"/>
              </a:rPr>
              <a:t>Svarbi sauga</a:t>
            </a:r>
            <a:r>
              <a:rPr lang="lt-LT" dirty="0">
                <a:solidFill>
                  <a:srgbClr val="4F81BD"/>
                </a:solidFill>
                <a:latin typeface="Corbel" panose="020B0503020204020204" pitchFamily="34" charset="0"/>
              </a:rPr>
              <a:t>: Prieš atliekant izoliacijos varžos matavimą, būtina atjungti visus elektroninius komponentus (plokštes), kad būtų išvengta negrįžtamų pažeidimų.</a:t>
            </a:r>
          </a:p>
          <a:p>
            <a:pPr lvl="0"/>
            <a:r>
              <a:rPr lang="lt-LT" u="sng" dirty="0">
                <a:solidFill>
                  <a:srgbClr val="4F81BD"/>
                </a:solidFill>
                <a:latin typeface="Corbel" panose="020B0503020204020204" pitchFamily="34" charset="0"/>
              </a:rPr>
              <a:t>Bandymas su įtampa </a:t>
            </a:r>
            <a:r>
              <a:rPr lang="lt-LT" dirty="0">
                <a:solidFill>
                  <a:srgbClr val="4F81BD"/>
                </a:solidFill>
                <a:latin typeface="Corbel" panose="020B0503020204020204" pitchFamily="34" charset="0"/>
              </a:rPr>
              <a:t>(Live tests): Matuoti įtampą esant apkrovai; patikrinti jutiklių veikimo teisingą darbą ir 3 krypčių vožtuvo veikimą.</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598847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28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dirty="0"/>
              <a:t>M</a:t>
            </a:r>
            <a:r>
              <a:rPr lang="en-US" dirty="0" err="1"/>
              <a:t>atavimo</a:t>
            </a:r>
            <a:r>
              <a:rPr lang="lt-LT" dirty="0"/>
              <a:t> </a:t>
            </a:r>
            <a:r>
              <a:rPr lang="en-US" dirty="0" err="1"/>
              <a:t>įranga</a:t>
            </a:r>
            <a:endParaRPr lang="en-US" noProof="0" dirty="0"/>
          </a:p>
        </p:txBody>
      </p:sp>
    </p:spTree>
    <p:extLst>
      <p:ext uri="{BB962C8B-B14F-4D97-AF65-F5344CB8AC3E}">
        <p14:creationId xmlns:p14="http://schemas.microsoft.com/office/powerpoint/2010/main" val="2230906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6D47C-58FE-5523-4E63-7C1C41D55509}"/>
              </a:ext>
            </a:extLst>
          </p:cNvPr>
          <p:cNvSpPr>
            <a:spLocks noGrp="1"/>
          </p:cNvSpPr>
          <p:nvPr>
            <p:ph type="title"/>
          </p:nvPr>
        </p:nvSpPr>
        <p:spPr/>
        <p:txBody>
          <a:bodyPr/>
          <a:lstStyle/>
          <a:p>
            <a:r>
              <a:rPr lang="lt-LT" dirty="0">
                <a:solidFill>
                  <a:srgbClr val="365F91"/>
                </a:solidFill>
                <a:latin typeface="Corbel" panose="020B0503020204020204" pitchFamily="34" charset="0"/>
              </a:rPr>
              <a:t>28.1 Šaldymo ciklo kontrolės įrankiai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0A5620FC-C9F2-DBBF-D0D3-B54F2749FC8F}"/>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Skaitmeniniai manometrai</a:t>
            </a:r>
            <a:r>
              <a:rPr lang="lt-LT" dirty="0">
                <a:solidFill>
                  <a:srgbClr val="4F81BD"/>
                </a:solidFill>
                <a:latin typeface="Corbel" panose="020B0503020204020204" pitchFamily="34" charset="0"/>
              </a:rPr>
              <a:t>: leidžia iš karto fiksuoti temperatūros ir slėgio priklausomybę šaltnešiams R410A / R32 / R290.</a:t>
            </a:r>
          </a:p>
          <a:p>
            <a:pPr lvl="0"/>
            <a:r>
              <a:rPr lang="lt-LT" u="sng" dirty="0">
                <a:solidFill>
                  <a:srgbClr val="4F81BD"/>
                </a:solidFill>
                <a:latin typeface="Corbel" panose="020B0503020204020204" pitchFamily="34" charset="0"/>
              </a:rPr>
              <a:t>Žarnos</a:t>
            </a:r>
            <a:r>
              <a:rPr lang="lt-LT" dirty="0">
                <a:solidFill>
                  <a:srgbClr val="4F81BD"/>
                </a:solidFill>
                <a:latin typeface="Corbel" panose="020B0503020204020204" pitchFamily="34" charset="0"/>
              </a:rPr>
              <a:t>: naudoti mažo pralaidumo žarnas su rutuliniais uždarymo vožtuvais - kad į sistemą nepatektų drėgmė.</a:t>
            </a:r>
          </a:p>
          <a:p>
            <a:pPr lvl="0"/>
            <a:r>
              <a:rPr lang="lt-LT" u="sng" dirty="0">
                <a:solidFill>
                  <a:srgbClr val="4F81BD"/>
                </a:solidFill>
                <a:latin typeface="Corbel" panose="020B0503020204020204" pitchFamily="34" charset="0"/>
              </a:rPr>
              <a:t>Ventilio šerdies išėmimas</a:t>
            </a:r>
            <a:r>
              <a:rPr lang="lt-LT" dirty="0">
                <a:solidFill>
                  <a:srgbClr val="4F81BD"/>
                </a:solidFill>
                <a:latin typeface="Corbel" panose="020B0503020204020204" pitchFamily="34" charset="0"/>
              </a:rPr>
              <a:t>: labai svarbu, nes padidina pralaidumą sistemos iškrovimo/užpildymo metu.</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116911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22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pt-BR" dirty="0"/>
              <a:t>Šilumos siurblių tipai pagal montavim</a:t>
            </a:r>
            <a:r>
              <a:rPr lang="lt-LT" dirty="0"/>
              <a:t>o aspektus</a:t>
            </a:r>
            <a:endParaRPr lang="en-US" noProof="0" dirty="0"/>
          </a:p>
        </p:txBody>
      </p:sp>
    </p:spTree>
    <p:extLst>
      <p:ext uri="{BB962C8B-B14F-4D97-AF65-F5344CB8AC3E}">
        <p14:creationId xmlns:p14="http://schemas.microsoft.com/office/powerpoint/2010/main" val="2964212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6D47C-58FE-5523-4E63-7C1C41D55509}"/>
              </a:ext>
            </a:extLst>
          </p:cNvPr>
          <p:cNvSpPr>
            <a:spLocks noGrp="1"/>
          </p:cNvSpPr>
          <p:nvPr>
            <p:ph type="title"/>
          </p:nvPr>
        </p:nvSpPr>
        <p:spPr/>
        <p:txBody>
          <a:bodyPr/>
          <a:lstStyle/>
          <a:p>
            <a:r>
              <a:rPr lang="lt-LT" dirty="0">
                <a:solidFill>
                  <a:srgbClr val="365F91"/>
                </a:solidFill>
                <a:latin typeface="Corbel" panose="020B0503020204020204" pitchFamily="34" charset="0"/>
              </a:rPr>
              <a:t>28.1 Šaldymo ciklo kontrolės įrankiai</a:t>
            </a:r>
            <a:endParaRPr lang="en-US" b="0" i="0" u="none" strike="noStrike" baseline="0" dirty="0">
              <a:solidFill>
                <a:srgbClr val="365F91"/>
              </a:solidFill>
              <a:latin typeface="Corbel" panose="020B0503020204020204" pitchFamily="34" charset="0"/>
            </a:endParaRPr>
          </a:p>
        </p:txBody>
      </p:sp>
      <p:pic>
        <p:nvPicPr>
          <p:cNvPr id="7" name="Imagen 6">
            <a:extLst>
              <a:ext uri="{FF2B5EF4-FFF2-40B4-BE49-F238E27FC236}">
                <a16:creationId xmlns:a16="http://schemas.microsoft.com/office/drawing/2014/main" id="{C2C1D7D0-59C4-2CC2-AE65-CF6235F45367}"/>
              </a:ext>
            </a:extLst>
          </p:cNvPr>
          <p:cNvPicPr>
            <a:picLocks noChangeAspect="1"/>
          </p:cNvPicPr>
          <p:nvPr/>
        </p:nvPicPr>
        <p:blipFill>
          <a:blip r:embed="rId2"/>
          <a:stretch>
            <a:fillRect/>
          </a:stretch>
        </p:blipFill>
        <p:spPr>
          <a:xfrm>
            <a:off x="1350944" y="1574107"/>
            <a:ext cx="9490111" cy="4137148"/>
          </a:xfrm>
          <a:prstGeom prst="rect">
            <a:avLst/>
          </a:prstGeom>
        </p:spPr>
      </p:pic>
    </p:spTree>
    <p:extLst>
      <p:ext uri="{BB962C8B-B14F-4D97-AF65-F5344CB8AC3E}">
        <p14:creationId xmlns:p14="http://schemas.microsoft.com/office/powerpoint/2010/main" val="177394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10921A-AE67-4DCE-8F71-F45751C52774}"/>
              </a:ext>
            </a:extLst>
          </p:cNvPr>
          <p:cNvSpPr>
            <a:spLocks noGrp="1"/>
          </p:cNvSpPr>
          <p:nvPr>
            <p:ph type="title"/>
          </p:nvPr>
        </p:nvSpPr>
        <p:spPr/>
        <p:txBody>
          <a:bodyPr/>
          <a:lstStyle/>
          <a:p>
            <a:r>
              <a:rPr lang="en-US" dirty="0">
                <a:solidFill>
                  <a:srgbClr val="365F91"/>
                </a:solidFill>
                <a:latin typeface="Corbel" panose="020B0503020204020204" pitchFamily="34" charset="0"/>
              </a:rPr>
              <a:t>28.2 </a:t>
            </a:r>
            <a:r>
              <a:rPr lang="en-US" dirty="0" err="1">
                <a:solidFill>
                  <a:srgbClr val="365F91"/>
                </a:solidFill>
                <a:latin typeface="Corbel" panose="020B0503020204020204" pitchFamily="34" charset="0"/>
              </a:rPr>
              <a:t>Vakuminis</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siurblys</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ir</a:t>
            </a:r>
            <a:r>
              <a:rPr lang="en-US" dirty="0">
                <a:solidFill>
                  <a:srgbClr val="365F91"/>
                </a:solidFill>
                <a:latin typeface="Corbel" panose="020B0503020204020204" pitchFamily="34" charset="0"/>
              </a:rPr>
              <a:t> </a:t>
            </a:r>
            <a:r>
              <a:rPr lang="lt-LT" dirty="0">
                <a:solidFill>
                  <a:srgbClr val="365F91"/>
                </a:solidFill>
                <a:latin typeface="Corbel" panose="020B0503020204020204" pitchFamily="34" charset="0"/>
              </a:rPr>
              <a:t>dehidratacija</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6CBE5736-88ED-2FDD-8240-391BEE72022C}"/>
              </a:ext>
            </a:extLst>
          </p:cNvPr>
          <p:cNvSpPr>
            <a:spLocks noGrp="1"/>
          </p:cNvSpPr>
          <p:nvPr>
            <p:ph type="body" idx="1"/>
          </p:nvPr>
        </p:nvSpPr>
        <p:spPr>
          <a:xfrm>
            <a:off x="1143000" y="2057400"/>
            <a:ext cx="10070960" cy="4038603"/>
          </a:xfrm>
        </p:spPr>
        <p:txBody>
          <a:bodyPr/>
          <a:lstStyle/>
          <a:p>
            <a:pPr marR="0" lvl="0" rtl="0"/>
            <a:r>
              <a:rPr lang="lt-LT" b="0" i="0" u="sng" strike="noStrike" baseline="0" dirty="0">
                <a:solidFill>
                  <a:srgbClr val="4F81BD"/>
                </a:solidFill>
                <a:latin typeface="Corbel" panose="020B0503020204020204" pitchFamily="34" charset="0"/>
              </a:rPr>
              <a:t>Dviejų pakopų siurblys</a:t>
            </a:r>
            <a:r>
              <a:rPr lang="lt-LT" b="0" i="0" u="none" strike="noStrike" baseline="0" dirty="0">
                <a:solidFill>
                  <a:srgbClr val="4F81BD"/>
                </a:solidFill>
                <a:latin typeface="Corbel" panose="020B0503020204020204" pitchFamily="34" charset="0"/>
              </a:rPr>
              <a:t>: Reikalingas, kad giliame vakume išgarintų sistemoje likusią drėgmę.</a:t>
            </a:r>
          </a:p>
          <a:p>
            <a:pPr marR="0" lvl="0" rtl="0"/>
            <a:r>
              <a:rPr lang="lt-LT" b="0" i="0" u="sng" strike="noStrike" baseline="0" dirty="0">
                <a:solidFill>
                  <a:srgbClr val="4F81BD"/>
                </a:solidFill>
                <a:latin typeface="Corbel" panose="020B0503020204020204" pitchFamily="34" charset="0"/>
              </a:rPr>
              <a:t>Elektroninis mikronų matuoklis</a:t>
            </a:r>
            <a:r>
              <a:rPr lang="lt-LT" b="0" i="0" u="none" strike="noStrike" baseline="0" dirty="0">
                <a:solidFill>
                  <a:srgbClr val="4F81BD"/>
                </a:solidFill>
                <a:latin typeface="Corbel" panose="020B0503020204020204" pitchFamily="34" charset="0"/>
              </a:rPr>
              <a:t>: Vienintelis prietaisas, galintis patvirtinti pasiektą vakumą ≤ 500.</a:t>
            </a:r>
          </a:p>
          <a:p>
            <a:pPr lvl="0"/>
            <a:r>
              <a:rPr lang="lt-LT" b="0" i="0" u="sng" strike="noStrike" baseline="0" dirty="0">
                <a:solidFill>
                  <a:srgbClr val="4F81BD"/>
                </a:solidFill>
                <a:latin typeface="Corbel" panose="020B0503020204020204" pitchFamily="34" charset="0"/>
              </a:rPr>
              <a:t>Kilimo testas</a:t>
            </a:r>
            <a:r>
              <a:rPr lang="lt-LT" dirty="0">
                <a:solidFill>
                  <a:srgbClr val="4F81BD"/>
                </a:solidFill>
                <a:latin typeface="Corbel" panose="020B0503020204020204" pitchFamily="34" charset="0"/>
              </a:rPr>
              <a:t>: Išjungiamas siurblys - kad nustatyti dujų išsiskyrimą (drėgmę) nuo atmosferos nuotėkio.</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2584210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3BC66-5CC1-2876-8D60-F1C9DD3B8916}"/>
              </a:ext>
            </a:extLst>
          </p:cNvPr>
          <p:cNvSpPr>
            <a:spLocks noGrp="1"/>
          </p:cNvSpPr>
          <p:nvPr>
            <p:ph type="title"/>
          </p:nvPr>
        </p:nvSpPr>
        <p:spPr/>
        <p:txBody>
          <a:bodyPr/>
          <a:lstStyle/>
          <a:p>
            <a:r>
              <a:rPr lang="pt-BR" dirty="0">
                <a:solidFill>
                  <a:srgbClr val="365F91"/>
                </a:solidFill>
                <a:latin typeface="Corbel" panose="020B0503020204020204" pitchFamily="34" charset="0"/>
              </a:rPr>
              <a:t>28.3 Elektrinis ir šiluminis matavimas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30B74452-DDF2-7B3B-F3CE-4BE0E7C34B36}"/>
              </a:ext>
            </a:extLst>
          </p:cNvPr>
          <p:cNvSpPr>
            <a:spLocks noGrp="1"/>
          </p:cNvSpPr>
          <p:nvPr>
            <p:ph type="body" idx="1"/>
          </p:nvPr>
        </p:nvSpPr>
        <p:spPr>
          <a:xfrm>
            <a:off x="960120" y="1801486"/>
            <a:ext cx="7137971" cy="4038603"/>
          </a:xfrm>
        </p:spPr>
        <p:txBody>
          <a:bodyPr/>
          <a:lstStyle/>
          <a:p>
            <a:pPr lvl="0"/>
            <a:r>
              <a:rPr lang="lt-LT" i="1" u="sng" dirty="0">
                <a:solidFill>
                  <a:srgbClr val="4F81BD"/>
                </a:solidFill>
                <a:latin typeface="Corbel" panose="020B0503020204020204" pitchFamily="34" charset="0"/>
              </a:rPr>
              <a:t>True-RMS</a:t>
            </a:r>
            <a:r>
              <a:rPr lang="lt-LT" u="sng" dirty="0">
                <a:solidFill>
                  <a:srgbClr val="4F81BD"/>
                </a:solidFill>
                <a:latin typeface="Corbel" panose="020B0503020204020204" pitchFamily="34" charset="0"/>
              </a:rPr>
              <a:t> multimetriai</a:t>
            </a:r>
            <a:r>
              <a:rPr lang="lt-LT" dirty="0">
                <a:solidFill>
                  <a:srgbClr val="4F81BD"/>
                </a:solidFill>
                <a:latin typeface="Corbel" panose="020B0503020204020204" pitchFamily="34" charset="0"/>
              </a:rPr>
              <a:t>: Reikalingi tiksliems matavimams esant iškraipytoms/klaidingoms inverterių bangos formoms.</a:t>
            </a:r>
          </a:p>
          <a:p>
            <a:pPr lvl="0"/>
            <a:r>
              <a:rPr lang="lt-LT" u="sng" dirty="0">
                <a:solidFill>
                  <a:srgbClr val="4F81BD"/>
                </a:solidFill>
                <a:latin typeface="Corbel" panose="020B0503020204020204" pitchFamily="34" charset="0"/>
              </a:rPr>
              <a:t>Repliniai matuokliai</a:t>
            </a:r>
            <a:r>
              <a:rPr lang="lt-LT" dirty="0">
                <a:solidFill>
                  <a:srgbClr val="4F81BD"/>
                </a:solidFill>
                <a:latin typeface="Corbel" panose="020B0503020204020204" pitchFamily="34" charset="0"/>
              </a:rPr>
              <a:t>: Naudojami srovei matuoti neišardant el. grandinės, pvz., kompresoriams ir ventiliatoriams.</a:t>
            </a:r>
          </a:p>
          <a:p>
            <a:pPr lvl="0"/>
            <a:r>
              <a:rPr lang="lt-LT" u="sng" dirty="0">
                <a:solidFill>
                  <a:srgbClr val="4F81BD"/>
                </a:solidFill>
                <a:latin typeface="Corbel" panose="020B0503020204020204" pitchFamily="34" charset="0"/>
              </a:rPr>
              <a:t>Kontaktiniai termometrai</a:t>
            </a:r>
            <a:r>
              <a:rPr lang="lt-LT" dirty="0">
                <a:solidFill>
                  <a:srgbClr val="4F81BD"/>
                </a:solidFill>
                <a:latin typeface="Corbel" panose="020B0503020204020204" pitchFamily="34" charset="0"/>
              </a:rPr>
              <a:t>: Vamzdžių apspaustukai-  geriausiai tinka </a:t>
            </a:r>
            <a:r>
              <a:rPr lang="el-GR" dirty="0">
                <a:solidFill>
                  <a:srgbClr val="4F81BD"/>
                </a:solidFill>
                <a:latin typeface="Corbel" panose="020B0503020204020204" pitchFamily="34" charset="0"/>
              </a:rPr>
              <a:t>Δ</a:t>
            </a:r>
            <a:r>
              <a:rPr lang="lt-LT" dirty="0">
                <a:solidFill>
                  <a:srgbClr val="4F81BD"/>
                </a:solidFill>
                <a:latin typeface="Corbel" panose="020B0503020204020204" pitchFamily="34" charset="0"/>
              </a:rPr>
              <a:t>T, perkaitimo ir peršaldymo matavimui (būtina naudoti terminę pastą ir izoliaciją).</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FB0FBD05-09D2-02A4-E1FD-07423CA5E980}"/>
              </a:ext>
            </a:extLst>
          </p:cNvPr>
          <p:cNvPicPr>
            <a:picLocks noChangeAspect="1"/>
          </p:cNvPicPr>
          <p:nvPr/>
        </p:nvPicPr>
        <p:blipFill>
          <a:blip r:embed="rId2"/>
          <a:stretch>
            <a:fillRect/>
          </a:stretch>
        </p:blipFill>
        <p:spPr>
          <a:xfrm>
            <a:off x="8018423" y="2057400"/>
            <a:ext cx="3648201" cy="3542016"/>
          </a:xfrm>
          <a:prstGeom prst="rect">
            <a:avLst/>
          </a:prstGeom>
        </p:spPr>
      </p:pic>
      <p:pic>
        <p:nvPicPr>
          <p:cNvPr id="7" name="Imagen 6">
            <a:extLst>
              <a:ext uri="{FF2B5EF4-FFF2-40B4-BE49-F238E27FC236}">
                <a16:creationId xmlns:a16="http://schemas.microsoft.com/office/drawing/2014/main" id="{D995E196-0BF9-48E6-CB8D-22A9E088FA3A}"/>
              </a:ext>
            </a:extLst>
          </p:cNvPr>
          <p:cNvPicPr>
            <a:picLocks noChangeAspect="1"/>
          </p:cNvPicPr>
          <p:nvPr/>
        </p:nvPicPr>
        <p:blipFill>
          <a:blip r:embed="rId3"/>
          <a:stretch>
            <a:fillRect/>
          </a:stretch>
        </p:blipFill>
        <p:spPr>
          <a:xfrm>
            <a:off x="5184994" y="5106808"/>
            <a:ext cx="2631758" cy="1390363"/>
          </a:xfrm>
          <a:prstGeom prst="rect">
            <a:avLst/>
          </a:prstGeom>
        </p:spPr>
      </p:pic>
    </p:spTree>
    <p:extLst>
      <p:ext uri="{BB962C8B-B14F-4D97-AF65-F5344CB8AC3E}">
        <p14:creationId xmlns:p14="http://schemas.microsoft.com/office/powerpoint/2010/main" val="2120302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B522A-2949-F120-3142-897AFE68AF13}"/>
              </a:ext>
            </a:extLst>
          </p:cNvPr>
          <p:cNvSpPr>
            <a:spLocks noGrp="1"/>
          </p:cNvSpPr>
          <p:nvPr>
            <p:ph type="title"/>
          </p:nvPr>
        </p:nvSpPr>
        <p:spPr/>
        <p:txBody>
          <a:bodyPr/>
          <a:lstStyle/>
          <a:p>
            <a:r>
              <a:rPr lang="en-US" dirty="0">
                <a:solidFill>
                  <a:srgbClr val="365F91"/>
                </a:solidFill>
                <a:latin typeface="Corbel" panose="020B0503020204020204" pitchFamily="34" charset="0"/>
              </a:rPr>
              <a:t>28.4 </a:t>
            </a:r>
            <a:r>
              <a:rPr lang="en-US" dirty="0" err="1">
                <a:solidFill>
                  <a:srgbClr val="365F91"/>
                </a:solidFill>
                <a:latin typeface="Corbel" panose="020B0503020204020204" pitchFamily="34" charset="0"/>
              </a:rPr>
              <a:t>Kalibravimas</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ir</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priežiūra</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4F0A28A1-43C2-1C72-F3EA-FB8ADD401FDF}"/>
              </a:ext>
            </a:extLst>
          </p:cNvPr>
          <p:cNvSpPr>
            <a:spLocks noGrp="1"/>
          </p:cNvSpPr>
          <p:nvPr>
            <p:ph type="body" idx="1"/>
          </p:nvPr>
        </p:nvSpPr>
        <p:spPr/>
        <p:txBody>
          <a:bodyPr/>
          <a:lstStyle/>
          <a:p>
            <a:pPr marR="0" lvl="0" rtl="0"/>
            <a:r>
              <a:rPr lang="lt-LT" b="0" i="0" u="sng" strike="noStrike" baseline="0" dirty="0">
                <a:solidFill>
                  <a:srgbClr val="4F81BD"/>
                </a:solidFill>
                <a:latin typeface="Corbel" panose="020B0503020204020204" pitchFamily="34" charset="0"/>
              </a:rPr>
              <a:t>Formali kalibracija</a:t>
            </a:r>
            <a:r>
              <a:rPr lang="lt-LT" b="0" i="0" u="none" strike="noStrike" baseline="0" dirty="0">
                <a:solidFill>
                  <a:srgbClr val="4F81BD"/>
                </a:solidFill>
                <a:latin typeface="Corbel" panose="020B0503020204020204" pitchFamily="34" charset="0"/>
              </a:rPr>
              <a:t>: Kasmetinė, registruojama kalibracija reikalinga manometrams, svarstyklėms ir nuotėkio detektoriams.</a:t>
            </a:r>
          </a:p>
          <a:p>
            <a:pPr marR="0" lvl="0" rtl="0"/>
            <a:r>
              <a:rPr lang="lt-LT" b="0" i="0" u="sng" strike="noStrike" baseline="0" dirty="0">
                <a:solidFill>
                  <a:srgbClr val="4F81BD"/>
                </a:solidFill>
                <a:latin typeface="Corbel" panose="020B0503020204020204" pitchFamily="34" charset="0"/>
              </a:rPr>
              <a:t>Patikrinimai vietoje</a:t>
            </a:r>
            <a:r>
              <a:rPr lang="lt-LT" b="0" i="0" u="none" strike="noStrike" baseline="0" dirty="0">
                <a:solidFill>
                  <a:srgbClr val="4F81BD"/>
                </a:solidFill>
                <a:latin typeface="Corbel" panose="020B0503020204020204" pitchFamily="34" charset="0"/>
              </a:rPr>
              <a:t>: Kritinio taško (0 °C) patikrinimas termometrams naudojant etaloninius svorius.</a:t>
            </a:r>
          </a:p>
          <a:p>
            <a:pPr marR="0" lvl="0" rtl="0"/>
            <a:r>
              <a:rPr lang="lt-LT" b="0" i="0" u="sng" strike="noStrike" baseline="0" dirty="0">
                <a:solidFill>
                  <a:srgbClr val="4F81BD"/>
                </a:solidFill>
                <a:latin typeface="Corbel" panose="020B0503020204020204" pitchFamily="34" charset="0"/>
              </a:rPr>
              <a:t>Įrangos priežiūra</a:t>
            </a:r>
            <a:r>
              <a:rPr lang="lt-LT" b="0" i="0" u="none" strike="noStrike" baseline="0" dirty="0">
                <a:solidFill>
                  <a:srgbClr val="4F81BD"/>
                </a:solidFill>
                <a:latin typeface="Corbel" panose="020B0503020204020204" pitchFamily="34" charset="0"/>
              </a:rPr>
              <a:t>: Vakuminio siurblio alyvos keitimas po kiekvieno sistemos gilaus išvakumavimo – kad būtų išlaikytas/užtikrintas numatytas sistemos našumas.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319413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29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a:t>Šilumos siurblių paleidimas</a:t>
            </a:r>
            <a:endParaRPr lang="en-US" noProof="0" dirty="0"/>
          </a:p>
        </p:txBody>
      </p:sp>
    </p:spTree>
    <p:extLst>
      <p:ext uri="{BB962C8B-B14F-4D97-AF65-F5344CB8AC3E}">
        <p14:creationId xmlns:p14="http://schemas.microsoft.com/office/powerpoint/2010/main" val="2530856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9BE4A-C894-A4DB-A059-ED4F94DF0D0C}"/>
              </a:ext>
            </a:extLst>
          </p:cNvPr>
          <p:cNvSpPr>
            <a:spLocks noGrp="1"/>
          </p:cNvSpPr>
          <p:nvPr>
            <p:ph type="title"/>
          </p:nvPr>
        </p:nvSpPr>
        <p:spPr/>
        <p:txBody>
          <a:bodyPr/>
          <a:lstStyle/>
          <a:p>
            <a:r>
              <a:rPr lang="en-US" b="0" i="0" u="none" strike="noStrike" baseline="0" dirty="0">
                <a:solidFill>
                  <a:srgbClr val="365F91"/>
                </a:solidFill>
                <a:latin typeface="Corbel" panose="020B0503020204020204" pitchFamily="34" charset="0"/>
              </a:rPr>
              <a:t>29.1 </a:t>
            </a:r>
            <a:r>
              <a:rPr lang="en-US" b="0" i="0" u="none" strike="noStrike" baseline="0" dirty="0" err="1">
                <a:solidFill>
                  <a:srgbClr val="365F91"/>
                </a:solidFill>
                <a:latin typeface="Corbel" panose="020B0503020204020204" pitchFamily="34" charset="0"/>
              </a:rPr>
              <a:t>Galutinis</a:t>
            </a:r>
            <a:r>
              <a:rPr lang="en-US" b="0" i="0" u="none" strike="noStrike" baseline="0" dirty="0">
                <a:solidFill>
                  <a:srgbClr val="365F91"/>
                </a:solidFill>
                <a:latin typeface="Corbel" panose="020B0503020204020204" pitchFamily="34" charset="0"/>
              </a:rPr>
              <a:t> </a:t>
            </a:r>
            <a:r>
              <a:rPr lang="en-US" b="0" i="0" u="none" strike="noStrike" baseline="0" dirty="0" err="1">
                <a:solidFill>
                  <a:srgbClr val="365F91"/>
                </a:solidFill>
                <a:latin typeface="Corbel" panose="020B0503020204020204" pitchFamily="34" charset="0"/>
              </a:rPr>
              <a:t>patikrinimo</a:t>
            </a:r>
            <a:r>
              <a:rPr lang="en-US" b="0" i="0" u="none" strike="noStrike" baseline="0" dirty="0">
                <a:solidFill>
                  <a:srgbClr val="365F91"/>
                </a:solidFill>
                <a:latin typeface="Corbel" panose="020B0503020204020204" pitchFamily="34" charset="0"/>
              </a:rPr>
              <a:t> </a:t>
            </a:r>
            <a:r>
              <a:rPr lang="en-US" b="0" i="0" u="none" strike="noStrike" baseline="0" dirty="0" err="1">
                <a:solidFill>
                  <a:srgbClr val="365F91"/>
                </a:solidFill>
                <a:latin typeface="Corbel" panose="020B0503020204020204" pitchFamily="34" charset="0"/>
              </a:rPr>
              <a:t>prieš</a:t>
            </a:r>
            <a:r>
              <a:rPr lang="en-US" b="0" i="0" u="none" strike="noStrike" baseline="0" dirty="0">
                <a:solidFill>
                  <a:srgbClr val="365F91"/>
                </a:solidFill>
                <a:latin typeface="Corbel" panose="020B0503020204020204" pitchFamily="34" charset="0"/>
              </a:rPr>
              <a:t> </a:t>
            </a:r>
            <a:r>
              <a:rPr lang="en-US" b="0" i="0" u="none" strike="noStrike" baseline="0" dirty="0" err="1">
                <a:solidFill>
                  <a:srgbClr val="365F91"/>
                </a:solidFill>
                <a:latin typeface="Corbel" panose="020B0503020204020204" pitchFamily="34" charset="0"/>
              </a:rPr>
              <a:t>įjungiant</a:t>
            </a:r>
            <a:r>
              <a:rPr lang="en-US" b="0" i="0" u="none" strike="noStrike" baseline="0" dirty="0">
                <a:solidFill>
                  <a:srgbClr val="365F91"/>
                </a:solidFill>
                <a:latin typeface="Corbel" panose="020B0503020204020204" pitchFamily="34" charset="0"/>
              </a:rPr>
              <a:t> </a:t>
            </a:r>
            <a:r>
              <a:rPr lang="en-US" b="0" i="0" u="none" strike="noStrike" baseline="0" dirty="0" err="1">
                <a:solidFill>
                  <a:srgbClr val="365F91"/>
                </a:solidFill>
                <a:latin typeface="Corbel" panose="020B0503020204020204" pitchFamily="34" charset="0"/>
              </a:rPr>
              <a:t>įtampą</a:t>
            </a:r>
            <a:r>
              <a:rPr lang="lt-LT" b="0" i="0" u="none" strike="noStrike" baseline="0" dirty="0">
                <a:solidFill>
                  <a:srgbClr val="365F91"/>
                </a:solidFill>
                <a:latin typeface="Corbel" panose="020B0503020204020204" pitchFamily="34" charset="0"/>
              </a:rPr>
              <a:t> darbų </a:t>
            </a:r>
            <a:r>
              <a:rPr lang="en-US" dirty="0" err="1">
                <a:solidFill>
                  <a:srgbClr val="365F91"/>
                </a:solidFill>
                <a:latin typeface="Corbel" panose="020B0503020204020204" pitchFamily="34" charset="0"/>
              </a:rPr>
              <a:t>sąrašas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535863B8-752A-7F3A-33C5-57A3DA1ABD83}"/>
              </a:ext>
            </a:extLst>
          </p:cNvPr>
          <p:cNvSpPr>
            <a:spLocks noGrp="1"/>
          </p:cNvSpPr>
          <p:nvPr>
            <p:ph type="body" idx="1"/>
          </p:nvPr>
        </p:nvSpPr>
        <p:spPr/>
        <p:txBody>
          <a:bodyPr/>
          <a:lstStyle/>
          <a:p>
            <a:pPr marR="0" lvl="0" rtl="0"/>
            <a:r>
              <a:rPr lang="lt-LT" b="0" i="0" u="sng" strike="noStrike" baseline="0" dirty="0">
                <a:solidFill>
                  <a:srgbClr val="4F81BD"/>
                </a:solidFill>
                <a:latin typeface="Corbel" panose="020B0503020204020204" pitchFamily="34" charset="0"/>
              </a:rPr>
              <a:t>Sistemos vientisumas</a:t>
            </a:r>
            <a:r>
              <a:rPr lang="lt-LT" b="0" i="0" u="none" strike="noStrike" baseline="0" dirty="0">
                <a:solidFill>
                  <a:srgbClr val="4F81BD"/>
                </a:solidFill>
                <a:latin typeface="Corbel" panose="020B0503020204020204" pitchFamily="34" charset="0"/>
              </a:rPr>
              <a:t>: Apžiūrėkite sistemą (vizualiai) ir patikrinkite, ar visos fizinės tvirtinimo atramos stabiliai pritvirtintos ir fizinė izoliacija yra vientisa.</a:t>
            </a:r>
          </a:p>
          <a:p>
            <a:pPr marR="0" lvl="0" rtl="0"/>
            <a:r>
              <a:rPr lang="lt-LT" b="0" i="0" u="sng" strike="noStrike" baseline="0" dirty="0">
                <a:solidFill>
                  <a:srgbClr val="4F81BD"/>
                </a:solidFill>
                <a:latin typeface="Corbel" panose="020B0503020204020204" pitchFamily="34" charset="0"/>
              </a:rPr>
              <a:t>Hidraulinis paruošimas</a:t>
            </a:r>
            <a:r>
              <a:rPr lang="lt-LT" b="0" i="0" u="none" strike="noStrike" baseline="0" dirty="0">
                <a:solidFill>
                  <a:srgbClr val="4F81BD"/>
                </a:solidFill>
                <a:latin typeface="Corbel" panose="020B0503020204020204" pitchFamily="34" charset="0"/>
              </a:rPr>
              <a:t>: Patikrinkite sistemos užpildymo slėgį (~ 1,5 bar) ir įsitikinkite, kad oras iš sistemos visiškai pašalintas.</a:t>
            </a:r>
          </a:p>
          <a:p>
            <a:pPr marR="0" lvl="0" rtl="0"/>
            <a:r>
              <a:rPr lang="lt-LT" b="0" i="0" u="sng" strike="noStrike" baseline="0" dirty="0">
                <a:solidFill>
                  <a:srgbClr val="4F81BD"/>
                </a:solidFill>
                <a:latin typeface="Corbel" panose="020B0503020204020204" pitchFamily="34" charset="0"/>
              </a:rPr>
              <a:t>Elektros sauga</a:t>
            </a:r>
            <a:r>
              <a:rPr lang="lt-LT" b="0" i="0" u="none" strike="noStrike" baseline="0" dirty="0">
                <a:solidFill>
                  <a:srgbClr val="4F81BD"/>
                </a:solidFill>
                <a:latin typeface="Corbel" panose="020B0503020204020204" pitchFamily="34" charset="0"/>
              </a:rPr>
              <a:t>: Patikrinkite, ar visi elektriniai sujungimai yra patikimi, ar visa išorinė fizinė apsauginė izoliacija tvarkinga.</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455763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0F0A1B-7EFA-5F60-436A-CB3FCCAC4B6A}"/>
              </a:ext>
            </a:extLst>
          </p:cNvPr>
          <p:cNvSpPr>
            <a:spLocks noGrp="1"/>
          </p:cNvSpPr>
          <p:nvPr>
            <p:ph type="title"/>
          </p:nvPr>
        </p:nvSpPr>
        <p:spPr/>
        <p:txBody>
          <a:bodyPr/>
          <a:lstStyle/>
          <a:p>
            <a:r>
              <a:rPr lang="lt-LT" dirty="0">
                <a:solidFill>
                  <a:srgbClr val="365F91"/>
                </a:solidFill>
                <a:latin typeface="Corbel" panose="020B0503020204020204" pitchFamily="34" charset="0"/>
              </a:rPr>
              <a:t>29.2 Šaltnešio kontūro paleidimas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05AB7DAC-8C5D-E936-B346-2FADC5AD801F}"/>
              </a:ext>
            </a:extLst>
          </p:cNvPr>
          <p:cNvSpPr>
            <a:spLocks noGrp="1"/>
          </p:cNvSpPr>
          <p:nvPr>
            <p:ph type="body" idx="1"/>
          </p:nvPr>
        </p:nvSpPr>
        <p:spPr>
          <a:xfrm>
            <a:off x="838200" y="2057400"/>
            <a:ext cx="5562600" cy="4038603"/>
          </a:xfrm>
        </p:spPr>
        <p:txBody>
          <a:bodyPr>
            <a:normAutofit/>
          </a:bodyPr>
          <a:lstStyle/>
          <a:p>
            <a:pPr marR="0" lvl="0" rtl="0"/>
            <a:r>
              <a:rPr lang="lt-LT" b="0" i="0" u="sng" strike="noStrike" baseline="0" dirty="0">
                <a:solidFill>
                  <a:srgbClr val="4F81BD"/>
                </a:solidFill>
                <a:latin typeface="Corbel" panose="020B0503020204020204" pitchFamily="34" charset="0"/>
              </a:rPr>
              <a:t>Vakumo procedūros tikslas</a:t>
            </a:r>
            <a:r>
              <a:rPr lang="lt-LT" b="0" i="0" u="none" strike="noStrike" baseline="0" dirty="0">
                <a:solidFill>
                  <a:srgbClr val="4F81BD"/>
                </a:solidFill>
                <a:latin typeface="Corbel" panose="020B0503020204020204" pitchFamily="34" charset="0"/>
              </a:rPr>
              <a:t>: Stabilus vakumas ≤ 500 mikronų, atliekant slėgio kilimo testą; stabilizuojasi &lt; 1 000 mikronų.</a:t>
            </a:r>
          </a:p>
          <a:p>
            <a:pPr marR="0" lvl="0" rtl="0"/>
            <a:r>
              <a:rPr lang="lt-LT" b="0" i="0" u="sng" strike="noStrike" baseline="0" dirty="0">
                <a:solidFill>
                  <a:srgbClr val="4F81BD"/>
                </a:solidFill>
                <a:latin typeface="Corbel" panose="020B0503020204020204" pitchFamily="34" charset="0"/>
              </a:rPr>
              <a:t>Užpildymas pagal š/n svorį kontūre</a:t>
            </a:r>
            <a:r>
              <a:rPr lang="lt-LT" b="0" i="0" u="none" strike="noStrike" baseline="0" dirty="0">
                <a:solidFill>
                  <a:srgbClr val="4F81BD"/>
                </a:solidFill>
                <a:latin typeface="Corbel" panose="020B0503020204020204" pitchFamily="34" charset="0"/>
              </a:rPr>
              <a:t>: Naudokite kalibruotas svarstykles - kad įpiltumėte pradinį šaltnešio kiekį + korekcijas pagal vamzdyno ilgį.</a:t>
            </a:r>
          </a:p>
          <a:p>
            <a:pPr marR="0" lvl="0" rtl="0"/>
            <a:r>
              <a:rPr lang="lt-LT" b="0" i="0" u="sng" strike="noStrike" baseline="0" dirty="0">
                <a:solidFill>
                  <a:srgbClr val="4F81BD"/>
                </a:solidFill>
                <a:latin typeface="Corbel" panose="020B0503020204020204" pitchFamily="34" charset="0"/>
              </a:rPr>
              <a:t>Priimtini KPI</a:t>
            </a:r>
            <a:r>
              <a:rPr lang="lt-LT" b="0" i="0" u="none" strike="noStrike" baseline="0" dirty="0">
                <a:solidFill>
                  <a:srgbClr val="4F81BD"/>
                </a:solidFill>
                <a:latin typeface="Corbel" panose="020B0503020204020204" pitchFamily="34" charset="0"/>
              </a:rPr>
              <a:t>: Stebėkite peratšadlymą ~3–10 K ir perkaitimą ~5–12 K esant pastoviai apkrovai sistemoje.</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96E41B18-B1FC-70E5-2DC0-E9675C64B1EC}"/>
              </a:ext>
            </a:extLst>
          </p:cNvPr>
          <p:cNvPicPr>
            <a:picLocks noChangeAspect="1"/>
          </p:cNvPicPr>
          <p:nvPr/>
        </p:nvPicPr>
        <p:blipFill>
          <a:blip r:embed="rId2"/>
          <a:stretch>
            <a:fillRect/>
          </a:stretch>
        </p:blipFill>
        <p:spPr>
          <a:xfrm>
            <a:off x="7039777" y="1965959"/>
            <a:ext cx="4192776" cy="3482136"/>
          </a:xfrm>
          <a:prstGeom prst="rect">
            <a:avLst/>
          </a:prstGeom>
        </p:spPr>
      </p:pic>
    </p:spTree>
    <p:extLst>
      <p:ext uri="{BB962C8B-B14F-4D97-AF65-F5344CB8AC3E}">
        <p14:creationId xmlns:p14="http://schemas.microsoft.com/office/powerpoint/2010/main" val="2700069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0F0A1B-7EFA-5F60-436A-CB3FCCAC4B6A}"/>
              </a:ext>
            </a:extLst>
          </p:cNvPr>
          <p:cNvSpPr>
            <a:spLocks noGrp="1"/>
          </p:cNvSpPr>
          <p:nvPr>
            <p:ph type="title"/>
          </p:nvPr>
        </p:nvSpPr>
        <p:spPr/>
        <p:txBody>
          <a:bodyPr/>
          <a:lstStyle/>
          <a:p>
            <a:r>
              <a:rPr lang="lt-LT" dirty="0">
                <a:solidFill>
                  <a:srgbClr val="365F91"/>
                </a:solidFill>
                <a:latin typeface="Corbel" panose="020B0503020204020204" pitchFamily="34" charset="0"/>
              </a:rPr>
              <a:t>29.2 Šaltnešio kontūro paleidimas</a:t>
            </a:r>
            <a:endParaRPr lang="en-US" b="0" i="0" u="none" strike="noStrike" baseline="0" dirty="0">
              <a:solidFill>
                <a:srgbClr val="365F91"/>
              </a:solidFill>
              <a:latin typeface="Corbel" panose="020B0503020204020204" pitchFamily="34" charset="0"/>
            </a:endParaRPr>
          </a:p>
        </p:txBody>
      </p:sp>
      <p:pic>
        <p:nvPicPr>
          <p:cNvPr id="9" name="Imagen 8">
            <a:extLst>
              <a:ext uri="{FF2B5EF4-FFF2-40B4-BE49-F238E27FC236}">
                <a16:creationId xmlns:a16="http://schemas.microsoft.com/office/drawing/2014/main" id="{AAEF97C1-AF85-4A0F-FB64-B2D2CD495805}"/>
              </a:ext>
            </a:extLst>
          </p:cNvPr>
          <p:cNvPicPr>
            <a:picLocks noChangeAspect="1"/>
          </p:cNvPicPr>
          <p:nvPr/>
        </p:nvPicPr>
        <p:blipFill>
          <a:blip r:embed="rId2"/>
          <a:stretch>
            <a:fillRect/>
          </a:stretch>
        </p:blipFill>
        <p:spPr>
          <a:xfrm>
            <a:off x="1702144" y="1845530"/>
            <a:ext cx="8787712" cy="3633163"/>
          </a:xfrm>
          <a:prstGeom prst="rect">
            <a:avLst/>
          </a:prstGeom>
        </p:spPr>
      </p:pic>
    </p:spTree>
    <p:extLst>
      <p:ext uri="{BB962C8B-B14F-4D97-AF65-F5344CB8AC3E}">
        <p14:creationId xmlns:p14="http://schemas.microsoft.com/office/powerpoint/2010/main" val="528480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08D7B-88B5-6EB6-0426-F9D29B864244}"/>
              </a:ext>
            </a:extLst>
          </p:cNvPr>
          <p:cNvSpPr>
            <a:spLocks noGrp="1"/>
          </p:cNvSpPr>
          <p:nvPr>
            <p:ph type="title"/>
          </p:nvPr>
        </p:nvSpPr>
        <p:spPr/>
        <p:txBody>
          <a:bodyPr/>
          <a:lstStyle/>
          <a:p>
            <a:r>
              <a:rPr lang="en-US" dirty="0">
                <a:solidFill>
                  <a:srgbClr val="365F91"/>
                </a:solidFill>
                <a:latin typeface="Corbel" panose="020B0503020204020204" pitchFamily="34" charset="0"/>
              </a:rPr>
              <a:t>29.3 </a:t>
            </a:r>
            <a:r>
              <a:rPr lang="en-US" dirty="0" err="1">
                <a:solidFill>
                  <a:srgbClr val="365F91"/>
                </a:solidFill>
                <a:latin typeface="Corbel" panose="020B0503020204020204" pitchFamily="34" charset="0"/>
              </a:rPr>
              <a:t>Valdiklio</a:t>
            </a:r>
            <a:r>
              <a:rPr lang="en-US" dirty="0">
                <a:solidFill>
                  <a:srgbClr val="365F91"/>
                </a:solidFill>
                <a:latin typeface="Corbel" panose="020B0503020204020204" pitchFamily="34" charset="0"/>
              </a:rPr>
              <a:t> </a:t>
            </a:r>
            <a:r>
              <a:rPr lang="lt-LT" dirty="0">
                <a:solidFill>
                  <a:srgbClr val="365F91"/>
                </a:solidFill>
                <a:latin typeface="Corbel" panose="020B0503020204020204" pitchFamily="34" charset="0"/>
              </a:rPr>
              <a:t>valdymas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33067F41-7CFE-EB22-D040-E485F978B36F}"/>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Pagrindinė sąranka</a:t>
            </a:r>
            <a:r>
              <a:rPr lang="lt-LT" dirty="0">
                <a:solidFill>
                  <a:srgbClr val="4F81BD"/>
                </a:solidFill>
                <a:latin typeface="Corbel" panose="020B0503020204020204" pitchFamily="34" charset="0"/>
              </a:rPr>
              <a:t>: teisinga kalba, data, laikas ir hidraulinis komponentų išdėstymas (tik šildymas ar šildymas + karštas vanduo).
</a:t>
            </a:r>
            <a:r>
              <a:rPr lang="lt-LT" u="sng" dirty="0">
                <a:solidFill>
                  <a:srgbClr val="4F81BD"/>
                </a:solidFill>
                <a:latin typeface="Corbel" panose="020B0503020204020204" pitchFamily="34" charset="0"/>
              </a:rPr>
              <a:t>Proceso kreivė</a:t>
            </a:r>
            <a:r>
              <a:rPr lang="lt-LT" dirty="0">
                <a:solidFill>
                  <a:srgbClr val="4F81BD"/>
                </a:solidFill>
                <a:latin typeface="Corbel" panose="020B0503020204020204" pitchFamily="34" charset="0"/>
              </a:rPr>
              <a:t>: pritaikykite aplinkos oro sąlygų vertinimo/kompensavimo kreivę (tokia yra) pagal pastato šilumos nuotekį/akumuliaciją.
</a:t>
            </a:r>
            <a:r>
              <a:rPr lang="lt-LT" u="sng" dirty="0">
                <a:solidFill>
                  <a:srgbClr val="4F81BD"/>
                </a:solidFill>
                <a:latin typeface="Corbel" panose="020B0503020204020204" pitchFamily="34" charset="0"/>
              </a:rPr>
              <a:t>Karšto vandens nustatymai</a:t>
            </a:r>
            <a:r>
              <a:rPr lang="lt-LT" dirty="0">
                <a:solidFill>
                  <a:srgbClr val="4F81BD"/>
                </a:solidFill>
                <a:latin typeface="Corbel" panose="020B0503020204020204" pitchFamily="34" charset="0"/>
              </a:rPr>
              <a:t>: apibrėškite numatytas projektines sistemos vertes (50–55 °C) ir periodinį anti-legionelių prevencijos ciklą.</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530153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535C8-4497-C384-F597-938A6AF105E8}"/>
              </a:ext>
            </a:extLst>
          </p:cNvPr>
          <p:cNvSpPr>
            <a:spLocks noGrp="1"/>
          </p:cNvSpPr>
          <p:nvPr>
            <p:ph type="title"/>
          </p:nvPr>
        </p:nvSpPr>
        <p:spPr/>
        <p:txBody>
          <a:bodyPr/>
          <a:lstStyle/>
          <a:p>
            <a:r>
              <a:rPr lang="en-US" b="0" i="0" u="none" strike="noStrike" baseline="0" dirty="0">
                <a:solidFill>
                  <a:srgbClr val="365F91"/>
                </a:solidFill>
                <a:latin typeface="Corbel" panose="020B0503020204020204" pitchFamily="34" charset="0"/>
              </a:rPr>
              <a:t>29.4 </a:t>
            </a:r>
            <a:r>
              <a:rPr lang="lt-LT" dirty="0">
                <a:solidFill>
                  <a:srgbClr val="365F91"/>
                </a:solidFill>
                <a:latin typeface="Corbel" panose="020B0503020204020204" pitchFamily="34" charset="0"/>
              </a:rPr>
              <a:t>Formalus / eksploatacinis testavimas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41368A07-352A-AB32-B168-402634EBA445}"/>
              </a:ext>
            </a:extLst>
          </p:cNvPr>
          <p:cNvSpPr>
            <a:spLocks noGrp="1"/>
          </p:cNvSpPr>
          <p:nvPr>
            <p:ph type="body" idx="1"/>
          </p:nvPr>
        </p:nvSpPr>
        <p:spPr/>
        <p:txBody>
          <a:bodyPr/>
          <a:lstStyle/>
          <a:p>
            <a:pPr marR="0" lvl="0" rtl="0"/>
            <a:r>
              <a:rPr lang="lt-LT" b="0" i="0" u="sng" strike="noStrike" baseline="0" dirty="0">
                <a:solidFill>
                  <a:srgbClr val="4F81BD"/>
                </a:solidFill>
                <a:latin typeface="Corbel" panose="020B0503020204020204" pitchFamily="34" charset="0"/>
              </a:rPr>
              <a:t>Režimai</a:t>
            </a:r>
            <a:r>
              <a:rPr lang="lt-LT" b="0" i="0" u="none" strike="noStrike" baseline="0" dirty="0">
                <a:solidFill>
                  <a:srgbClr val="4F81BD"/>
                </a:solidFill>
                <a:latin typeface="Corbel" panose="020B0503020204020204" pitchFamily="34" charset="0"/>
              </a:rPr>
              <a:t>: Testuokite šildymo režimą (patikrinkite </a:t>
            </a:r>
            <a:r>
              <a:rPr lang="el-GR" b="0" i="0" u="none" strike="noStrike" baseline="0" dirty="0">
                <a:solidFill>
                  <a:srgbClr val="4F81BD"/>
                </a:solidFill>
                <a:latin typeface="Corbel" panose="020B0503020204020204" pitchFamily="34" charset="0"/>
              </a:rPr>
              <a:t>Δ</a:t>
            </a:r>
            <a:r>
              <a:rPr lang="lt-LT" b="0" i="0" u="none" strike="noStrike" baseline="0" dirty="0">
                <a:solidFill>
                  <a:srgbClr val="4F81BD"/>
                </a:solidFill>
                <a:latin typeface="Corbel" panose="020B0503020204020204" pitchFamily="34" charset="0"/>
              </a:rPr>
              <a:t>T 5–8 °C), karšto vandens tiekimą (patvirtinkite vožtuvo judėjimą) ir atitirpinimą (patikrinkite ritės pralaidumą).</a:t>
            </a:r>
          </a:p>
          <a:p>
            <a:pPr marR="0" lvl="0" rtl="0"/>
            <a:r>
              <a:rPr lang="lt-LT" b="0" i="0" u="sng" strike="noStrike" baseline="0" dirty="0">
                <a:solidFill>
                  <a:srgbClr val="4F81BD"/>
                </a:solidFill>
                <a:latin typeface="Corbel" panose="020B0503020204020204" pitchFamily="34" charset="0"/>
              </a:rPr>
              <a:t>Saugos patikra</a:t>
            </a:r>
            <a:r>
              <a:rPr lang="lt-LT" b="0" i="0" u="none" strike="noStrike" baseline="0" dirty="0">
                <a:solidFill>
                  <a:srgbClr val="4F81BD"/>
                </a:solidFill>
                <a:latin typeface="Corbel" panose="020B0503020204020204" pitchFamily="34" charset="0"/>
              </a:rPr>
              <a:t>: Simuliuokite mažo srauto avarinius režimus - kad patikrintumėte, jog valdiklis išjungia sistemą ir dokumentuoja gedimą.</a:t>
            </a:r>
          </a:p>
          <a:p>
            <a:pPr marR="0" lvl="0" rtl="0"/>
            <a:r>
              <a:rPr lang="lt-LT" b="0" i="0" u="sng" strike="noStrike" baseline="0" dirty="0">
                <a:solidFill>
                  <a:srgbClr val="4F81BD"/>
                </a:solidFill>
                <a:latin typeface="Corbel" panose="020B0503020204020204" pitchFamily="34" charset="0"/>
              </a:rPr>
              <a:t>Info klientui</a:t>
            </a:r>
            <a:r>
              <a:rPr lang="lt-LT" b="0" i="0" u="none" strike="noStrike" baseline="0" dirty="0">
                <a:solidFill>
                  <a:srgbClr val="4F81BD"/>
                </a:solidFill>
                <a:latin typeface="Corbel" panose="020B0503020204020204" pitchFamily="34" charset="0"/>
              </a:rPr>
              <a:t>: Pateikite praktinę instrukciją apie sistemos darbo nustatymus ir naudotojo atsakomybę.</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2253324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D7D298-6E60-86DA-EFBB-09CF518AC431}"/>
              </a:ext>
            </a:extLst>
          </p:cNvPr>
          <p:cNvSpPr>
            <a:spLocks noGrp="1"/>
          </p:cNvSpPr>
          <p:nvPr>
            <p:ph type="title"/>
          </p:nvPr>
        </p:nvSpPr>
        <p:spPr/>
        <p:txBody>
          <a:bodyPr/>
          <a:lstStyle/>
          <a:p>
            <a:r>
              <a:rPr lang="lt-LT" dirty="0">
                <a:solidFill>
                  <a:srgbClr val="365F91"/>
                </a:solidFill>
                <a:latin typeface="Corbel" panose="020B0503020204020204" pitchFamily="34" charset="0"/>
              </a:rPr>
              <a:t>22.1 Pagrindai ir nomenklatūra (nuo šaltinio iki kaupiklio)</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1BC9C289-CAC5-5AD0-9A43-68F3283FC23F}"/>
              </a:ext>
            </a:extLst>
          </p:cNvPr>
          <p:cNvSpPr>
            <a:spLocks noGrp="1"/>
          </p:cNvSpPr>
          <p:nvPr>
            <p:ph type="body" idx="1"/>
          </p:nvPr>
        </p:nvSpPr>
        <p:spPr>
          <a:xfrm>
            <a:off x="1066541" y="1872294"/>
            <a:ext cx="6881117" cy="4010349"/>
          </a:xfrm>
        </p:spPr>
        <p:txBody>
          <a:bodyPr>
            <a:normAutofit fontScale="92500" lnSpcReduction="20000"/>
          </a:bodyPr>
          <a:lstStyle/>
          <a:p>
            <a:pPr lvl="0"/>
            <a:r>
              <a:rPr lang="lt-LT" u="sng" dirty="0">
                <a:solidFill>
                  <a:srgbClr val="4F81BD"/>
                </a:solidFill>
                <a:latin typeface="Corbel" panose="020B0503020204020204" pitchFamily="34" charset="0"/>
              </a:rPr>
              <a:t>Šilumos siurblio apibrėžimas</a:t>
            </a:r>
            <a:r>
              <a:rPr lang="lt-LT" dirty="0">
                <a:solidFill>
                  <a:srgbClr val="4F81BD"/>
                </a:solidFill>
                <a:latin typeface="Corbel" panose="020B0503020204020204" pitchFamily="34" charset="0"/>
              </a:rPr>
              <a:t>: grįžtamasis šaldymo aparatas, jungiantis du šiluminius rezervuarus; Efektyvumą lemia temperatūros skirtumas tarp jų.
</a:t>
            </a:r>
            <a:r>
              <a:rPr lang="lt-LT" u="sng" dirty="0">
                <a:solidFill>
                  <a:srgbClr val="4F81BD"/>
                </a:solidFill>
                <a:latin typeface="Corbel" panose="020B0503020204020204" pitchFamily="34" charset="0"/>
              </a:rPr>
              <a:t>Klasifikacija</a:t>
            </a:r>
            <a:r>
              <a:rPr lang="lt-LT" dirty="0">
                <a:solidFill>
                  <a:srgbClr val="4F81BD"/>
                </a:solidFill>
                <a:latin typeface="Corbel" panose="020B0503020204020204" pitchFamily="34" charset="0"/>
              </a:rPr>
              <a:t> (EN 14511): Nomenklatūra atitinka "Source-to-Sink„ (Nuo šaltinio iki kaupiklio) formatą (pvz., A2W, B2W), kur pirmasis terminas nusako šilumos šaltinį, o antrasis - paskirstymo terpę.
</a:t>
            </a:r>
            <a:r>
              <a:rPr lang="lt-LT" u="sng" dirty="0">
                <a:solidFill>
                  <a:srgbClr val="4F81BD"/>
                </a:solidFill>
                <a:latin typeface="Corbel" panose="020B0503020204020204" pitchFamily="34" charset="0"/>
              </a:rPr>
              <a:t>Bendri pavadinimai</a:t>
            </a:r>
            <a:r>
              <a:rPr lang="lt-LT" dirty="0">
                <a:solidFill>
                  <a:srgbClr val="4F81BD"/>
                </a:solidFill>
                <a:latin typeface="Corbel" panose="020B0503020204020204" pitchFamily="34" charset="0"/>
              </a:rPr>
              <a:t>:</a:t>
            </a:r>
          </a:p>
          <a:p>
            <a:pPr marL="625475" lvl="0" indent="-182563"/>
            <a:r>
              <a:rPr lang="lt-LT" sz="1900" dirty="0">
                <a:solidFill>
                  <a:srgbClr val="4F81BD"/>
                </a:solidFill>
                <a:latin typeface="Corbel" panose="020B0503020204020204" pitchFamily="34" charset="0"/>
              </a:rPr>
              <a:t>Oras-oras (A2A): 1 kW - 250 kW; apima sieniniai kondicionieriai</a:t>
            </a:r>
            <a:br>
              <a:rPr lang="lt-LT" sz="1900" dirty="0">
                <a:solidFill>
                  <a:srgbClr val="4F81BD"/>
                </a:solidFill>
                <a:latin typeface="Corbel" panose="020B0503020204020204" pitchFamily="34" charset="0"/>
              </a:rPr>
            </a:br>
            <a:r>
              <a:rPr lang="lt-LT" sz="1900" dirty="0">
                <a:solidFill>
                  <a:srgbClr val="4F81BD"/>
                </a:solidFill>
                <a:latin typeface="Corbel" panose="020B0503020204020204" pitchFamily="34" charset="0"/>
              </a:rPr>
              <a:t> ir VRF (Variable Refrigerant Flow) sistemas.</a:t>
            </a:r>
          </a:p>
          <a:p>
            <a:pPr marL="625475" lvl="0" indent="-182563"/>
            <a:r>
              <a:rPr lang="lt-LT" sz="1900" dirty="0">
                <a:solidFill>
                  <a:srgbClr val="4F81BD"/>
                </a:solidFill>
                <a:latin typeface="Corbel" panose="020B0503020204020204" pitchFamily="34" charset="0"/>
              </a:rPr>
              <a:t>Oras-vanduo (A2W): 4 kW - 1 MW; dažnai vadinami "</a:t>
            </a:r>
            <a:r>
              <a:rPr lang="lt-LT" sz="1900" dirty="0" err="1">
                <a:solidFill>
                  <a:srgbClr val="4F81BD"/>
                </a:solidFill>
                <a:latin typeface="Corbel" panose="020B0503020204020204" pitchFamily="34" charset="0"/>
              </a:rPr>
              <a:t>aeroterminiais</a:t>
            </a:r>
            <a:r>
              <a:rPr lang="lt-LT" sz="1900" dirty="0">
                <a:solidFill>
                  <a:srgbClr val="4F81BD"/>
                </a:solidFill>
                <a:latin typeface="Corbel" panose="020B0503020204020204" pitchFamily="34" charset="0"/>
              </a:rPr>
              <a:t>" </a:t>
            </a:r>
            <a:r>
              <a:rPr lang="lt-LT" sz="1900" dirty="0" err="1">
                <a:solidFill>
                  <a:srgbClr val="4F81BD"/>
                </a:solidFill>
                <a:latin typeface="Corbel" panose="020B0503020204020204" pitchFamily="34" charset="0"/>
              </a:rPr>
              <a:t>monoblokais</a:t>
            </a:r>
            <a:r>
              <a:rPr lang="lt-LT" sz="1900" dirty="0">
                <a:solidFill>
                  <a:srgbClr val="4F81BD"/>
                </a:solidFill>
                <a:latin typeface="Corbel" panose="020B0503020204020204" pitchFamily="34" charset="0"/>
              </a:rPr>
              <a:t> arba aušintuvais.</a:t>
            </a:r>
          </a:p>
          <a:p>
            <a:pPr marL="625475" lvl="0" indent="-182563"/>
            <a:r>
              <a:rPr lang="lt-LT" sz="1900" dirty="0">
                <a:solidFill>
                  <a:srgbClr val="4F81BD"/>
                </a:solidFill>
                <a:latin typeface="Corbel" panose="020B0503020204020204" pitchFamily="34" charset="0"/>
              </a:rPr>
              <a:t>Druskos tirpalas - vanduo (B2W): 4 kW - 2 MW; Išgauna šilumą iš uždarų glikolio kontūrų (gręžinių/tranšėjų).</a:t>
            </a:r>
            <a:endParaRPr lang="en-US" sz="1900" b="0" i="0" u="none" strike="noStrike" baseline="0" dirty="0">
              <a:solidFill>
                <a:srgbClr val="4F81BD"/>
              </a:solidFill>
              <a:latin typeface="Corbel" panose="020B0503020204020204" pitchFamily="34" charset="0"/>
            </a:endParaRPr>
          </a:p>
        </p:txBody>
      </p:sp>
      <p:pic>
        <p:nvPicPr>
          <p:cNvPr id="7" name="Imagen 6">
            <a:extLst>
              <a:ext uri="{FF2B5EF4-FFF2-40B4-BE49-F238E27FC236}">
                <a16:creationId xmlns:a16="http://schemas.microsoft.com/office/drawing/2014/main" id="{CD5A4BF4-860E-C917-0588-F3AF4C96900C}"/>
              </a:ext>
            </a:extLst>
          </p:cNvPr>
          <p:cNvPicPr>
            <a:picLocks noChangeAspect="1"/>
          </p:cNvPicPr>
          <p:nvPr/>
        </p:nvPicPr>
        <p:blipFill>
          <a:blip r:embed="rId2"/>
          <a:stretch>
            <a:fillRect/>
          </a:stretch>
        </p:blipFill>
        <p:spPr>
          <a:xfrm>
            <a:off x="8100058" y="2280863"/>
            <a:ext cx="3760393" cy="2942703"/>
          </a:xfrm>
          <a:prstGeom prst="rect">
            <a:avLst/>
          </a:prstGeom>
        </p:spPr>
      </p:pic>
    </p:spTree>
    <p:extLst>
      <p:ext uri="{BB962C8B-B14F-4D97-AF65-F5344CB8AC3E}">
        <p14:creationId xmlns:p14="http://schemas.microsoft.com/office/powerpoint/2010/main" val="638464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535C8-4497-C384-F597-938A6AF105E8}"/>
              </a:ext>
            </a:extLst>
          </p:cNvPr>
          <p:cNvSpPr>
            <a:spLocks noGrp="1"/>
          </p:cNvSpPr>
          <p:nvPr>
            <p:ph type="title"/>
          </p:nvPr>
        </p:nvSpPr>
        <p:spPr>
          <a:xfrm>
            <a:off x="762000" y="609603"/>
            <a:ext cx="11026140" cy="1356356"/>
          </a:xfrm>
        </p:spPr>
        <p:txBody>
          <a:bodyPr/>
          <a:lstStyle/>
          <a:p>
            <a:r>
              <a:rPr lang="en-US" dirty="0">
                <a:solidFill>
                  <a:srgbClr val="365F91"/>
                </a:solidFill>
                <a:latin typeface="Corbel" panose="020B0503020204020204" pitchFamily="34" charset="0"/>
              </a:rPr>
              <a:t>29.4 </a:t>
            </a:r>
            <a:r>
              <a:rPr lang="lt-LT" dirty="0">
                <a:solidFill>
                  <a:srgbClr val="365F91"/>
                </a:solidFill>
                <a:latin typeface="Corbel" panose="020B0503020204020204" pitchFamily="34" charset="0"/>
              </a:rPr>
              <a:t>Formalus / eksploatacinis testavimas</a:t>
            </a:r>
            <a:endParaRPr lang="en-US" b="0" i="0" u="none" strike="noStrike" baseline="0" dirty="0">
              <a:solidFill>
                <a:srgbClr val="365F91"/>
              </a:solidFill>
              <a:latin typeface="Corbel" panose="020B0503020204020204" pitchFamily="34" charset="0"/>
            </a:endParaRPr>
          </a:p>
        </p:txBody>
      </p:sp>
      <p:pic>
        <p:nvPicPr>
          <p:cNvPr id="5" name="Imagen 4">
            <a:extLst>
              <a:ext uri="{FF2B5EF4-FFF2-40B4-BE49-F238E27FC236}">
                <a16:creationId xmlns:a16="http://schemas.microsoft.com/office/drawing/2014/main" id="{F10F5D5C-0ADB-4CE8-ED23-8C2855A27C8F}"/>
              </a:ext>
            </a:extLst>
          </p:cNvPr>
          <p:cNvPicPr>
            <a:picLocks noChangeAspect="1"/>
          </p:cNvPicPr>
          <p:nvPr/>
        </p:nvPicPr>
        <p:blipFill>
          <a:blip r:embed="rId2"/>
          <a:stretch>
            <a:fillRect/>
          </a:stretch>
        </p:blipFill>
        <p:spPr>
          <a:xfrm>
            <a:off x="1238924" y="1735016"/>
            <a:ext cx="9714152" cy="4043412"/>
          </a:xfrm>
          <a:prstGeom prst="rect">
            <a:avLst/>
          </a:prstGeom>
        </p:spPr>
      </p:pic>
    </p:spTree>
    <p:extLst>
      <p:ext uri="{BB962C8B-B14F-4D97-AF65-F5344CB8AC3E}">
        <p14:creationId xmlns:p14="http://schemas.microsoft.com/office/powerpoint/2010/main" val="2063471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30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lt-LT" dirty="0"/>
              <a:t>Šilumos siurblių profilaktinė ir techninė priežiūra</a:t>
            </a:r>
            <a:endParaRPr lang="en-US" noProof="0" dirty="0"/>
          </a:p>
        </p:txBody>
      </p:sp>
    </p:spTree>
    <p:extLst>
      <p:ext uri="{BB962C8B-B14F-4D97-AF65-F5344CB8AC3E}">
        <p14:creationId xmlns:p14="http://schemas.microsoft.com/office/powerpoint/2010/main" val="4041381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227C9-52BD-7731-F07C-857AE87B4FE8}"/>
              </a:ext>
            </a:extLst>
          </p:cNvPr>
          <p:cNvSpPr>
            <a:spLocks noGrp="1"/>
          </p:cNvSpPr>
          <p:nvPr>
            <p:ph type="title"/>
          </p:nvPr>
        </p:nvSpPr>
        <p:spPr>
          <a:xfrm>
            <a:off x="1142999" y="609603"/>
            <a:ext cx="10774345" cy="1356356"/>
          </a:xfrm>
        </p:spPr>
        <p:txBody>
          <a:bodyPr/>
          <a:lstStyle/>
          <a:p>
            <a:r>
              <a:rPr lang="lt-LT" dirty="0">
                <a:solidFill>
                  <a:srgbClr val="365F91"/>
                </a:solidFill>
                <a:latin typeface="Corbel" panose="020B0503020204020204" pitchFamily="34" charset="0"/>
              </a:rPr>
              <a:t>30.1 KPI rodiklių kaita ir bazinis palyginimas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8F3F2B39-6AF7-67CA-A01B-C1AFFAAA8B66}"/>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Darbo režimo strategija</a:t>
            </a:r>
            <a:r>
              <a:rPr lang="lt-LT" dirty="0">
                <a:solidFill>
                  <a:srgbClr val="4F81BD"/>
                </a:solidFill>
                <a:latin typeface="Corbel" panose="020B0503020204020204" pitchFamily="34" charset="0"/>
              </a:rPr>
              <a:t>: palyginkite dabartinį našumą su pradiniu paleidimo baziniu lygiu, kad nustatytumėte skirtumą.
</a:t>
            </a:r>
            <a:r>
              <a:rPr lang="lt-LT" u="sng" dirty="0">
                <a:solidFill>
                  <a:srgbClr val="4F81BD"/>
                </a:solidFill>
                <a:latin typeface="Corbel" panose="020B0503020204020204" pitchFamily="34" charset="0"/>
              </a:rPr>
              <a:t>KPIs </a:t>
            </a:r>
            <a:r>
              <a:rPr lang="lt-LT" dirty="0">
                <a:solidFill>
                  <a:srgbClr val="4F81BD"/>
                </a:solidFill>
                <a:latin typeface="Corbel" panose="020B0503020204020204" pitchFamily="34" charset="0"/>
              </a:rPr>
              <a:t>(Key Performance Indicators) </a:t>
            </a:r>
            <a:r>
              <a:rPr lang="lt-LT" u="sng" dirty="0">
                <a:solidFill>
                  <a:srgbClr val="4F81BD"/>
                </a:solidFill>
                <a:latin typeface="Corbel" panose="020B0503020204020204" pitchFamily="34" charset="0"/>
              </a:rPr>
              <a:t>sekimas</a:t>
            </a:r>
            <a:r>
              <a:rPr lang="lt-LT" dirty="0">
                <a:solidFill>
                  <a:srgbClr val="4F81BD"/>
                </a:solidFill>
                <a:latin typeface="Corbel" panose="020B0503020204020204" pitchFamily="34" charset="0"/>
              </a:rPr>
              <a:t>: stebėkite </a:t>
            </a:r>
            <a:r>
              <a:rPr lang="el-GR" dirty="0">
                <a:solidFill>
                  <a:srgbClr val="4F81BD"/>
                </a:solidFill>
                <a:latin typeface="Corbel" panose="020B0503020204020204" pitchFamily="34" charset="0"/>
              </a:rPr>
              <a:t>Δ</a:t>
            </a:r>
            <a:r>
              <a:rPr lang="lt-LT" dirty="0">
                <a:solidFill>
                  <a:srgbClr val="4F81BD"/>
                </a:solidFill>
                <a:latin typeface="Corbel" panose="020B0503020204020204" pitchFamily="34" charset="0"/>
              </a:rPr>
              <a:t>T visuose šilumos atidavimo įrenginiuose, hidraulinio slėgio kritimą (</a:t>
            </a:r>
            <a:r>
              <a:rPr lang="el-GR" dirty="0">
                <a:solidFill>
                  <a:srgbClr val="4F81BD"/>
                </a:solidFill>
                <a:latin typeface="Corbel" panose="020B0503020204020204" pitchFamily="34" charset="0"/>
              </a:rPr>
              <a:t>Δ</a:t>
            </a:r>
            <a:r>
              <a:rPr lang="lt-LT" dirty="0">
                <a:solidFill>
                  <a:srgbClr val="4F81BD"/>
                </a:solidFill>
                <a:latin typeface="Corbel" panose="020B0503020204020204" pitchFamily="34" charset="0"/>
              </a:rPr>
              <a:t>P) sistemoje ir el. srovę tam tikrais dažniais.
</a:t>
            </a:r>
            <a:r>
              <a:rPr lang="lt-LT" u="sng" dirty="0">
                <a:solidFill>
                  <a:srgbClr val="4F81BD"/>
                </a:solidFill>
                <a:latin typeface="Corbel" panose="020B0503020204020204" pitchFamily="34" charset="0"/>
              </a:rPr>
              <a:t>Intervalai</a:t>
            </a:r>
            <a:r>
              <a:rPr lang="lt-LT" dirty="0">
                <a:solidFill>
                  <a:srgbClr val="4F81BD"/>
                </a:solidFill>
                <a:latin typeface="Corbel" panose="020B0503020204020204" pitchFamily="34" charset="0"/>
              </a:rPr>
              <a:t>: kas ketvirtį turi būti tikrinama eksploatacinė įrenginių būklė; būtina ir kasmetinė jutiklių veikimo kontrolė ir apsaugos nustatymų patikra.</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2622929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888FE-CEE8-4B25-0729-E7B9001C8427}"/>
              </a:ext>
            </a:extLst>
          </p:cNvPr>
          <p:cNvSpPr>
            <a:spLocks noGrp="1"/>
          </p:cNvSpPr>
          <p:nvPr>
            <p:ph type="title"/>
          </p:nvPr>
        </p:nvSpPr>
        <p:spPr/>
        <p:txBody>
          <a:bodyPr/>
          <a:lstStyle/>
          <a:p>
            <a:r>
              <a:rPr lang="en-US" dirty="0">
                <a:solidFill>
                  <a:srgbClr val="365F91"/>
                </a:solidFill>
                <a:latin typeface="Corbel" panose="020B0503020204020204" pitchFamily="34" charset="0"/>
              </a:rPr>
              <a:t>30.2 </a:t>
            </a:r>
            <a:r>
              <a:rPr lang="en-US" dirty="0" err="1">
                <a:solidFill>
                  <a:srgbClr val="365F91"/>
                </a:solidFill>
                <a:latin typeface="Corbel" panose="020B0503020204020204" pitchFamily="34" charset="0"/>
              </a:rPr>
              <a:t>Valymo</a:t>
            </a:r>
            <a:r>
              <a:rPr lang="en-US" dirty="0">
                <a:solidFill>
                  <a:srgbClr val="365F91"/>
                </a:solidFill>
                <a:latin typeface="Corbel" panose="020B0503020204020204" pitchFamily="34" charset="0"/>
              </a:rPr>
              <a:t> </a:t>
            </a:r>
            <a:r>
              <a:rPr lang="en-US" dirty="0" err="1">
                <a:solidFill>
                  <a:srgbClr val="365F91"/>
                </a:solidFill>
                <a:latin typeface="Corbel" panose="020B0503020204020204" pitchFamily="34" charset="0"/>
              </a:rPr>
              <a:t>procedūros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70F7FE94-F7FC-DA43-34C0-435D9FD8A9E4}"/>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Lauko šilumokaičiai</a:t>
            </a:r>
            <a:r>
              <a:rPr lang="lt-LT" dirty="0">
                <a:solidFill>
                  <a:srgbClr val="4F81BD"/>
                </a:solidFill>
                <a:latin typeface="Corbel" panose="020B0503020204020204" pitchFamily="34" charset="0"/>
              </a:rPr>
              <a:t>: Švarinkite sistemą žemu slėgiu naudojant vandenį ir pumpuojant jį iš vidaus į išorę (niekada nenaudokite aukštam slėgiui naudojamų tech ploviklių); naudokite pH neutralius cheminius valiklius.</a:t>
            </a:r>
          </a:p>
          <a:p>
            <a:pPr lvl="0"/>
            <a:r>
              <a:rPr lang="lt-LT" u="sng" dirty="0">
                <a:solidFill>
                  <a:srgbClr val="4F81BD"/>
                </a:solidFill>
                <a:latin typeface="Corbel" panose="020B0503020204020204" pitchFamily="34" charset="0"/>
              </a:rPr>
              <a:t>Hidraulinė priežiūra</a:t>
            </a:r>
            <a:r>
              <a:rPr lang="lt-LT" dirty="0">
                <a:solidFill>
                  <a:srgbClr val="4F81BD"/>
                </a:solidFill>
                <a:latin typeface="Corbel" panose="020B0503020204020204" pitchFamily="34" charset="0"/>
              </a:rPr>
              <a:t>: Atskirkite ir išvalykite Y formos filtrus ir magnetinius separatorius - kad pašalinti dumblą ir surinktą magnetitą.</a:t>
            </a:r>
          </a:p>
          <a:p>
            <a:pPr lvl="0"/>
            <a:r>
              <a:rPr lang="lt-LT" u="sng" dirty="0">
                <a:solidFill>
                  <a:srgbClr val="4F81BD"/>
                </a:solidFill>
                <a:latin typeface="Corbel" panose="020B0503020204020204" pitchFamily="34" charset="0"/>
              </a:rPr>
              <a:t>Oro filtrai</a:t>
            </a:r>
            <a:r>
              <a:rPr lang="lt-LT" dirty="0">
                <a:solidFill>
                  <a:srgbClr val="4F81BD"/>
                </a:solidFill>
                <a:latin typeface="Corbel" panose="020B0503020204020204" pitchFamily="34" charset="0"/>
              </a:rPr>
              <a:t>: Pakeiskite vienkartinius G4 filtrus arba išplaukite jų tinklelio filtrus; išvalykite ventiliatorių menteles.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3040824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C49850-C3DF-FB44-E6DC-06F121ABD960}"/>
              </a:ext>
            </a:extLst>
          </p:cNvPr>
          <p:cNvSpPr>
            <a:spLocks noGrp="1"/>
          </p:cNvSpPr>
          <p:nvPr>
            <p:ph type="title"/>
          </p:nvPr>
        </p:nvSpPr>
        <p:spPr/>
        <p:txBody>
          <a:bodyPr/>
          <a:lstStyle/>
          <a:p>
            <a:r>
              <a:rPr lang="pt-BR" dirty="0">
                <a:solidFill>
                  <a:srgbClr val="365F91"/>
                </a:solidFill>
                <a:latin typeface="Corbel" panose="020B0503020204020204" pitchFamily="34" charset="0"/>
              </a:rPr>
              <a:t>30.3 Mechaninis ir akustinis vientisumas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1F21F5BB-8BEC-B5B3-66CD-435EC35D2517}"/>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Fizinė apžiūra</a:t>
            </a:r>
            <a:r>
              <a:rPr lang="lt-LT" dirty="0">
                <a:solidFill>
                  <a:srgbClr val="4F81BD"/>
                </a:solidFill>
                <a:latin typeface="Corbel" panose="020B0503020204020204" pitchFamily="34" charset="0"/>
              </a:rPr>
              <a:t>: patikrinkite, ar išorinė izoliacija nepažeista UV spindulių, ir ar antivibraciniai laikikliai nėra užspausti.
</a:t>
            </a:r>
            <a:r>
              <a:rPr lang="lt-LT" u="sng" dirty="0">
                <a:solidFill>
                  <a:srgbClr val="4F81BD"/>
                </a:solidFill>
                <a:latin typeface="Corbel" panose="020B0503020204020204" pitchFamily="34" charset="0"/>
              </a:rPr>
              <a:t>Triukšmo diagnostika</a:t>
            </a:r>
            <a:r>
              <a:rPr lang="lt-LT" dirty="0">
                <a:solidFill>
                  <a:srgbClr val="4F81BD"/>
                </a:solidFill>
                <a:latin typeface="Corbel" panose="020B0503020204020204" pitchFamily="34" charset="0"/>
              </a:rPr>
              <a:t>: Atskirkite/įvertinkite oru sklindantį generuojamą ir neišvengiamą įrangos triukšmą (ventiliatorius ar kt.) ir konstrukcijos vibraciją (standus vamzdžių tvirtinimas, pridėtinis triukšmas).
</a:t>
            </a:r>
            <a:r>
              <a:rPr lang="lt-LT" u="sng" dirty="0">
                <a:solidFill>
                  <a:srgbClr val="4F81BD"/>
                </a:solidFill>
                <a:latin typeface="Corbel" panose="020B0503020204020204" pitchFamily="34" charset="0"/>
              </a:rPr>
              <a:t>Saugos priemonės</a:t>
            </a:r>
            <a:r>
              <a:rPr lang="lt-LT" dirty="0">
                <a:solidFill>
                  <a:srgbClr val="4F81BD"/>
                </a:solidFill>
                <a:latin typeface="Corbel" panose="020B0503020204020204" pitchFamily="34" charset="0"/>
              </a:rPr>
              <a:t>: iš naujo niveliuokite įrenginius, atnaujinkite elastomerines trinkeles arba sureguliuokite pompą pagal  </a:t>
            </a:r>
            <a:r>
              <a:rPr lang="el-GR" dirty="0">
                <a:solidFill>
                  <a:srgbClr val="4F81BD"/>
                </a:solidFill>
                <a:latin typeface="Corbel" panose="020B0503020204020204" pitchFamily="34" charset="0"/>
              </a:rPr>
              <a:t>Δ</a:t>
            </a:r>
            <a:r>
              <a:rPr lang="lt-LT" dirty="0">
                <a:solidFill>
                  <a:srgbClr val="4F81BD"/>
                </a:solidFill>
                <a:latin typeface="Corbel" panose="020B0503020204020204" pitchFamily="34" charset="0"/>
              </a:rPr>
              <a:t>p, kad išvengtumėte mechaninio ar/ir triukšmo rezonanso.</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651544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7EAC7-D1A5-7FB9-545C-B559FA960364}"/>
              </a:ext>
            </a:extLst>
          </p:cNvPr>
          <p:cNvSpPr>
            <a:spLocks noGrp="1"/>
          </p:cNvSpPr>
          <p:nvPr>
            <p:ph type="title"/>
          </p:nvPr>
        </p:nvSpPr>
        <p:spPr/>
        <p:txBody>
          <a:bodyPr/>
          <a:lstStyle/>
          <a:p>
            <a:r>
              <a:rPr lang="lt-LT" dirty="0">
                <a:solidFill>
                  <a:srgbClr val="365F91"/>
                </a:solidFill>
                <a:latin typeface="Corbel" panose="020B0503020204020204" pitchFamily="34" charset="0"/>
              </a:rPr>
              <a:t>30.4 Gedimų diagnostika ir jų šalinimas</a:t>
            </a:r>
            <a:endParaRPr lang="en-US" b="0" i="0" u="none" strike="noStrike" baseline="0" dirty="0">
              <a:solidFill>
                <a:srgbClr val="365F91"/>
              </a:solidFill>
              <a:latin typeface="Corbel" panose="020B0503020204020204" pitchFamily="34" charset="0"/>
            </a:endParaRPr>
          </a:p>
        </p:txBody>
      </p:sp>
      <p:pic>
        <p:nvPicPr>
          <p:cNvPr id="5" name="Imagen 4">
            <a:extLst>
              <a:ext uri="{FF2B5EF4-FFF2-40B4-BE49-F238E27FC236}">
                <a16:creationId xmlns:a16="http://schemas.microsoft.com/office/drawing/2014/main" id="{5C429046-BDCA-EAE7-CD91-056AA3F52CC4}"/>
              </a:ext>
            </a:extLst>
          </p:cNvPr>
          <p:cNvPicPr>
            <a:picLocks noChangeAspect="1"/>
          </p:cNvPicPr>
          <p:nvPr/>
        </p:nvPicPr>
        <p:blipFill>
          <a:blip r:embed="rId2"/>
          <a:stretch>
            <a:fillRect/>
          </a:stretch>
        </p:blipFill>
        <p:spPr>
          <a:xfrm>
            <a:off x="1854191" y="1705509"/>
            <a:ext cx="8483617" cy="4003916"/>
          </a:xfrm>
          <a:prstGeom prst="rect">
            <a:avLst/>
          </a:prstGeom>
        </p:spPr>
      </p:pic>
    </p:spTree>
    <p:extLst>
      <p:ext uri="{BB962C8B-B14F-4D97-AF65-F5344CB8AC3E}">
        <p14:creationId xmlns:p14="http://schemas.microsoft.com/office/powerpoint/2010/main" val="2520768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7EAC7-D1A5-7FB9-545C-B559FA960364}"/>
              </a:ext>
            </a:extLst>
          </p:cNvPr>
          <p:cNvSpPr>
            <a:spLocks noGrp="1"/>
          </p:cNvSpPr>
          <p:nvPr>
            <p:ph type="title"/>
          </p:nvPr>
        </p:nvSpPr>
        <p:spPr/>
        <p:txBody>
          <a:bodyPr/>
          <a:lstStyle/>
          <a:p>
            <a:r>
              <a:rPr lang="lt-LT" dirty="0">
                <a:solidFill>
                  <a:srgbClr val="365F91"/>
                </a:solidFill>
                <a:latin typeface="Corbel" panose="020B0503020204020204" pitchFamily="34" charset="0"/>
              </a:rPr>
              <a:t>30.4 Gedimų diagnostika ir jų šalinimas</a:t>
            </a:r>
            <a:endParaRPr lang="en-US" b="0" i="0" u="none" strike="noStrike" baseline="0" dirty="0">
              <a:solidFill>
                <a:srgbClr val="365F91"/>
              </a:solidFill>
              <a:latin typeface="Corbel" panose="020B0503020204020204" pitchFamily="34" charset="0"/>
            </a:endParaRPr>
          </a:p>
        </p:txBody>
      </p:sp>
      <p:pic>
        <p:nvPicPr>
          <p:cNvPr id="10" name="Imagen 9">
            <a:extLst>
              <a:ext uri="{FF2B5EF4-FFF2-40B4-BE49-F238E27FC236}">
                <a16:creationId xmlns:a16="http://schemas.microsoft.com/office/drawing/2014/main" id="{24212835-F9B4-A08B-38C2-3546821ED13A}"/>
              </a:ext>
            </a:extLst>
          </p:cNvPr>
          <p:cNvPicPr>
            <a:picLocks noChangeAspect="1"/>
          </p:cNvPicPr>
          <p:nvPr/>
        </p:nvPicPr>
        <p:blipFill>
          <a:blip r:embed="rId2"/>
          <a:stretch>
            <a:fillRect/>
          </a:stretch>
        </p:blipFill>
        <p:spPr>
          <a:xfrm>
            <a:off x="1956028" y="1643058"/>
            <a:ext cx="8279943" cy="4028276"/>
          </a:xfrm>
          <a:prstGeom prst="rect">
            <a:avLst/>
          </a:prstGeom>
        </p:spPr>
      </p:pic>
    </p:spTree>
    <p:extLst>
      <p:ext uri="{BB962C8B-B14F-4D97-AF65-F5344CB8AC3E}">
        <p14:creationId xmlns:p14="http://schemas.microsoft.com/office/powerpoint/2010/main" val="2839919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31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en-US" dirty="0" err="1"/>
              <a:t>Įrengi</a:t>
            </a:r>
            <a:r>
              <a:rPr lang="lt-LT" dirty="0"/>
              <a:t>nio sauga ir remontas</a:t>
            </a:r>
            <a:endParaRPr lang="en-US" noProof="0" dirty="0"/>
          </a:p>
        </p:txBody>
      </p:sp>
    </p:spTree>
    <p:extLst>
      <p:ext uri="{BB962C8B-B14F-4D97-AF65-F5344CB8AC3E}">
        <p14:creationId xmlns:p14="http://schemas.microsoft.com/office/powerpoint/2010/main" val="4245105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6F673E-0EB5-C94D-D71C-4C22DC7A9918}"/>
              </a:ext>
            </a:extLst>
          </p:cNvPr>
          <p:cNvSpPr>
            <a:spLocks noGrp="1"/>
          </p:cNvSpPr>
          <p:nvPr>
            <p:ph type="title"/>
          </p:nvPr>
        </p:nvSpPr>
        <p:spPr/>
        <p:txBody>
          <a:bodyPr/>
          <a:lstStyle/>
          <a:p>
            <a:r>
              <a:rPr lang="pt-BR" dirty="0">
                <a:solidFill>
                  <a:srgbClr val="365F91"/>
                </a:solidFill>
                <a:latin typeface="Corbel" panose="020B0503020204020204" pitchFamily="34" charset="0"/>
              </a:rPr>
              <a:t>31.1 Elektr</a:t>
            </a:r>
            <a:r>
              <a:rPr lang="lt-LT" dirty="0">
                <a:solidFill>
                  <a:srgbClr val="365F91"/>
                </a:solidFill>
                <a:latin typeface="Corbel" panose="020B0503020204020204" pitchFamily="34" charset="0"/>
              </a:rPr>
              <a:t>iniai</a:t>
            </a:r>
            <a:r>
              <a:rPr lang="pt-BR" dirty="0">
                <a:solidFill>
                  <a:srgbClr val="365F91"/>
                </a:solidFill>
                <a:latin typeface="Corbel" panose="020B0503020204020204" pitchFamily="34" charset="0"/>
              </a:rPr>
              <a:t> ir pavojai</a:t>
            </a:r>
            <a:r>
              <a:rPr lang="lt-LT" dirty="0">
                <a:solidFill>
                  <a:srgbClr val="365F91"/>
                </a:solidFill>
                <a:latin typeface="Corbel" panose="020B0503020204020204" pitchFamily="34" charset="0"/>
              </a:rPr>
              <a:t> dėl virš</a:t>
            </a:r>
            <a:r>
              <a:rPr lang="pt-BR" dirty="0">
                <a:solidFill>
                  <a:srgbClr val="365F91"/>
                </a:solidFill>
                <a:latin typeface="Corbel" panose="020B0503020204020204" pitchFamily="34" charset="0"/>
              </a:rPr>
              <a:t>slėgio</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A1D9061A-FF82-A1E1-0307-1CD83871D50D}"/>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Likutinis krūvis</a:t>
            </a:r>
            <a:r>
              <a:rPr lang="lt-LT" dirty="0">
                <a:solidFill>
                  <a:srgbClr val="4F81BD"/>
                </a:solidFill>
                <a:latin typeface="Corbel" panose="020B0503020204020204" pitchFamily="34" charset="0"/>
              </a:rPr>
              <a:t>: Invertoriniai kondensatoriai gali kaupti kritiškai mirtinus nuolatinės srovės krūvius (&gt; 600 V) net ir išjungus maitinimą.
</a:t>
            </a:r>
            <a:r>
              <a:rPr lang="lt-LT" u="sng" dirty="0">
                <a:solidFill>
                  <a:srgbClr val="4F81BD"/>
                </a:solidFill>
                <a:latin typeface="Corbel" panose="020B0503020204020204" pitchFamily="34" charset="0"/>
              </a:rPr>
              <a:t>Slėgio rizika</a:t>
            </a:r>
            <a:r>
              <a:rPr lang="lt-LT" dirty="0">
                <a:solidFill>
                  <a:srgbClr val="4F81BD"/>
                </a:solidFill>
                <a:latin typeface="Corbel" panose="020B0503020204020204" pitchFamily="34" charset="0"/>
              </a:rPr>
              <a:t>: statinis slėgis sistemoje gali viršyti 15 barų; darbinis slėgis siekia 40+ barų; ištekėjęs š/n skystis gali sukelti nušalimą.
</a:t>
            </a:r>
            <a:r>
              <a:rPr lang="lt-LT" u="sng" dirty="0" err="1">
                <a:solidFill>
                  <a:srgbClr val="4F81BD"/>
                </a:solidFill>
                <a:latin typeface="Corbel" panose="020B0503020204020204" pitchFamily="34" charset="0"/>
              </a:rPr>
              <a:t>Šaltnešio</a:t>
            </a:r>
            <a:r>
              <a:rPr lang="lt-LT" u="sng" dirty="0">
                <a:solidFill>
                  <a:srgbClr val="4F81BD"/>
                </a:solidFill>
                <a:latin typeface="Corbel" panose="020B0503020204020204" pitchFamily="34" charset="0"/>
              </a:rPr>
              <a:t> toksiškumas / degumas</a:t>
            </a:r>
            <a:r>
              <a:rPr lang="lt-LT" dirty="0">
                <a:solidFill>
                  <a:srgbClr val="4F81BD"/>
                </a:solidFill>
                <a:latin typeface="Corbel" panose="020B0503020204020204" pitchFamily="34" charset="0"/>
              </a:rPr>
              <a:t>: uždusimo uždarose patalpose pavojus; A2L (R32) ir A3 (R290) degumas.</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216788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FB0F3-097C-9D9A-7C75-4A3312E537D0}"/>
              </a:ext>
            </a:extLst>
          </p:cNvPr>
          <p:cNvSpPr>
            <a:spLocks noGrp="1"/>
          </p:cNvSpPr>
          <p:nvPr>
            <p:ph type="title"/>
          </p:nvPr>
        </p:nvSpPr>
        <p:spPr/>
        <p:txBody>
          <a:bodyPr>
            <a:normAutofit/>
          </a:bodyPr>
          <a:lstStyle/>
          <a:p>
            <a:pPr marR="0" rtl="0"/>
            <a:r>
              <a:rPr lang="en-US" sz="4200" b="0" i="0" u="none" strike="noStrike" baseline="0" dirty="0">
                <a:solidFill>
                  <a:srgbClr val="365F91"/>
                </a:solidFill>
                <a:latin typeface="Corbel" panose="020B0503020204020204" pitchFamily="34" charset="0"/>
              </a:rPr>
              <a:t>31.2 </a:t>
            </a:r>
            <a:r>
              <a:rPr lang="pt-BR" sz="4200" b="0" i="0" u="none" strike="noStrike" baseline="0" dirty="0">
                <a:solidFill>
                  <a:srgbClr val="365F91"/>
                </a:solidFill>
                <a:latin typeface="Corbel" panose="020B0503020204020204" pitchFamily="34" charset="0"/>
              </a:rPr>
              <a:t>Saugus atjungimas ir rankinis </a:t>
            </a:r>
            <a:r>
              <a:rPr lang="lt-LT" sz="4200" b="0" i="0" u="none" strike="noStrike" baseline="0" dirty="0">
                <a:solidFill>
                  <a:srgbClr val="365F91"/>
                </a:solidFill>
                <a:latin typeface="Corbel" panose="020B0503020204020204" pitchFamily="34" charset="0"/>
              </a:rPr>
              <a:t>valdymas</a:t>
            </a:r>
            <a:endParaRPr lang="en-US" sz="4200"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E6AB7EC3-6A31-C393-710F-4B4FA023458C}"/>
              </a:ext>
            </a:extLst>
          </p:cNvPr>
          <p:cNvSpPr>
            <a:spLocks noGrp="1"/>
          </p:cNvSpPr>
          <p:nvPr>
            <p:ph type="body" idx="1"/>
          </p:nvPr>
        </p:nvSpPr>
        <p:spPr>
          <a:xfrm>
            <a:off x="1143000" y="1821094"/>
            <a:ext cx="9872868" cy="3603661"/>
          </a:xfrm>
        </p:spPr>
        <p:txBody>
          <a:bodyPr/>
          <a:lstStyle/>
          <a:p>
            <a:pPr lvl="0"/>
            <a:r>
              <a:rPr lang="lt-LT" u="sng" dirty="0">
                <a:solidFill>
                  <a:srgbClr val="4F81BD"/>
                </a:solidFill>
                <a:latin typeface="Corbel" panose="020B0503020204020204" pitchFamily="34" charset="0"/>
              </a:rPr>
              <a:t>LOTO procedūra</a:t>
            </a:r>
            <a:r>
              <a:rPr lang="lt-LT" dirty="0">
                <a:solidFill>
                  <a:srgbClr val="4F81BD"/>
                </a:solidFill>
                <a:latin typeface="Corbel" panose="020B0503020204020204" pitchFamily="34" charset="0"/>
              </a:rPr>
              <a:t>: </a:t>
            </a:r>
            <a:r>
              <a:rPr lang="lt-LT" i="1" dirty="0">
                <a:solidFill>
                  <a:srgbClr val="4F81BD"/>
                </a:solidFill>
                <a:latin typeface="Corbel" panose="020B0503020204020204" pitchFamily="34" charset="0"/>
              </a:rPr>
              <a:t>Lockout, Tagout, Tryout </a:t>
            </a:r>
            <a:r>
              <a:rPr lang="lt-LT" dirty="0">
                <a:solidFill>
                  <a:srgbClr val="4F81BD"/>
                </a:solidFill>
                <a:latin typeface="Corbel" panose="020B0503020204020204" pitchFamily="34" charset="0"/>
              </a:rPr>
              <a:t>naudojant dviejų polių įtampos įrangą.
</a:t>
            </a:r>
            <a:r>
              <a:rPr lang="lt-LT" u="sng" dirty="0">
                <a:solidFill>
                  <a:srgbClr val="4F81BD"/>
                </a:solidFill>
                <a:latin typeface="Corbel" panose="020B0503020204020204" pitchFamily="34" charset="0"/>
              </a:rPr>
              <a:t>Rankinis valdymas</a:t>
            </a:r>
            <a:r>
              <a:rPr lang="lt-LT" dirty="0">
                <a:solidFill>
                  <a:srgbClr val="4F81BD"/>
                </a:solidFill>
                <a:latin typeface="Corbel" panose="020B0503020204020204" pitchFamily="34" charset="0"/>
              </a:rPr>
              <a:t>: lauko įrenginiai sunkūs - dažnai viršija 100 kg; reikia naudoti kinetinius metodus arba mechanines priemones (vežimėlius).
</a:t>
            </a:r>
            <a:r>
              <a:rPr lang="lt-LT" u="sng" dirty="0">
                <a:solidFill>
                  <a:srgbClr val="4F81BD"/>
                </a:solidFill>
                <a:latin typeface="Corbel" panose="020B0503020204020204" pitchFamily="34" charset="0"/>
              </a:rPr>
              <a:t>Sauga dėl azoto</a:t>
            </a:r>
            <a:r>
              <a:rPr lang="lt-LT" dirty="0">
                <a:solidFill>
                  <a:srgbClr val="4F81BD"/>
                </a:solidFill>
                <a:latin typeface="Corbel" panose="020B0503020204020204" pitchFamily="34" charset="0"/>
              </a:rPr>
              <a:t>: bandymams visada naudokite dviejų pakopų slėgio reguliatorių.</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A7A22E3F-5AC0-AE4C-C184-0F249AC2873B}"/>
              </a:ext>
            </a:extLst>
          </p:cNvPr>
          <p:cNvPicPr>
            <a:picLocks noChangeAspect="1"/>
          </p:cNvPicPr>
          <p:nvPr/>
        </p:nvPicPr>
        <p:blipFill>
          <a:blip r:embed="rId2"/>
          <a:stretch>
            <a:fillRect/>
          </a:stretch>
        </p:blipFill>
        <p:spPr>
          <a:xfrm>
            <a:off x="2559127" y="3929183"/>
            <a:ext cx="8047479" cy="2165793"/>
          </a:xfrm>
          <a:prstGeom prst="rect">
            <a:avLst/>
          </a:prstGeom>
        </p:spPr>
      </p:pic>
    </p:spTree>
    <p:extLst>
      <p:ext uri="{BB962C8B-B14F-4D97-AF65-F5344CB8AC3E}">
        <p14:creationId xmlns:p14="http://schemas.microsoft.com/office/powerpoint/2010/main" val="154909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D407D-BF1B-E2E6-C433-A5991C2CB15A}"/>
              </a:ext>
            </a:extLst>
          </p:cNvPr>
          <p:cNvSpPr>
            <a:spLocks noGrp="1"/>
          </p:cNvSpPr>
          <p:nvPr>
            <p:ph type="title"/>
          </p:nvPr>
        </p:nvSpPr>
        <p:spPr/>
        <p:txBody>
          <a:bodyPr/>
          <a:lstStyle/>
          <a:p>
            <a:r>
              <a:rPr lang="lt-LT" dirty="0">
                <a:solidFill>
                  <a:srgbClr val="365F91"/>
                </a:solidFill>
                <a:latin typeface="Corbel" panose="020B0503020204020204" pitchFamily="34" charset="0"/>
              </a:rPr>
              <a:t>22.2 Aplinkos terpės charakteristikos</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9713CEB8-2567-3113-A7B8-999DA10BE5D6}"/>
              </a:ext>
            </a:extLst>
          </p:cNvPr>
          <p:cNvSpPr>
            <a:spLocks noGrp="1"/>
          </p:cNvSpPr>
          <p:nvPr>
            <p:ph type="body" idx="1"/>
          </p:nvPr>
        </p:nvSpPr>
        <p:spPr>
          <a:xfrm>
            <a:off x="1143000" y="1765997"/>
            <a:ext cx="9872868" cy="4038603"/>
          </a:xfrm>
        </p:spPr>
        <p:txBody>
          <a:bodyPr/>
          <a:lstStyle/>
          <a:p>
            <a:r>
              <a:rPr lang="lt-LT" b="1" dirty="0">
                <a:solidFill>
                  <a:srgbClr val="4F81BD"/>
                </a:solidFill>
              </a:rPr>
              <a:t>Lauko oras:</a:t>
            </a:r>
            <a:r>
              <a:rPr lang="lt-LT" dirty="0">
                <a:solidFill>
                  <a:srgbClr val="4F81BD"/>
                </a:solidFill>
              </a:rPr>
              <a:t> Plačiai prieinamas, įrengimas lengvai montuojamas, tačiau jo darbas labai įtakojamas šaldymo / atšildymo ciklų žemiau ~7 °C ir dėl triukšmo leidžiamo lygio normos.</a:t>
            </a:r>
          </a:p>
          <a:p>
            <a:r>
              <a:rPr lang="lt-LT" b="1" dirty="0">
                <a:solidFill>
                  <a:srgbClr val="4F81BD"/>
                </a:solidFill>
              </a:rPr>
              <a:t>Gruntinis / paviršinis vanduo:</a:t>
            </a:r>
            <a:r>
              <a:rPr lang="lt-LT" dirty="0">
                <a:solidFill>
                  <a:srgbClr val="4F81BD"/>
                </a:solidFill>
              </a:rPr>
              <a:t> užtikrina stabilias temperatūras (+5 °C iki +25 °C) ir aukštą COP, tačiau reikalingi vandens paėmimo/naudojimo leidimai bei apsauga dėl galimos biologinės taršos.</a:t>
            </a:r>
          </a:p>
          <a:p>
            <a:r>
              <a:rPr lang="lt-LT" b="1" dirty="0">
                <a:solidFill>
                  <a:srgbClr val="4F81BD"/>
                </a:solidFill>
              </a:rPr>
              <a:t>Glikolio tirpalas / žemė:</a:t>
            </a:r>
            <a:r>
              <a:rPr lang="lt-LT" dirty="0">
                <a:solidFill>
                  <a:srgbClr val="4F81BD"/>
                </a:solidFill>
              </a:rPr>
              <a:t> Maži metiniai temperatūros svyravimai ir pasyvaus vėsinimo galimybė; reikalingos didelės pradinės investicijos gręžiniams, tačiau tarnavimo laikas gali viršyti 50 metų.</a:t>
            </a:r>
          </a:p>
          <a:p>
            <a:r>
              <a:rPr lang="lt-LT" b="1" dirty="0">
                <a:solidFill>
                  <a:srgbClr val="4F81BD"/>
                </a:solidFill>
              </a:rPr>
              <a:t>Išmetamas oras:</a:t>
            </a:r>
            <a:r>
              <a:rPr lang="lt-LT" dirty="0">
                <a:solidFill>
                  <a:srgbClr val="4F81BD"/>
                </a:solidFill>
              </a:rPr>
              <a:t> Leidžia išnaudoti/atgauti iš vėdinimo sistemos atliekinę žemos T šilumą; ribota galia (≈ 330 W vienam 100 m³/h oro srautui).</a:t>
            </a:r>
          </a:p>
        </p:txBody>
      </p:sp>
    </p:spTree>
    <p:extLst>
      <p:ext uri="{BB962C8B-B14F-4D97-AF65-F5344CB8AC3E}">
        <p14:creationId xmlns:p14="http://schemas.microsoft.com/office/powerpoint/2010/main" val="651905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2A7691-90F6-1555-A01F-90F8326B1FCA}"/>
              </a:ext>
            </a:extLst>
          </p:cNvPr>
          <p:cNvSpPr>
            <a:spLocks noGrp="1"/>
          </p:cNvSpPr>
          <p:nvPr>
            <p:ph type="title"/>
          </p:nvPr>
        </p:nvSpPr>
        <p:spPr/>
        <p:txBody>
          <a:bodyPr/>
          <a:lstStyle/>
          <a:p>
            <a:pPr marR="0" rtl="0"/>
            <a:r>
              <a:rPr lang="en-US" b="0" i="0" u="none" strike="noStrike" baseline="0" dirty="0">
                <a:solidFill>
                  <a:srgbClr val="365F91"/>
                </a:solidFill>
                <a:latin typeface="Corbel" panose="020B0503020204020204" pitchFamily="34" charset="0"/>
              </a:rPr>
              <a:t>31.3 </a:t>
            </a:r>
            <a:r>
              <a:rPr lang="lt-LT" b="0" i="0" u="none" strike="noStrike" baseline="0" dirty="0">
                <a:solidFill>
                  <a:srgbClr val="365F91"/>
                </a:solidFill>
                <a:latin typeface="Corbel" panose="020B0503020204020204" pitchFamily="34" charset="0"/>
              </a:rPr>
              <a:t>Asmeninės apsaugos priemonės (PPE) ir karšto darbo protokolai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31EC79B3-A6FC-7B86-9AC8-677B89C19950}"/>
              </a:ext>
            </a:extLst>
          </p:cNvPr>
          <p:cNvSpPr>
            <a:spLocks noGrp="1"/>
          </p:cNvSpPr>
          <p:nvPr>
            <p:ph type="body" idx="1"/>
          </p:nvPr>
        </p:nvSpPr>
        <p:spPr/>
        <p:txBody>
          <a:bodyPr/>
          <a:lstStyle/>
          <a:p>
            <a:pPr lvl="0"/>
            <a:r>
              <a:rPr lang="lt-LT" u="sng" dirty="0">
                <a:solidFill>
                  <a:srgbClr val="4F81BD"/>
                </a:solidFill>
                <a:latin typeface="Corbel" panose="020B0503020204020204" pitchFamily="34" charset="0"/>
              </a:rPr>
              <a:t>Asmeninės apsaugos priemonės</a:t>
            </a:r>
            <a:r>
              <a:rPr lang="lt-LT" dirty="0">
                <a:solidFill>
                  <a:srgbClr val="4F81BD"/>
                </a:solidFill>
                <a:latin typeface="Corbel" panose="020B0503020204020204" pitchFamily="34" charset="0"/>
              </a:rPr>
              <a:t>: kriogeninės pirštinės dėl šaltnešių pažaidos rizikos; 1000 V klasės pirštinės tiesioginiams patikrinimams; nitrilo pirštinės POE alyvai.
</a:t>
            </a:r>
            <a:r>
              <a:rPr lang="lt-LT" u="sng" dirty="0">
                <a:solidFill>
                  <a:srgbClr val="4F81BD"/>
                </a:solidFill>
                <a:latin typeface="Corbel" panose="020B0503020204020204" pitchFamily="34" charset="0"/>
              </a:rPr>
              <a:t>Karštas darbas </a:t>
            </a:r>
            <a:r>
              <a:rPr lang="lt-LT" dirty="0">
                <a:solidFill>
                  <a:srgbClr val="4F81BD"/>
                </a:solidFill>
                <a:latin typeface="Corbel" panose="020B0503020204020204" pitchFamily="34" charset="0"/>
              </a:rPr>
              <a:t>(litavimas): išvalykite visus uždegimo šaltinius toje terpėje; naudoti priešgaisrines antklodes; privalomas gaisro atsinaujinimo stebėjimo laikotarpis (30-60 min.) po darbo.</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1372897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3E755-BD12-C25B-F6ED-048730F0FFFD}"/>
              </a:ext>
            </a:extLst>
          </p:cNvPr>
          <p:cNvSpPr>
            <a:spLocks noGrp="1"/>
          </p:cNvSpPr>
          <p:nvPr>
            <p:ph type="title"/>
          </p:nvPr>
        </p:nvSpPr>
        <p:spPr/>
        <p:txBody>
          <a:bodyPr/>
          <a:lstStyle/>
          <a:p>
            <a:r>
              <a:rPr lang="pt-BR">
                <a:solidFill>
                  <a:srgbClr val="365F91"/>
                </a:solidFill>
                <a:latin typeface="Corbel" panose="020B0503020204020204" pitchFamily="34" charset="0"/>
              </a:rPr>
              <a:t>31.4 Reagavimo į avarijas protokolai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C0AC91EA-24BE-3B0C-8552-16B3B24ABA32}"/>
              </a:ext>
            </a:extLst>
          </p:cNvPr>
          <p:cNvSpPr>
            <a:spLocks noGrp="1"/>
          </p:cNvSpPr>
          <p:nvPr>
            <p:ph type="body" idx="1"/>
          </p:nvPr>
        </p:nvSpPr>
        <p:spPr>
          <a:xfrm>
            <a:off x="1143000" y="2057400"/>
            <a:ext cx="5979613" cy="4038603"/>
          </a:xfrm>
        </p:spPr>
        <p:txBody>
          <a:bodyPr/>
          <a:lstStyle/>
          <a:p>
            <a:pPr lvl="0"/>
            <a:r>
              <a:rPr lang="lt-LT" u="sng" dirty="0">
                <a:solidFill>
                  <a:srgbClr val="4F81BD"/>
                </a:solidFill>
                <a:latin typeface="Corbel" panose="020B0503020204020204" pitchFamily="34" charset="0"/>
              </a:rPr>
              <a:t>Elektros smūgis</a:t>
            </a:r>
            <a:r>
              <a:rPr lang="lt-LT" dirty="0">
                <a:solidFill>
                  <a:srgbClr val="4F81BD"/>
                </a:solidFill>
                <a:latin typeface="Corbel" panose="020B0503020204020204" pitchFamily="34" charset="0"/>
              </a:rPr>
              <a:t>: saugiai nutraukite kontaktą (nelaidus objektas); sekti DRSABC (</a:t>
            </a:r>
            <a:r>
              <a:rPr lang="pt-BR" dirty="0">
                <a:solidFill>
                  <a:srgbClr val="4F81BD"/>
                </a:solidFill>
                <a:latin typeface="Corbel" panose="020B0503020204020204" pitchFamily="34" charset="0"/>
              </a:rPr>
              <a:t>esminis pirmosios pagalbos veiksmų planas</a:t>
            </a:r>
            <a:r>
              <a:rPr lang="lt-LT" dirty="0">
                <a:solidFill>
                  <a:srgbClr val="4F81BD"/>
                </a:solidFill>
                <a:latin typeface="Corbel" panose="020B0503020204020204" pitchFamily="34" charset="0"/>
              </a:rPr>
              <a:t>); skambinkite pagalbos tarnyboms.
</a:t>
            </a:r>
            <a:r>
              <a:rPr lang="lt-LT" u="sng" dirty="0">
                <a:solidFill>
                  <a:srgbClr val="4F81BD"/>
                </a:solidFill>
                <a:latin typeface="Corbel" panose="020B0503020204020204" pitchFamily="34" charset="0"/>
              </a:rPr>
              <a:t>Šaltnešio nuotėkis</a:t>
            </a:r>
            <a:r>
              <a:rPr lang="lt-LT" dirty="0">
                <a:solidFill>
                  <a:srgbClr val="4F81BD"/>
                </a:solidFill>
                <a:latin typeface="Corbel" panose="020B0503020204020204" pitchFamily="34" charset="0"/>
              </a:rPr>
              <a:t>: nedelsdami evakuokite ir vėdinkite darbo vietą; pašalinkite visus galimus  užsidegimo šaltinius.
</a:t>
            </a:r>
            <a:r>
              <a:rPr lang="lt-LT" u="sng" dirty="0">
                <a:solidFill>
                  <a:srgbClr val="4F81BD"/>
                </a:solidFill>
                <a:latin typeface="Corbel" panose="020B0503020204020204" pitchFamily="34" charset="0"/>
              </a:rPr>
              <a:t>Cheminiai purslai</a:t>
            </a:r>
            <a:r>
              <a:rPr lang="lt-LT" dirty="0">
                <a:solidFill>
                  <a:srgbClr val="4F81BD"/>
                </a:solidFill>
                <a:latin typeface="Corbel" panose="020B0503020204020204" pitchFamily="34" charset="0"/>
              </a:rPr>
              <a:t>: mažiausiai 15 minučių praplaukite akis ar odą švariu vandeniu ir peržiūrėkite SDS (Saugos duomenų lapas).</a:t>
            </a:r>
            <a:endParaRPr lang="en-US"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C16D538F-F5C7-CF5A-8696-E236E34D99B0}"/>
              </a:ext>
            </a:extLst>
          </p:cNvPr>
          <p:cNvPicPr>
            <a:picLocks noChangeAspect="1"/>
          </p:cNvPicPr>
          <p:nvPr/>
        </p:nvPicPr>
        <p:blipFill>
          <a:blip r:embed="rId2"/>
          <a:stretch>
            <a:fillRect/>
          </a:stretch>
        </p:blipFill>
        <p:spPr>
          <a:xfrm>
            <a:off x="7122613" y="1671637"/>
            <a:ext cx="4029075" cy="3514725"/>
          </a:xfrm>
          <a:prstGeom prst="rect">
            <a:avLst/>
          </a:prstGeom>
        </p:spPr>
      </p:pic>
    </p:spTree>
    <p:extLst>
      <p:ext uri="{BB962C8B-B14F-4D97-AF65-F5344CB8AC3E}">
        <p14:creationId xmlns:p14="http://schemas.microsoft.com/office/powerpoint/2010/main" val="209536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8C886A-C59D-3E1D-58D6-F42C9C05510C}"/>
              </a:ext>
            </a:extLst>
          </p:cNvPr>
          <p:cNvSpPr>
            <a:spLocks noGrp="1"/>
          </p:cNvSpPr>
          <p:nvPr>
            <p:ph type="title"/>
          </p:nvPr>
        </p:nvSpPr>
        <p:spPr/>
        <p:txBody>
          <a:bodyPr/>
          <a:lstStyle/>
          <a:p>
            <a:r>
              <a:rPr lang="fr-FR" dirty="0">
                <a:solidFill>
                  <a:srgbClr val="365F91"/>
                </a:solidFill>
                <a:latin typeface="Corbel" panose="020B0503020204020204" pitchFamily="34" charset="0"/>
              </a:rPr>
              <a:t>22.3 </a:t>
            </a:r>
            <a:r>
              <a:rPr lang="lt-LT" dirty="0">
                <a:solidFill>
                  <a:srgbClr val="365F91"/>
                </a:solidFill>
                <a:latin typeface="Corbel" panose="020B0503020204020204" pitchFamily="34" charset="0"/>
              </a:rPr>
              <a:t>Montavimo tipai</a:t>
            </a:r>
            <a:r>
              <a:rPr lang="fr-FR" dirty="0">
                <a:solidFill>
                  <a:srgbClr val="365F91"/>
                </a:solidFill>
                <a:latin typeface="Corbel" panose="020B0503020204020204" pitchFamily="34" charset="0"/>
              </a:rPr>
              <a:t>: </a:t>
            </a:r>
            <a:r>
              <a:rPr lang="fr-FR" dirty="0" err="1">
                <a:solidFill>
                  <a:srgbClr val="365F91"/>
                </a:solidFill>
                <a:latin typeface="Corbel" panose="020B0503020204020204" pitchFamily="34" charset="0"/>
              </a:rPr>
              <a:t>monoblokas</a:t>
            </a:r>
            <a:r>
              <a:rPr lang="fr-FR" dirty="0">
                <a:solidFill>
                  <a:srgbClr val="365F91"/>
                </a:solidFill>
                <a:latin typeface="Corbel" panose="020B0503020204020204" pitchFamily="34" charset="0"/>
              </a:rPr>
              <a:t> </a:t>
            </a:r>
            <a:r>
              <a:rPr lang="lt-LT" dirty="0">
                <a:solidFill>
                  <a:srgbClr val="365F91"/>
                </a:solidFill>
                <a:latin typeface="Corbel" panose="020B0503020204020204" pitchFamily="34" charset="0"/>
              </a:rPr>
              <a:t>prieš</a:t>
            </a:r>
            <a:r>
              <a:rPr lang="fr-FR" dirty="0">
                <a:solidFill>
                  <a:srgbClr val="365F91"/>
                </a:solidFill>
                <a:latin typeface="Corbel" panose="020B0503020204020204" pitchFamily="34" charset="0"/>
              </a:rPr>
              <a:t> </a:t>
            </a:r>
            <a:r>
              <a:rPr lang="lt-LT" dirty="0">
                <a:solidFill>
                  <a:srgbClr val="365F91"/>
                </a:solidFill>
                <a:latin typeface="Corbel" panose="020B0503020204020204" pitchFamily="34" charset="0"/>
              </a:rPr>
              <a:t>įprastą kondicionierių</a:t>
            </a:r>
            <a:endParaRPr lang="fr-FR"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13ACA33C-1B62-70AE-71DF-9AB8E7CDE640}"/>
              </a:ext>
            </a:extLst>
          </p:cNvPr>
          <p:cNvSpPr>
            <a:spLocks noGrp="1"/>
          </p:cNvSpPr>
          <p:nvPr>
            <p:ph type="body" idx="1"/>
          </p:nvPr>
        </p:nvSpPr>
        <p:spPr>
          <a:xfrm>
            <a:off x="1143000" y="2057400"/>
            <a:ext cx="7004407" cy="4038603"/>
          </a:xfrm>
        </p:spPr>
        <p:txBody>
          <a:bodyPr/>
          <a:lstStyle/>
          <a:p>
            <a:pPr lvl="0"/>
            <a:r>
              <a:rPr lang="en-US" dirty="0" err="1">
                <a:solidFill>
                  <a:srgbClr val="4F81BD"/>
                </a:solidFill>
                <a:latin typeface="Corbel" panose="020B0503020204020204" pitchFamily="34" charset="0"/>
              </a:rPr>
              <a:t>Kompaktiškas</a:t>
            </a:r>
            <a:r>
              <a:rPr lang="en-US" dirty="0">
                <a:solidFill>
                  <a:srgbClr val="4F81BD"/>
                </a:solidFill>
                <a:latin typeface="Corbel" panose="020B0503020204020204" pitchFamily="34" charset="0"/>
              </a:rPr>
              <a:t> / </a:t>
            </a:r>
            <a:r>
              <a:rPr lang="lt-LT" dirty="0">
                <a:solidFill>
                  <a:srgbClr val="4F81BD"/>
                </a:solidFill>
                <a:latin typeface="Corbel" panose="020B0503020204020204" pitchFamily="34" charset="0"/>
              </a:rPr>
              <a:t>vienas įrenginys</a:t>
            </a:r>
            <a:r>
              <a:rPr lang="en-US" b="0" i="0" u="none" strike="noStrike" baseline="0" dirty="0">
                <a:solidFill>
                  <a:srgbClr val="4F81BD"/>
                </a:solidFill>
                <a:latin typeface="Corbel" panose="020B0503020204020204" pitchFamily="34" charset="0"/>
              </a:rPr>
              <a:t>:</a:t>
            </a:r>
          </a:p>
          <a:p>
            <a:pPr lvl="1"/>
            <a:r>
              <a:rPr lang="lt-LT" dirty="0">
                <a:solidFill>
                  <a:srgbClr val="4F81BD"/>
                </a:solidFill>
                <a:latin typeface="Corbel" panose="020B0503020204020204" pitchFamily="34" charset="0"/>
              </a:rPr>
              <a:t>Šaltnešio kontūras pilnai uždaras; Paprastai jame yra 1-5 kg šaltnešio.
Montavimo vietoje sujungiamos tik hidraulinės jungtys (vanduo / druskos tirpalas), tam reikalinga tik standartinės santechnikos darbams licencijos</a:t>
            </a:r>
            <a:r>
              <a:rPr lang="en-US" b="0" i="0" u="none" strike="noStrike" baseline="0" dirty="0">
                <a:solidFill>
                  <a:srgbClr val="4F81BD"/>
                </a:solidFill>
                <a:latin typeface="Corbel" panose="020B0503020204020204" pitchFamily="34" charset="0"/>
              </a:rPr>
              <a:t>.</a:t>
            </a:r>
          </a:p>
          <a:p>
            <a:pPr marR="0" lvl="0" rtl="0"/>
            <a:r>
              <a:rPr lang="lt-LT" b="0" i="0" u="none" strike="noStrike" baseline="0" dirty="0">
                <a:solidFill>
                  <a:srgbClr val="4F81BD"/>
                </a:solidFill>
                <a:latin typeface="Corbel" panose="020B0503020204020204" pitchFamily="34" charset="0"/>
              </a:rPr>
              <a:t>Sieniniai kondicionieriai</a:t>
            </a:r>
            <a:r>
              <a:rPr lang="en-US" b="0" i="0" u="none" strike="noStrike" baseline="0" dirty="0">
                <a:solidFill>
                  <a:srgbClr val="4F81BD"/>
                </a:solidFill>
                <a:latin typeface="Corbel" panose="020B0503020204020204" pitchFamily="34" charset="0"/>
              </a:rPr>
              <a:t> / VRF </a:t>
            </a:r>
            <a:r>
              <a:rPr lang="lt-LT" b="0" i="0" u="none" strike="noStrike" baseline="0" dirty="0">
                <a:solidFill>
                  <a:srgbClr val="4F81BD"/>
                </a:solidFill>
                <a:latin typeface="Corbel" panose="020B0503020204020204" pitchFamily="34" charset="0"/>
              </a:rPr>
              <a:t>sistemos</a:t>
            </a:r>
            <a:r>
              <a:rPr lang="en-US" b="0" i="0" u="none" strike="noStrike" baseline="0" dirty="0">
                <a:solidFill>
                  <a:srgbClr val="4F81BD"/>
                </a:solidFill>
                <a:latin typeface="Corbel" panose="020B0503020204020204" pitchFamily="34" charset="0"/>
              </a:rPr>
              <a:t>:</a:t>
            </a:r>
          </a:p>
          <a:p>
            <a:pPr lvl="1"/>
            <a:r>
              <a:rPr lang="lt-LT" dirty="0">
                <a:solidFill>
                  <a:srgbClr val="4F81BD"/>
                </a:solidFill>
                <a:latin typeface="Corbel" panose="020B0503020204020204" pitchFamily="34" charset="0"/>
              </a:rPr>
              <a:t>Kompresorius lauke, garintuvas viduje; reikalingas montavimas lauke ir F-dujų sertifikatas darbui.
Leidžia įrengti ilgas vamzdžių linijas (iki 50 m vertikaliai) ir patogiai paskirstyti komforto zonas, tačiau tai reikalauja išsiurbimo ir užpildymo procedūrų.</a:t>
            </a:r>
            <a:endParaRPr lang="en-US" b="0" i="0" u="none" strike="noStrike" baseline="0" dirty="0">
              <a:solidFill>
                <a:srgbClr val="4F81BD"/>
              </a:solidFill>
              <a:latin typeface="Corbel" panose="020B0503020204020204" pitchFamily="34" charset="0"/>
            </a:endParaRPr>
          </a:p>
        </p:txBody>
      </p:sp>
      <p:pic>
        <p:nvPicPr>
          <p:cNvPr id="5" name="Imagen 4">
            <a:extLst>
              <a:ext uri="{FF2B5EF4-FFF2-40B4-BE49-F238E27FC236}">
                <a16:creationId xmlns:a16="http://schemas.microsoft.com/office/drawing/2014/main" id="{CC3E3389-4696-F4DA-B1CE-FB8A8462587B}"/>
              </a:ext>
            </a:extLst>
          </p:cNvPr>
          <p:cNvPicPr>
            <a:picLocks noChangeAspect="1"/>
          </p:cNvPicPr>
          <p:nvPr/>
        </p:nvPicPr>
        <p:blipFill>
          <a:blip r:embed="rId2"/>
          <a:stretch>
            <a:fillRect/>
          </a:stretch>
        </p:blipFill>
        <p:spPr>
          <a:xfrm>
            <a:off x="8236611" y="1613043"/>
            <a:ext cx="3340021" cy="3895615"/>
          </a:xfrm>
          <a:prstGeom prst="rect">
            <a:avLst/>
          </a:prstGeom>
        </p:spPr>
      </p:pic>
    </p:spTree>
    <p:extLst>
      <p:ext uri="{BB962C8B-B14F-4D97-AF65-F5344CB8AC3E}">
        <p14:creationId xmlns:p14="http://schemas.microsoft.com/office/powerpoint/2010/main" val="198679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463563-1CBE-9211-077C-00A19E45692B}"/>
              </a:ext>
            </a:extLst>
          </p:cNvPr>
          <p:cNvSpPr>
            <a:spLocks noGrp="1"/>
          </p:cNvSpPr>
          <p:nvPr>
            <p:ph type="title"/>
          </p:nvPr>
        </p:nvSpPr>
        <p:spPr>
          <a:xfrm>
            <a:off x="396240" y="609603"/>
            <a:ext cx="11452860" cy="1356356"/>
          </a:xfrm>
        </p:spPr>
        <p:txBody>
          <a:bodyPr/>
          <a:lstStyle/>
          <a:p>
            <a:pPr marR="0" rtl="0"/>
            <a:r>
              <a:rPr lang="en-US" b="0" i="0" u="none" strike="noStrike" baseline="0" dirty="0">
                <a:solidFill>
                  <a:srgbClr val="365F91"/>
                </a:solidFill>
                <a:latin typeface="Corbel" panose="020B0503020204020204" pitchFamily="34" charset="0"/>
              </a:rPr>
              <a:t>22.4 </a:t>
            </a:r>
            <a:r>
              <a:rPr lang="pt-BR" b="0" i="0" u="none" strike="noStrike" baseline="0" dirty="0">
                <a:solidFill>
                  <a:srgbClr val="365F91"/>
                </a:solidFill>
                <a:latin typeface="Corbel" panose="020B0503020204020204" pitchFamily="34" charset="0"/>
              </a:rPr>
              <a:t>Pritaikymo ir apkrovos diapazonai</a:t>
            </a:r>
            <a:endParaRPr lang="en-US" b="0" i="0" u="none" strike="noStrike" baseline="0" dirty="0">
              <a:solidFill>
                <a:srgbClr val="365F91"/>
              </a:solidFill>
              <a:latin typeface="Corbel" panose="020B0503020204020204" pitchFamily="34" charset="0"/>
            </a:endParaRPr>
          </a:p>
        </p:txBody>
      </p:sp>
      <p:sp>
        <p:nvSpPr>
          <p:cNvPr id="3" name="Marcador de texto 2">
            <a:extLst>
              <a:ext uri="{FF2B5EF4-FFF2-40B4-BE49-F238E27FC236}">
                <a16:creationId xmlns:a16="http://schemas.microsoft.com/office/drawing/2014/main" id="{7055CC2F-3C62-EDF4-F84E-A2BBF3C1A16F}"/>
              </a:ext>
            </a:extLst>
          </p:cNvPr>
          <p:cNvSpPr>
            <a:spLocks noGrp="1"/>
          </p:cNvSpPr>
          <p:nvPr>
            <p:ph type="body" idx="1"/>
          </p:nvPr>
        </p:nvSpPr>
        <p:spPr/>
        <p:txBody>
          <a:bodyPr/>
          <a:lstStyle/>
          <a:p>
            <a:pPr lvl="0"/>
            <a:r>
              <a:rPr lang="lt-LT" dirty="0">
                <a:solidFill>
                  <a:srgbClr val="4F81BD"/>
                </a:solidFill>
                <a:latin typeface="Corbel" panose="020B0503020204020204" pitchFamily="34" charset="0"/>
              </a:rPr>
              <a:t>Vienbučiai namai (3-15 kW): Prioritetas yra lengva priežiūra ir kompaktiškumas; pirmenybę teikia A2A kondicionieriams arba A2W monoblokams.
Daugiabučiai/mažos komercinės patalpos (15–100 kW): naudojami A2W įrenginiai patikimui užtikrinti arba E2W individualiam karšto vandens paruošimui.
Institucinės / pramoninės patalpos (100 kW - 10 MW): Dėmesys skiriamas W2Wįrenginiams didelės temperatūros šilumos atgavimo sistemoms ir N+1įrenginiai rezervo užtikrinimui ligoninėms bei duomenų centrams.
Dujotiekis / miesto tinklai (2–30 MW): Didelės upės / jūros šaltinio W2W įrenginiai miesto dekarbonizacijai.</a:t>
            </a:r>
            <a:endParaRPr lang="en-US" b="0" i="0" u="none" strike="noStrike" baseline="0" dirty="0">
              <a:solidFill>
                <a:srgbClr val="4F81BD"/>
              </a:solidFill>
              <a:latin typeface="Corbel" panose="020B0503020204020204" pitchFamily="34" charset="0"/>
            </a:endParaRPr>
          </a:p>
        </p:txBody>
      </p:sp>
    </p:spTree>
    <p:extLst>
      <p:ext uri="{BB962C8B-B14F-4D97-AF65-F5344CB8AC3E}">
        <p14:creationId xmlns:p14="http://schemas.microsoft.com/office/powerpoint/2010/main" val="29730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5109-E987-C37F-612E-C76A76CC0682}"/>
              </a:ext>
            </a:extLst>
          </p:cNvPr>
          <p:cNvSpPr>
            <a:spLocks noGrp="1"/>
          </p:cNvSpPr>
          <p:nvPr>
            <p:ph type="title"/>
          </p:nvPr>
        </p:nvSpPr>
        <p:spPr/>
        <p:txBody>
          <a:bodyPr/>
          <a:lstStyle/>
          <a:p>
            <a:r>
              <a:rPr lang="en-US" dirty="0"/>
              <a:t>23 </a:t>
            </a:r>
            <a:r>
              <a:rPr lang="lt-LT" dirty="0"/>
              <a:t>užsiėmimas</a:t>
            </a:r>
            <a:endParaRPr lang="en-US" noProof="0" dirty="0"/>
          </a:p>
        </p:txBody>
      </p:sp>
      <p:sp>
        <p:nvSpPr>
          <p:cNvPr id="3" name="Text Placeholder 2">
            <a:extLst>
              <a:ext uri="{FF2B5EF4-FFF2-40B4-BE49-F238E27FC236}">
                <a16:creationId xmlns:a16="http://schemas.microsoft.com/office/drawing/2014/main" id="{861D9EEC-7D33-AD3C-C5FB-2BDD1815BB35}"/>
              </a:ext>
            </a:extLst>
          </p:cNvPr>
          <p:cNvSpPr>
            <a:spLocks noGrp="1"/>
          </p:cNvSpPr>
          <p:nvPr>
            <p:ph type="body" idx="1"/>
          </p:nvPr>
        </p:nvSpPr>
        <p:spPr/>
        <p:txBody>
          <a:bodyPr/>
          <a:lstStyle/>
          <a:p>
            <a:r>
              <a:rPr lang="en-US"/>
              <a:t>Preliminari peržiūra ir montavimo planavimas</a:t>
            </a:r>
            <a:endParaRPr lang="en-US" noProof="0" dirty="0"/>
          </a:p>
        </p:txBody>
      </p:sp>
    </p:spTree>
    <p:extLst>
      <p:ext uri="{BB962C8B-B14F-4D97-AF65-F5344CB8AC3E}">
        <p14:creationId xmlns:p14="http://schemas.microsoft.com/office/powerpoint/2010/main" val="1166909313"/>
      </p:ext>
    </p:extLst>
  </p:cSld>
  <p:clrMapOvr>
    <a:masterClrMapping/>
  </p:clrMapOvr>
</p:sld>
</file>

<file path=ppt/theme/theme1.xml><?xml version="1.0" encoding="utf-8"?>
<a:theme xmlns:a="http://schemas.openxmlformats.org/drawingml/2006/main" name="Re-energize Materials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41E825A-1F5F-4A38-9E7A-AB5C743873E5}" vid="{C33D33B3-9F76-472F-84D7-B515D56733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f90000-ef1a-4e9c-9e31-3d374e0bef32" xsi:nil="true"/>
    <lcf76f155ced4ddcb4097134ff3c332f xmlns="9bd540c9-a237-4c79-86d5-939080bbced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as" ma:contentTypeID="0x010100FF9C759ADD577C46AFA8547612EBBDA0" ma:contentTypeVersion="13" ma:contentTypeDescription="Kurkite naują dokumentą." ma:contentTypeScope="" ma:versionID="bc5d4813f963f22922c0c3bac0b6af3e">
  <xsd:schema xmlns:xsd="http://www.w3.org/2001/XMLSchema" xmlns:xs="http://www.w3.org/2001/XMLSchema" xmlns:p="http://schemas.microsoft.com/office/2006/metadata/properties" xmlns:ns2="9bd540c9-a237-4c79-86d5-939080bbced8" xmlns:ns3="30f90000-ef1a-4e9c-9e31-3d374e0bef32" targetNamespace="http://schemas.microsoft.com/office/2006/metadata/properties" ma:root="true" ma:fieldsID="005f6c4d4b966f059c44c89411d80056" ns2:_="" ns3:_="">
    <xsd:import namespace="9bd540c9-a237-4c79-86d5-939080bbced8"/>
    <xsd:import namespace="30f90000-ef1a-4e9c-9e31-3d374e0bef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40c9-a237-4c79-86d5-939080bbce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Vaizdų žymės" ma:readOnly="false" ma:fieldId="{5cf76f15-5ced-4ddc-b409-7134ff3c332f}" ma:taxonomyMulti="true" ma:sspId="73186e69-6b68-42b7-8373-79ae1ec203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f90000-ef1a-4e9c-9e31-3d374e0bef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223869b-13bd-4460-92d3-0dfb042eb236}" ma:internalName="TaxCatchAll" ma:showField="CatchAllData" ma:web="30f90000-ef1a-4e9c-9e31-3d374e0bef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9E5FAC-9FA5-46B2-ACD7-44C35FB4F886}">
  <ds:schemaRefs>
    <ds:schemaRef ds:uri="http://schemas.microsoft.com/office/2006/metadata/properties"/>
    <ds:schemaRef ds:uri="http://schemas.microsoft.com/office/infopath/2007/PartnerControls"/>
    <ds:schemaRef ds:uri="30f90000-ef1a-4e9c-9e31-3d374e0bef32"/>
    <ds:schemaRef ds:uri="9bd540c9-a237-4c79-86d5-939080bbced8"/>
  </ds:schemaRefs>
</ds:datastoreItem>
</file>

<file path=customXml/itemProps2.xml><?xml version="1.0" encoding="utf-8"?>
<ds:datastoreItem xmlns:ds="http://schemas.openxmlformats.org/officeDocument/2006/customXml" ds:itemID="{1243BA47-7120-4907-8D48-0104FC2B0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40c9-a237-4c79-86d5-939080bbced8"/>
    <ds:schemaRef ds:uri="30f90000-ef1a-4e9c-9e31-3d374e0bef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8D8B03-6FA6-4224-82ED-71705EE404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1665</TotalTime>
  <Words>3469</Words>
  <Application>Microsoft Office PowerPoint</Application>
  <PresentationFormat>Widescreen</PresentationFormat>
  <Paragraphs>191</Paragraphs>
  <Slides>61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Aptos</vt:lpstr>
      <vt:lpstr>Arial</vt:lpstr>
      <vt:lpstr>Calibri</vt:lpstr>
      <vt:lpstr>Calibri Light</vt:lpstr>
      <vt:lpstr>Corbel</vt:lpstr>
      <vt:lpstr>Re-energize Materials Template</vt:lpstr>
      <vt:lpstr>4 modulis</vt:lpstr>
      <vt:lpstr>4 modulio apžvalga</vt:lpstr>
      <vt:lpstr>4 modulio turinys</vt:lpstr>
      <vt:lpstr>22 užsiėmimas</vt:lpstr>
      <vt:lpstr>22.1 Pagrindai ir nomenklatūra (nuo šaltinio iki kaupiklio)</vt:lpstr>
      <vt:lpstr>22.2 Aplinkos terpės charakteristikos</vt:lpstr>
      <vt:lpstr>22.3 Montavimo tipai: monoblokas prieš įprastą kondicionierių</vt:lpstr>
      <vt:lpstr>22.4 Pritaikymo ir apkrovos diapazonai</vt:lpstr>
      <vt:lpstr>23 užsiėmimas</vt:lpstr>
      <vt:lpstr>23.1 Strateginiai peržiūros prieš montavimą tikslai</vt:lpstr>
      <vt:lpstr>23.2 Vietos patikra ir poveikio aplinkai vertinimas</vt:lpstr>
      <vt:lpstr>23.3 Kondensato ir vandens sistemų projektavimas</vt:lpstr>
      <vt:lpstr>23.4 Išteklių ir įrankių planavimas</vt:lpstr>
      <vt:lpstr>24 užsiėmimas</vt:lpstr>
      <vt:lpstr>24.1 Reikalavimai lokacijai ir oro srautui</vt:lpstr>
      <vt:lpstr>24.1 Reikalavimai lokacijai ir oro srautui</vt:lpstr>
      <vt:lpstr>24.2 Konstrukcijos tvirtinimas ir auksčiai</vt:lpstr>
      <vt:lpstr>24.3 Vibracijos ir triukšmo izoliacija</vt:lpstr>
      <vt:lpstr>24.4 Priežiūra prieinamumas ir tikrinimas</vt:lpstr>
      <vt:lpstr>25 užsiėmimas</vt:lpstr>
      <vt:lpstr>25.1 Vamzdžių parinkimo ir parengimo standartai</vt:lpstr>
      <vt:lpstr>25.2 Izoliacijos ir dydžio skaičiavimai</vt:lpstr>
      <vt:lpstr>25.3 Montavimas ir alyvos kontrolė</vt:lpstr>
      <vt:lpstr>25.4 Litavimas, deginimas ir nuotėkio bandymas</vt:lpstr>
      <vt:lpstr>26 užsiėmimas</vt:lpstr>
      <vt:lpstr>26.1 Šildymo ir karšto vandens kontūrų tarpusavio integravimas</vt:lpstr>
      <vt:lpstr>26.1 Šildymo ir karšto vandens kontūrų tarpusavio integravimas</vt:lpstr>
      <vt:lpstr>26.2 Medžiagos ir sujungimo būdai</vt:lpstr>
      <vt:lpstr>26.3 Siurbliai, vožtuvai ir plėtimosi indai</vt:lpstr>
      <vt:lpstr>26.3 Siurbliai, vožtuvai ir plėtimo indai</vt:lpstr>
      <vt:lpstr>26.4 Užpildymas, valymas ir tikrinimas</vt:lpstr>
      <vt:lpstr>27 užsiėmimas</vt:lpstr>
      <vt:lpstr>27.1 Maitinimo šaltinis ir laidininko dydis</vt:lpstr>
      <vt:lpstr>27.2 Apsauginė įranga ir izoliacija</vt:lpstr>
      <vt:lpstr>27.3 Valdymo laidai ir signalai</vt:lpstr>
      <vt:lpstr>27.3 Valdymo laidai ir signalai</vt:lpstr>
      <vt:lpstr>27.4 Išankstinis įjungimas ir testavimas ekploatacijos metu</vt:lpstr>
      <vt:lpstr>28 užsiėmimas</vt:lpstr>
      <vt:lpstr>28.1 Šaldymo ciklo kontrolės įrankiai</vt:lpstr>
      <vt:lpstr>28.1 Šaldymo ciklo kontrolės įrankiai</vt:lpstr>
      <vt:lpstr>28.2 Vakuminis siurblys ir dehidratacija</vt:lpstr>
      <vt:lpstr>28.3 Elektrinis ir šiluminis matavimas</vt:lpstr>
      <vt:lpstr>28.4 Kalibravimas ir priežiūra</vt:lpstr>
      <vt:lpstr>29 užsiėmimas</vt:lpstr>
      <vt:lpstr>29.1 Galutinis patikrinimo prieš įjungiant įtampą darbų sąrašas</vt:lpstr>
      <vt:lpstr>29.2 Šaltnešio kontūro paleidimas</vt:lpstr>
      <vt:lpstr>29.2 Šaltnešio kontūro paleidimas</vt:lpstr>
      <vt:lpstr>29.3 Valdiklio valdymas</vt:lpstr>
      <vt:lpstr>29.4 Formalus / eksploatacinis testavimas</vt:lpstr>
      <vt:lpstr>29.4 Formalus / eksploatacinis testavimas</vt:lpstr>
      <vt:lpstr>30 užsiėmimas</vt:lpstr>
      <vt:lpstr>30.1 KPI rodiklių kaita ir bazinis palyginimas</vt:lpstr>
      <vt:lpstr>30.2 Valymo procedūros</vt:lpstr>
      <vt:lpstr>30.3 Mechaninis ir akustinis vientisumas</vt:lpstr>
      <vt:lpstr>30.4 Gedimų diagnostika ir jų šalinimas</vt:lpstr>
      <vt:lpstr>30.4 Gedimų diagnostika ir jų šalinimas</vt:lpstr>
      <vt:lpstr>31 užsiėmimas</vt:lpstr>
      <vt:lpstr>31.1 Elektriniai ir pavojai dėl viršslėgio</vt:lpstr>
      <vt:lpstr>31.2 Saugus atjungimas ir rankinis valdymas</vt:lpstr>
      <vt:lpstr>31.3 Asmeninės apsaugos priemonės (PPE) ir karšto darbo protokolai</vt:lpstr>
      <vt:lpstr>31.4 Reagavimo į avarijas protokolai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Dear partners: How to use this template (mandatory)</dc:title>
  <dc:creator>Katerina Manika</dc:creator>
  <cp:lastModifiedBy>raimondas</cp:lastModifiedBy>
  <cp:revision>44</cp:revision>
  <dcterms:created xsi:type="dcterms:W3CDTF">2024-12-02T11:27:35Z</dcterms:created>
  <dcterms:modified xsi:type="dcterms:W3CDTF">2026-04-08T11:59:31Z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0x010100FF9C759ADD577C46AFA8547612EBBDA0</vt:lpwstr>
  </property>
</Properties>
</file>